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7468" r:id="rId2"/>
  </p:sldMasterIdLst>
  <p:notesMasterIdLst>
    <p:notesMasterId r:id="rId119"/>
  </p:notesMasterIdLst>
  <p:handoutMasterIdLst>
    <p:handoutMasterId r:id="rId120"/>
  </p:handoutMasterIdLst>
  <p:sldIdLst>
    <p:sldId id="2094" r:id="rId3"/>
    <p:sldId id="256" r:id="rId4"/>
    <p:sldId id="2058" r:id="rId5"/>
    <p:sldId id="2057" r:id="rId6"/>
    <p:sldId id="2095" r:id="rId7"/>
    <p:sldId id="539" r:id="rId8"/>
    <p:sldId id="2097" r:id="rId9"/>
    <p:sldId id="1901" r:id="rId10"/>
    <p:sldId id="2061" r:id="rId11"/>
    <p:sldId id="1903" r:id="rId12"/>
    <p:sldId id="1904" r:id="rId13"/>
    <p:sldId id="1909" r:id="rId14"/>
    <p:sldId id="1911" r:id="rId15"/>
    <p:sldId id="1912" r:id="rId16"/>
    <p:sldId id="1913" r:id="rId17"/>
    <p:sldId id="1914" r:id="rId18"/>
    <p:sldId id="1915" r:id="rId19"/>
    <p:sldId id="1916" r:id="rId20"/>
    <p:sldId id="1917" r:id="rId21"/>
    <p:sldId id="1918" r:id="rId22"/>
    <p:sldId id="1922" r:id="rId23"/>
    <p:sldId id="1923" r:id="rId24"/>
    <p:sldId id="1925" r:id="rId25"/>
    <p:sldId id="1926" r:id="rId26"/>
    <p:sldId id="1928" r:id="rId27"/>
    <p:sldId id="1929" r:id="rId28"/>
    <p:sldId id="2065" r:id="rId29"/>
    <p:sldId id="2066" r:id="rId30"/>
    <p:sldId id="2067" r:id="rId31"/>
    <p:sldId id="2068" r:id="rId32"/>
    <p:sldId id="1933" r:id="rId33"/>
    <p:sldId id="1934" r:id="rId34"/>
    <p:sldId id="1935" r:id="rId35"/>
    <p:sldId id="1936" r:id="rId36"/>
    <p:sldId id="2069" r:id="rId37"/>
    <p:sldId id="1937" r:id="rId38"/>
    <p:sldId id="1938" r:id="rId39"/>
    <p:sldId id="1939" r:id="rId40"/>
    <p:sldId id="1940" r:id="rId41"/>
    <p:sldId id="1941" r:id="rId42"/>
    <p:sldId id="2071" r:id="rId43"/>
    <p:sldId id="2072" r:id="rId44"/>
    <p:sldId id="2062" r:id="rId45"/>
    <p:sldId id="1948" r:id="rId46"/>
    <p:sldId id="1950" r:id="rId47"/>
    <p:sldId id="2073" r:id="rId48"/>
    <p:sldId id="2075" r:id="rId49"/>
    <p:sldId id="2076" r:id="rId50"/>
    <p:sldId id="2077" r:id="rId51"/>
    <p:sldId id="2063" r:id="rId52"/>
    <p:sldId id="2081" r:id="rId53"/>
    <p:sldId id="2078" r:id="rId54"/>
    <p:sldId id="1959" r:id="rId55"/>
    <p:sldId id="1960" r:id="rId56"/>
    <p:sldId id="1963" r:id="rId57"/>
    <p:sldId id="1966" r:id="rId58"/>
    <p:sldId id="1968" r:id="rId59"/>
    <p:sldId id="1969" r:id="rId60"/>
    <p:sldId id="2079" r:id="rId61"/>
    <p:sldId id="1971" r:id="rId62"/>
    <p:sldId id="1972" r:id="rId63"/>
    <p:sldId id="1974" r:id="rId64"/>
    <p:sldId id="1975" r:id="rId65"/>
    <p:sldId id="1976" r:id="rId66"/>
    <p:sldId id="1979" r:id="rId67"/>
    <p:sldId id="1980" r:id="rId68"/>
    <p:sldId id="1982" r:id="rId69"/>
    <p:sldId id="2080" r:id="rId70"/>
    <p:sldId id="1985" r:id="rId71"/>
    <p:sldId id="1990" r:id="rId72"/>
    <p:sldId id="1996" r:id="rId73"/>
    <p:sldId id="1997" r:id="rId74"/>
    <p:sldId id="2001" r:id="rId75"/>
    <p:sldId id="2082" r:id="rId76"/>
    <p:sldId id="2007" r:id="rId77"/>
    <p:sldId id="2010" r:id="rId78"/>
    <p:sldId id="2012" r:id="rId79"/>
    <p:sldId id="2014" r:id="rId80"/>
    <p:sldId id="2016" r:id="rId81"/>
    <p:sldId id="2017" r:id="rId82"/>
    <p:sldId id="2018" r:id="rId83"/>
    <p:sldId id="2019" r:id="rId84"/>
    <p:sldId id="2020" r:id="rId85"/>
    <p:sldId id="2021" r:id="rId86"/>
    <p:sldId id="2022" r:id="rId87"/>
    <p:sldId id="2023" r:id="rId88"/>
    <p:sldId id="2024" r:id="rId89"/>
    <p:sldId id="2026" r:id="rId90"/>
    <p:sldId id="2027" r:id="rId91"/>
    <p:sldId id="2028" r:id="rId92"/>
    <p:sldId id="2029" r:id="rId93"/>
    <p:sldId id="2030" r:id="rId94"/>
    <p:sldId id="2031" r:id="rId95"/>
    <p:sldId id="2032" r:id="rId96"/>
    <p:sldId id="2033" r:id="rId97"/>
    <p:sldId id="2034" r:id="rId98"/>
    <p:sldId id="2083" r:id="rId99"/>
    <p:sldId id="2084" r:id="rId100"/>
    <p:sldId id="2085" r:id="rId101"/>
    <p:sldId id="2086" r:id="rId102"/>
    <p:sldId id="2087" r:id="rId103"/>
    <p:sldId id="2088" r:id="rId104"/>
    <p:sldId id="2089" r:id="rId105"/>
    <p:sldId id="2090" r:id="rId106"/>
    <p:sldId id="2091" r:id="rId107"/>
    <p:sldId id="2092" r:id="rId108"/>
    <p:sldId id="2093" r:id="rId109"/>
    <p:sldId id="2035" r:id="rId110"/>
    <p:sldId id="2036" r:id="rId111"/>
    <p:sldId id="2037" r:id="rId112"/>
    <p:sldId id="2038" r:id="rId113"/>
    <p:sldId id="2039" r:id="rId114"/>
    <p:sldId id="2040" r:id="rId115"/>
    <p:sldId id="2041" r:id="rId116"/>
    <p:sldId id="1895" r:id="rId117"/>
    <p:sldId id="1896" r:id="rId118"/>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ylin DEMİRAY ÖZDEN" initials="ADÖ" lastIdx="1" clrIdx="0">
    <p:extLst>
      <p:ext uri="{19B8F6BF-5375-455C-9EA6-DF929625EA0E}">
        <p15:presenceInfo xmlns:p15="http://schemas.microsoft.com/office/powerpoint/2012/main" userId="84caf2abb6df71a6" providerId="Windows Live"/>
      </p:ext>
    </p:extLst>
  </p:cmAuthor>
  <p:cmAuthor id="2" name="Meltem Saral" initials="MS" lastIdx="2" clrIdx="1">
    <p:extLst>
      <p:ext uri="{19B8F6BF-5375-455C-9EA6-DF929625EA0E}">
        <p15:presenceInfo xmlns:p15="http://schemas.microsoft.com/office/powerpoint/2012/main" userId="7728949dc492ac8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Açık Stil 1 - Vurgu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FD0F851-EC5A-4D38-B0AD-8093EC10F338}" styleName="Açık Stil 1 - Vurgu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Açık Stil 1 - Vurgu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16DA210-FB5B-4158-B5E0-FEB733F419BA}" styleName="Açık Stil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Açık Stil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Stil Yok, Kılavuz Yok">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Açık Stil 3 - Vurgu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Açık Stil 3 - Vurgu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Açık Stil 3 - Vurgu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DBED569-4797-4DF1-A0F4-6AAB3CD982D8}" styleName="Açık Stil 3 - Vurgu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940675A-B579-460E-94D1-54222C63F5DA}" styleName="Stil Yok, Tablo Kılavuz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2833802-FEF1-4C79-8D5D-14CF1EAF98D9}" styleName="Açık Stil 2 - Vurgu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5AB1C69-6EDB-4FF4-983F-18BD219EF322}" styleName="Orta Stil 2 - Vurgu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CAF9ED-07DC-4A11-8D7F-57B35C25682E}" styleName="Orta Stil 1 - Vurgu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Orta Stil 1 - Vurgu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Orta Stil 2 - Vurgu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75DCB02-9BB8-47FD-8907-85C794F793BA}" styleName="Tema Uygulanmış Stil 1 - Vurgu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Tema Uygulanmış Stil 1 - Vurgu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E269D01E-BC32-4049-B463-5C60D7B0CCD2}" styleName="Tema Uygulanmış Stil 2 - Vurgu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DF18680-E054-41AD-8BC1-D1AEF772440D}" styleName="Orta Stil 2 - Vurgu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FECB4D8-DB02-4DC6-A0A2-4F2EBAE1DC90}" styleName="Orta Stil 1 - Vurgu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Orta Stil 1 - Vurgu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1E4AEA4-8DFA-4A89-87EB-49C32662AFE0}" styleName="Orta Stil 2 - Vurgu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Orta Stil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Orta Stil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2260" autoAdjust="0"/>
  </p:normalViewPr>
  <p:slideViewPr>
    <p:cSldViewPr snapToGrid="0" snapToObjects="1">
      <p:cViewPr varScale="1">
        <p:scale>
          <a:sx n="104" d="100"/>
          <a:sy n="104" d="100"/>
        </p:scale>
        <p:origin x="616" y="19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8275"/>
    </p:cViewPr>
  </p:sorterViewPr>
  <p:notesViewPr>
    <p:cSldViewPr snapToGrid="0" snapToObjects="1">
      <p:cViewPr varScale="1">
        <p:scale>
          <a:sx n="64" d="100"/>
          <a:sy n="64" d="100"/>
        </p:scale>
        <p:origin x="3115"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viewProps" Target="view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theme" Target="theme/theme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notesMaster" Target="notesMasters/notesMaster1.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handoutMaster" Target="handoutMasters/handoutMaster1.xml"/><Relationship Id="rId125"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commentAuthors" Target="commentAuthor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46A637-74AF-4488-ADE4-26FB0FC39188}" type="doc">
      <dgm:prSet loTypeId="urn:microsoft.com/office/officeart/2005/8/layout/vList6" loCatId="list" qsTypeId="urn:microsoft.com/office/officeart/2005/8/quickstyle/3d3" qsCatId="3D" csTypeId="urn:microsoft.com/office/officeart/2005/8/colors/accent0_2" csCatId="mainScheme" phldr="1"/>
      <dgm:spPr/>
      <dgm:t>
        <a:bodyPr/>
        <a:lstStyle/>
        <a:p>
          <a:endParaRPr lang="tr-TR"/>
        </a:p>
      </dgm:t>
    </dgm:pt>
    <dgm:pt modelId="{B0DC31BF-DC0B-4023-B577-18AC27B00A17}">
      <dgm:prSet/>
      <dgm:spPr/>
      <dgm:t>
        <a:bodyPr/>
        <a:lstStyle/>
        <a:p>
          <a:pPr algn="l"/>
          <a:r>
            <a:rPr lang="tr-TR" b="1" dirty="0"/>
            <a:t>Karar verme neden zordur?</a:t>
          </a:r>
        </a:p>
      </dgm:t>
    </dgm:pt>
    <dgm:pt modelId="{13FF7689-A554-48C7-B739-0FC3A03301C1}" type="parTrans" cxnId="{5B430ABC-FE93-4C36-84B9-E6C6521CD5F5}">
      <dgm:prSet/>
      <dgm:spPr/>
      <dgm:t>
        <a:bodyPr/>
        <a:lstStyle/>
        <a:p>
          <a:endParaRPr lang="tr-TR"/>
        </a:p>
      </dgm:t>
    </dgm:pt>
    <dgm:pt modelId="{D55D6D23-D43D-4B3D-BB6B-1FA0D41A06DB}" type="sibTrans" cxnId="{5B430ABC-FE93-4C36-84B9-E6C6521CD5F5}">
      <dgm:prSet/>
      <dgm:spPr/>
      <dgm:t>
        <a:bodyPr/>
        <a:lstStyle/>
        <a:p>
          <a:endParaRPr lang="tr-TR"/>
        </a:p>
      </dgm:t>
    </dgm:pt>
    <dgm:pt modelId="{CAD0FC8B-BBFA-450E-9390-2200D4B37651}">
      <dgm:prSet/>
      <dgm:spPr/>
      <dgm:t>
        <a:bodyPr/>
        <a:lstStyle/>
        <a:p>
          <a:pPr algn="l"/>
          <a:r>
            <a:rPr lang="tr-TR" b="1" dirty="0"/>
            <a:t>Karar verme süreci</a:t>
          </a:r>
        </a:p>
      </dgm:t>
    </dgm:pt>
    <dgm:pt modelId="{A325FF82-E257-45C5-9D19-B1E2BC61B563}" type="parTrans" cxnId="{76A4A9DA-7E6A-40D2-9CB4-D124C193E9C4}">
      <dgm:prSet/>
      <dgm:spPr/>
      <dgm:t>
        <a:bodyPr/>
        <a:lstStyle/>
        <a:p>
          <a:endParaRPr lang="tr-TR"/>
        </a:p>
      </dgm:t>
    </dgm:pt>
    <dgm:pt modelId="{348BB472-3930-42C1-892E-A55806F7B4B5}" type="sibTrans" cxnId="{76A4A9DA-7E6A-40D2-9CB4-D124C193E9C4}">
      <dgm:prSet/>
      <dgm:spPr/>
      <dgm:t>
        <a:bodyPr/>
        <a:lstStyle/>
        <a:p>
          <a:endParaRPr lang="tr-TR"/>
        </a:p>
      </dgm:t>
    </dgm:pt>
    <dgm:pt modelId="{07C109C3-DF6B-43C6-BCC8-EA6032956287}">
      <dgm:prSet/>
      <dgm:spPr/>
      <dgm:t>
        <a:bodyPr/>
        <a:lstStyle/>
        <a:p>
          <a:pPr algn="l"/>
          <a:r>
            <a:rPr lang="tr-TR" b="1" dirty="0"/>
            <a:t>Karar ortamları</a:t>
          </a:r>
        </a:p>
      </dgm:t>
    </dgm:pt>
    <dgm:pt modelId="{22EFFFF6-C666-4DA1-8C66-097C73C44D92}" type="parTrans" cxnId="{7C1BC107-C394-427E-A742-B4A1E909166E}">
      <dgm:prSet/>
      <dgm:spPr/>
      <dgm:t>
        <a:bodyPr/>
        <a:lstStyle/>
        <a:p>
          <a:endParaRPr lang="tr-TR"/>
        </a:p>
      </dgm:t>
    </dgm:pt>
    <dgm:pt modelId="{C688EDCD-FB61-478F-AB9C-0564D9A0C7D6}" type="sibTrans" cxnId="{7C1BC107-C394-427E-A742-B4A1E909166E}">
      <dgm:prSet/>
      <dgm:spPr/>
      <dgm:t>
        <a:bodyPr/>
        <a:lstStyle/>
        <a:p>
          <a:endParaRPr lang="tr-TR"/>
        </a:p>
      </dgm:t>
    </dgm:pt>
    <dgm:pt modelId="{1A3C3C7B-B145-456B-9AF8-B7022AFD1C10}">
      <dgm:prSet/>
      <dgm:spPr/>
      <dgm:t>
        <a:bodyPr/>
        <a:lstStyle/>
        <a:p>
          <a:pPr marL="263525" indent="0" algn="l"/>
          <a:r>
            <a:rPr lang="tr-TR" dirty="0"/>
            <a:t>Belirlilik ortamında karar verme</a:t>
          </a:r>
        </a:p>
      </dgm:t>
    </dgm:pt>
    <dgm:pt modelId="{0BB2F3E8-EBC3-40CB-A707-65EDDB17E403}" type="parTrans" cxnId="{E2BADDA9-DE09-496D-B79F-59C817F13E58}">
      <dgm:prSet/>
      <dgm:spPr/>
      <dgm:t>
        <a:bodyPr/>
        <a:lstStyle/>
        <a:p>
          <a:endParaRPr lang="tr-TR"/>
        </a:p>
      </dgm:t>
    </dgm:pt>
    <dgm:pt modelId="{13910585-3BF3-42F1-96E2-606C8CCAD909}" type="sibTrans" cxnId="{E2BADDA9-DE09-496D-B79F-59C817F13E58}">
      <dgm:prSet/>
      <dgm:spPr/>
      <dgm:t>
        <a:bodyPr/>
        <a:lstStyle/>
        <a:p>
          <a:endParaRPr lang="tr-TR"/>
        </a:p>
      </dgm:t>
    </dgm:pt>
    <dgm:pt modelId="{A57A9954-6CB7-4C3F-917D-4D9852149ADB}">
      <dgm:prSet/>
      <dgm:spPr/>
      <dgm:t>
        <a:bodyPr/>
        <a:lstStyle/>
        <a:p>
          <a:pPr marL="263525" indent="0" algn="l"/>
          <a:r>
            <a:rPr lang="tr-TR" dirty="0"/>
            <a:t>Belirsizlik ortamında karar verme</a:t>
          </a:r>
        </a:p>
      </dgm:t>
    </dgm:pt>
    <dgm:pt modelId="{ECE73E9C-6E06-483E-BC8C-3F355DE9460A}" type="parTrans" cxnId="{038A6A8D-3684-48F1-8289-FD08E50670AB}">
      <dgm:prSet/>
      <dgm:spPr/>
      <dgm:t>
        <a:bodyPr/>
        <a:lstStyle/>
        <a:p>
          <a:endParaRPr lang="tr-TR"/>
        </a:p>
      </dgm:t>
    </dgm:pt>
    <dgm:pt modelId="{5059E98C-7600-482D-958B-C851CAC77097}" type="sibTrans" cxnId="{038A6A8D-3684-48F1-8289-FD08E50670AB}">
      <dgm:prSet/>
      <dgm:spPr/>
      <dgm:t>
        <a:bodyPr/>
        <a:lstStyle/>
        <a:p>
          <a:endParaRPr lang="tr-TR"/>
        </a:p>
      </dgm:t>
    </dgm:pt>
    <dgm:pt modelId="{721AA34B-B661-43A9-B4D3-6A901FE58A57}">
      <dgm:prSet/>
      <dgm:spPr/>
      <dgm:t>
        <a:bodyPr/>
        <a:lstStyle/>
        <a:p>
          <a:pPr marL="263525" indent="0" algn="l"/>
          <a:r>
            <a:rPr lang="tr-TR" dirty="0"/>
            <a:t>Risk ortamında karar verme</a:t>
          </a:r>
        </a:p>
      </dgm:t>
    </dgm:pt>
    <dgm:pt modelId="{30C70AB2-1DC8-472A-BA13-0E8C77EFDC9C}" type="parTrans" cxnId="{9F82BC7B-5691-479B-8368-FDD53901BD58}">
      <dgm:prSet/>
      <dgm:spPr/>
      <dgm:t>
        <a:bodyPr/>
        <a:lstStyle/>
        <a:p>
          <a:endParaRPr lang="tr-TR"/>
        </a:p>
      </dgm:t>
    </dgm:pt>
    <dgm:pt modelId="{47D837BE-576E-4EF6-B851-AA480FCF4A55}" type="sibTrans" cxnId="{9F82BC7B-5691-479B-8368-FDD53901BD58}">
      <dgm:prSet/>
      <dgm:spPr/>
      <dgm:t>
        <a:bodyPr/>
        <a:lstStyle/>
        <a:p>
          <a:endParaRPr lang="tr-TR"/>
        </a:p>
      </dgm:t>
    </dgm:pt>
    <dgm:pt modelId="{5DFA908D-A220-47BC-A018-9A88DE18B32D}">
      <dgm:prSet/>
      <dgm:spPr/>
      <dgm:t>
        <a:bodyPr/>
        <a:lstStyle/>
        <a:p>
          <a:pPr algn="l"/>
          <a:r>
            <a:rPr lang="tr-TR" b="1" dirty="0"/>
            <a:t>Karar ağaçları</a:t>
          </a:r>
        </a:p>
      </dgm:t>
    </dgm:pt>
    <dgm:pt modelId="{3183FA05-002B-48C9-91E6-3FA0AA254EC3}" type="parTrans" cxnId="{B596AC25-6ABE-4944-AE51-11EA06B75BB6}">
      <dgm:prSet/>
      <dgm:spPr/>
      <dgm:t>
        <a:bodyPr/>
        <a:lstStyle/>
        <a:p>
          <a:endParaRPr lang="tr-TR"/>
        </a:p>
      </dgm:t>
    </dgm:pt>
    <dgm:pt modelId="{8FDF5E57-7CB7-4B1E-B84D-295CB713EA43}" type="sibTrans" cxnId="{B596AC25-6ABE-4944-AE51-11EA06B75BB6}">
      <dgm:prSet/>
      <dgm:spPr/>
      <dgm:t>
        <a:bodyPr/>
        <a:lstStyle/>
        <a:p>
          <a:endParaRPr lang="tr-TR"/>
        </a:p>
      </dgm:t>
    </dgm:pt>
    <dgm:pt modelId="{18CC74FC-59C3-4425-8A89-D6192EA33BDF}">
      <dgm:prSet/>
      <dgm:spPr/>
      <dgm:t>
        <a:bodyPr/>
        <a:lstStyle/>
        <a:p>
          <a:pPr algn="l"/>
          <a:r>
            <a:rPr lang="tr-TR" b="1" dirty="0"/>
            <a:t>Oyun kuramı</a:t>
          </a:r>
        </a:p>
      </dgm:t>
    </dgm:pt>
    <dgm:pt modelId="{50508137-8D38-45E2-B8FF-0D6331F844DF}" type="parTrans" cxnId="{6F9E5211-A149-49C0-9C9D-C02C11FEE3E7}">
      <dgm:prSet/>
      <dgm:spPr/>
      <dgm:t>
        <a:bodyPr/>
        <a:lstStyle/>
        <a:p>
          <a:endParaRPr lang="tr-TR"/>
        </a:p>
      </dgm:t>
    </dgm:pt>
    <dgm:pt modelId="{C131C88E-2D6D-413D-891E-CF8D877C71E9}" type="sibTrans" cxnId="{6F9E5211-A149-49C0-9C9D-C02C11FEE3E7}">
      <dgm:prSet/>
      <dgm:spPr/>
      <dgm:t>
        <a:bodyPr/>
        <a:lstStyle/>
        <a:p>
          <a:endParaRPr lang="tr-TR"/>
        </a:p>
      </dgm:t>
    </dgm:pt>
    <dgm:pt modelId="{5A69BF72-E307-4FEE-A206-BC588986501C}">
      <dgm:prSet/>
      <dgm:spPr/>
      <dgm:t>
        <a:bodyPr/>
        <a:lstStyle/>
        <a:p>
          <a:pPr marL="0" indent="263525" algn="l"/>
          <a:r>
            <a:rPr lang="tr-TR" dirty="0"/>
            <a:t>Strateji sayılarına göre oyunlar</a:t>
          </a:r>
        </a:p>
      </dgm:t>
    </dgm:pt>
    <dgm:pt modelId="{4877BFF5-8B0D-4408-BE1A-661525B5CAA1}" type="parTrans" cxnId="{0D45305D-AAC2-4F66-8E47-40999DB17D83}">
      <dgm:prSet/>
      <dgm:spPr/>
      <dgm:t>
        <a:bodyPr/>
        <a:lstStyle/>
        <a:p>
          <a:endParaRPr lang="tr-TR"/>
        </a:p>
      </dgm:t>
    </dgm:pt>
    <dgm:pt modelId="{E68821BD-3038-4774-91BB-552088D77D60}" type="sibTrans" cxnId="{0D45305D-AAC2-4F66-8E47-40999DB17D83}">
      <dgm:prSet/>
      <dgm:spPr/>
      <dgm:t>
        <a:bodyPr/>
        <a:lstStyle/>
        <a:p>
          <a:endParaRPr lang="tr-TR"/>
        </a:p>
      </dgm:t>
    </dgm:pt>
    <dgm:pt modelId="{A0889686-3706-41A9-81F0-3D7CCE8F0488}">
      <dgm:prSet/>
      <dgm:spPr/>
      <dgm:t>
        <a:bodyPr/>
        <a:lstStyle/>
        <a:p>
          <a:pPr marL="720000" indent="-457200" algn="l"/>
          <a:r>
            <a:rPr lang="tr-TR" dirty="0"/>
            <a:t>Arı ve karma stratejiler</a:t>
          </a:r>
        </a:p>
      </dgm:t>
    </dgm:pt>
    <dgm:pt modelId="{C4F25ED2-6C6C-445C-91FF-77E5919B8E62}" type="parTrans" cxnId="{92597C81-7A5A-4C5A-BCB8-ED46E0F07205}">
      <dgm:prSet/>
      <dgm:spPr/>
      <dgm:t>
        <a:bodyPr/>
        <a:lstStyle/>
        <a:p>
          <a:endParaRPr lang="tr-TR"/>
        </a:p>
      </dgm:t>
    </dgm:pt>
    <dgm:pt modelId="{7CEE17CA-B948-4301-8972-03C201602F5D}" type="sibTrans" cxnId="{92597C81-7A5A-4C5A-BCB8-ED46E0F07205}">
      <dgm:prSet/>
      <dgm:spPr/>
      <dgm:t>
        <a:bodyPr/>
        <a:lstStyle/>
        <a:p>
          <a:endParaRPr lang="tr-TR"/>
        </a:p>
      </dgm:t>
    </dgm:pt>
    <dgm:pt modelId="{01C37D58-ADE4-44DB-A7C7-9C649BDA6DEC}">
      <dgm:prSet/>
      <dgm:spPr/>
      <dgm:t>
        <a:bodyPr/>
        <a:lstStyle/>
        <a:p>
          <a:pPr marL="263525" indent="0" algn="l"/>
          <a:r>
            <a:rPr lang="tr-TR" dirty="0"/>
            <a:t>Mahkûmlar açmazı</a:t>
          </a:r>
        </a:p>
      </dgm:t>
    </dgm:pt>
    <dgm:pt modelId="{2659CF52-9D5C-410E-A952-06A129C4F2AC}" type="parTrans" cxnId="{424F53B6-C362-4576-B6E9-42986509B819}">
      <dgm:prSet/>
      <dgm:spPr/>
      <dgm:t>
        <a:bodyPr/>
        <a:lstStyle/>
        <a:p>
          <a:endParaRPr lang="tr-TR"/>
        </a:p>
      </dgm:t>
    </dgm:pt>
    <dgm:pt modelId="{F984D9A8-3438-489E-9524-4E1CD872A8E2}" type="sibTrans" cxnId="{424F53B6-C362-4576-B6E9-42986509B819}">
      <dgm:prSet/>
      <dgm:spPr/>
      <dgm:t>
        <a:bodyPr/>
        <a:lstStyle/>
        <a:p>
          <a:endParaRPr lang="tr-TR"/>
        </a:p>
      </dgm:t>
    </dgm:pt>
    <dgm:pt modelId="{69E065E2-D4A0-4E4D-9131-8C8AEC8A4DD8}">
      <dgm:prSet/>
      <dgm:spPr/>
      <dgm:t>
        <a:bodyPr/>
        <a:lstStyle/>
        <a:p>
          <a:pPr algn="l"/>
          <a:r>
            <a:rPr lang="tr-TR" b="1" dirty="0"/>
            <a:t>Çok kriterli karar verme</a:t>
          </a:r>
        </a:p>
      </dgm:t>
    </dgm:pt>
    <dgm:pt modelId="{5034495B-028F-4A91-8B91-5FC6AFD82D20}" type="parTrans" cxnId="{56DCE322-5E78-4A4B-B857-2113239AC907}">
      <dgm:prSet/>
      <dgm:spPr/>
      <dgm:t>
        <a:bodyPr/>
        <a:lstStyle/>
        <a:p>
          <a:endParaRPr lang="tr-TR"/>
        </a:p>
      </dgm:t>
    </dgm:pt>
    <dgm:pt modelId="{C8D42BC7-EB4E-4D50-8B50-659AF0FC7459}" type="sibTrans" cxnId="{56DCE322-5E78-4A4B-B857-2113239AC907}">
      <dgm:prSet/>
      <dgm:spPr/>
      <dgm:t>
        <a:bodyPr/>
        <a:lstStyle/>
        <a:p>
          <a:endParaRPr lang="tr-TR"/>
        </a:p>
      </dgm:t>
    </dgm:pt>
    <dgm:pt modelId="{6D14710C-4227-4002-A279-B156CE46EF9C}">
      <dgm:prSet/>
      <dgm:spPr/>
      <dgm:t>
        <a:bodyPr/>
        <a:lstStyle/>
        <a:p>
          <a:pPr marL="263525" indent="0" algn="l"/>
          <a:r>
            <a:rPr lang="tr-TR" dirty="0"/>
            <a:t>AHP</a:t>
          </a:r>
        </a:p>
      </dgm:t>
    </dgm:pt>
    <dgm:pt modelId="{7B274139-5C13-4A14-AF6C-B402DCB52C72}" type="parTrans" cxnId="{9FABEDCD-E4A4-4D2C-865B-060896A3FEDF}">
      <dgm:prSet/>
      <dgm:spPr/>
      <dgm:t>
        <a:bodyPr/>
        <a:lstStyle/>
        <a:p>
          <a:endParaRPr lang="tr-TR"/>
        </a:p>
      </dgm:t>
    </dgm:pt>
    <dgm:pt modelId="{3742A15A-A479-4DD3-9D4B-E56EF886D80A}" type="sibTrans" cxnId="{9FABEDCD-E4A4-4D2C-865B-060896A3FEDF}">
      <dgm:prSet/>
      <dgm:spPr/>
      <dgm:t>
        <a:bodyPr/>
        <a:lstStyle/>
        <a:p>
          <a:endParaRPr lang="tr-TR"/>
        </a:p>
      </dgm:t>
    </dgm:pt>
    <dgm:pt modelId="{866C8177-A466-419D-84EA-11F13FB3694D}">
      <dgm:prSet/>
      <dgm:spPr/>
      <dgm:t>
        <a:bodyPr/>
        <a:lstStyle/>
        <a:p>
          <a:pPr marL="263525" indent="0" algn="l"/>
          <a:r>
            <a:rPr lang="tr-TR" dirty="0"/>
            <a:t>ELECTRE yöntemi</a:t>
          </a:r>
        </a:p>
      </dgm:t>
    </dgm:pt>
    <dgm:pt modelId="{8DD66C92-4A0E-47DD-9DEC-964D497FEC62}" type="parTrans" cxnId="{F69CF6E3-79FB-45D9-814E-877E79D4CB0A}">
      <dgm:prSet/>
      <dgm:spPr/>
      <dgm:t>
        <a:bodyPr/>
        <a:lstStyle/>
        <a:p>
          <a:endParaRPr lang="tr-TR"/>
        </a:p>
      </dgm:t>
    </dgm:pt>
    <dgm:pt modelId="{3496BBC3-F5F1-4D07-BFAC-72BB55918AC8}" type="sibTrans" cxnId="{F69CF6E3-79FB-45D9-814E-877E79D4CB0A}">
      <dgm:prSet/>
      <dgm:spPr/>
      <dgm:t>
        <a:bodyPr/>
        <a:lstStyle/>
        <a:p>
          <a:endParaRPr lang="tr-TR"/>
        </a:p>
      </dgm:t>
    </dgm:pt>
    <dgm:pt modelId="{427903E7-253D-4E71-BBBE-DA2F4A59486B}">
      <dgm:prSet/>
      <dgm:spPr/>
      <dgm:t>
        <a:bodyPr/>
        <a:lstStyle/>
        <a:p>
          <a:pPr marL="263525" indent="0" algn="l"/>
          <a:r>
            <a:rPr lang="tr-TR" dirty="0"/>
            <a:t>TOPSIS yöntemi</a:t>
          </a:r>
        </a:p>
      </dgm:t>
    </dgm:pt>
    <dgm:pt modelId="{FE14AC4F-8ADD-4FA7-8984-5148E62CF41C}" type="parTrans" cxnId="{7F8EB7CA-A00E-412A-A0A9-368D6A65E107}">
      <dgm:prSet/>
      <dgm:spPr/>
      <dgm:t>
        <a:bodyPr/>
        <a:lstStyle/>
        <a:p>
          <a:endParaRPr lang="tr-TR"/>
        </a:p>
      </dgm:t>
    </dgm:pt>
    <dgm:pt modelId="{787E72F5-56E7-46B2-A4EF-87E932479F31}" type="sibTrans" cxnId="{7F8EB7CA-A00E-412A-A0A9-368D6A65E107}">
      <dgm:prSet/>
      <dgm:spPr/>
      <dgm:t>
        <a:bodyPr/>
        <a:lstStyle/>
        <a:p>
          <a:endParaRPr lang="tr-TR"/>
        </a:p>
      </dgm:t>
    </dgm:pt>
    <dgm:pt modelId="{517BDF45-BC86-424E-98FF-20C9A25B102A}" type="pres">
      <dgm:prSet presAssocID="{7046A637-74AF-4488-ADE4-26FB0FC39188}" presName="Name0" presStyleCnt="0">
        <dgm:presLayoutVars>
          <dgm:dir/>
          <dgm:animLvl val="lvl"/>
          <dgm:resizeHandles/>
        </dgm:presLayoutVars>
      </dgm:prSet>
      <dgm:spPr/>
    </dgm:pt>
    <dgm:pt modelId="{C0C2F9D0-7096-456A-ACA9-3E4D3A5C0E10}" type="pres">
      <dgm:prSet presAssocID="{B0DC31BF-DC0B-4023-B577-18AC27B00A17}" presName="linNode" presStyleCnt="0"/>
      <dgm:spPr/>
    </dgm:pt>
    <dgm:pt modelId="{9DEAA321-9B85-4A21-B349-830F70D7F07D}" type="pres">
      <dgm:prSet presAssocID="{B0DC31BF-DC0B-4023-B577-18AC27B00A17}" presName="parentShp" presStyleLbl="node1" presStyleIdx="0" presStyleCnt="15">
        <dgm:presLayoutVars>
          <dgm:bulletEnabled val="1"/>
        </dgm:presLayoutVars>
      </dgm:prSet>
      <dgm:spPr/>
    </dgm:pt>
    <dgm:pt modelId="{8DDB4327-9CF3-438F-B815-250A89C4B117}" type="pres">
      <dgm:prSet presAssocID="{B0DC31BF-DC0B-4023-B577-18AC27B00A17}" presName="childShp" presStyleLbl="bgAccFollowNode1" presStyleIdx="0" presStyleCnt="15">
        <dgm:presLayoutVars>
          <dgm:bulletEnabled val="1"/>
        </dgm:presLayoutVars>
      </dgm:prSet>
      <dgm:spPr/>
    </dgm:pt>
    <dgm:pt modelId="{1E9F51EC-96CC-41D3-8816-FFCF68663F13}" type="pres">
      <dgm:prSet presAssocID="{D55D6D23-D43D-4B3D-BB6B-1FA0D41A06DB}" presName="spacing" presStyleCnt="0"/>
      <dgm:spPr/>
    </dgm:pt>
    <dgm:pt modelId="{18D01123-83C9-4AD0-BC6D-E14A16D8017F}" type="pres">
      <dgm:prSet presAssocID="{CAD0FC8B-BBFA-450E-9390-2200D4B37651}" presName="linNode" presStyleCnt="0"/>
      <dgm:spPr/>
    </dgm:pt>
    <dgm:pt modelId="{7C2BB819-B368-49FA-A168-2A3A6BFDC9C8}" type="pres">
      <dgm:prSet presAssocID="{CAD0FC8B-BBFA-450E-9390-2200D4B37651}" presName="parentShp" presStyleLbl="node1" presStyleIdx="1" presStyleCnt="15">
        <dgm:presLayoutVars>
          <dgm:bulletEnabled val="1"/>
        </dgm:presLayoutVars>
      </dgm:prSet>
      <dgm:spPr/>
    </dgm:pt>
    <dgm:pt modelId="{10222EB0-8F5C-4841-9AD3-196CFC82EED1}" type="pres">
      <dgm:prSet presAssocID="{CAD0FC8B-BBFA-450E-9390-2200D4B37651}" presName="childShp" presStyleLbl="bgAccFollowNode1" presStyleIdx="1" presStyleCnt="15">
        <dgm:presLayoutVars>
          <dgm:bulletEnabled val="1"/>
        </dgm:presLayoutVars>
      </dgm:prSet>
      <dgm:spPr/>
    </dgm:pt>
    <dgm:pt modelId="{2AEC1580-A1CD-487E-B9FA-755BB5348CD9}" type="pres">
      <dgm:prSet presAssocID="{348BB472-3930-42C1-892E-A55806F7B4B5}" presName="spacing" presStyleCnt="0"/>
      <dgm:spPr/>
    </dgm:pt>
    <dgm:pt modelId="{2867CE28-09CF-4F61-AC76-CE0DDEE5F309}" type="pres">
      <dgm:prSet presAssocID="{07C109C3-DF6B-43C6-BCC8-EA6032956287}" presName="linNode" presStyleCnt="0"/>
      <dgm:spPr/>
    </dgm:pt>
    <dgm:pt modelId="{B7D211E0-992C-4434-A898-8C8A186D93DA}" type="pres">
      <dgm:prSet presAssocID="{07C109C3-DF6B-43C6-BCC8-EA6032956287}" presName="parentShp" presStyleLbl="node1" presStyleIdx="2" presStyleCnt="15">
        <dgm:presLayoutVars>
          <dgm:bulletEnabled val="1"/>
        </dgm:presLayoutVars>
      </dgm:prSet>
      <dgm:spPr/>
    </dgm:pt>
    <dgm:pt modelId="{227086ED-E279-46BA-B407-9658666EC6CE}" type="pres">
      <dgm:prSet presAssocID="{07C109C3-DF6B-43C6-BCC8-EA6032956287}" presName="childShp" presStyleLbl="bgAccFollowNode1" presStyleIdx="2" presStyleCnt="15">
        <dgm:presLayoutVars>
          <dgm:bulletEnabled val="1"/>
        </dgm:presLayoutVars>
      </dgm:prSet>
      <dgm:spPr/>
    </dgm:pt>
    <dgm:pt modelId="{9F8773D7-014E-4EDA-AFE4-8D31C7165ED5}" type="pres">
      <dgm:prSet presAssocID="{C688EDCD-FB61-478F-AB9C-0564D9A0C7D6}" presName="spacing" presStyleCnt="0"/>
      <dgm:spPr/>
    </dgm:pt>
    <dgm:pt modelId="{6C6E7E28-24F3-4DEE-AEF3-C8078BF3413D}" type="pres">
      <dgm:prSet presAssocID="{1A3C3C7B-B145-456B-9AF8-B7022AFD1C10}" presName="linNode" presStyleCnt="0"/>
      <dgm:spPr/>
    </dgm:pt>
    <dgm:pt modelId="{374924E0-9E26-4150-8742-898DB12F1CA3}" type="pres">
      <dgm:prSet presAssocID="{1A3C3C7B-B145-456B-9AF8-B7022AFD1C10}" presName="parentShp" presStyleLbl="node1" presStyleIdx="3" presStyleCnt="15" custLinFactNeighborX="18380">
        <dgm:presLayoutVars>
          <dgm:bulletEnabled val="1"/>
        </dgm:presLayoutVars>
      </dgm:prSet>
      <dgm:spPr/>
    </dgm:pt>
    <dgm:pt modelId="{A8D0BD03-C7EF-4910-84BA-080C657832E0}" type="pres">
      <dgm:prSet presAssocID="{1A3C3C7B-B145-456B-9AF8-B7022AFD1C10}" presName="childShp" presStyleLbl="bgAccFollowNode1" presStyleIdx="3" presStyleCnt="15">
        <dgm:presLayoutVars>
          <dgm:bulletEnabled val="1"/>
        </dgm:presLayoutVars>
      </dgm:prSet>
      <dgm:spPr/>
    </dgm:pt>
    <dgm:pt modelId="{17D082AD-2F6A-4681-99A4-64B8F336454C}" type="pres">
      <dgm:prSet presAssocID="{13910585-3BF3-42F1-96E2-606C8CCAD909}" presName="spacing" presStyleCnt="0"/>
      <dgm:spPr/>
    </dgm:pt>
    <dgm:pt modelId="{14A036E7-7314-4414-8808-90AD7020348E}" type="pres">
      <dgm:prSet presAssocID="{A57A9954-6CB7-4C3F-917D-4D9852149ADB}" presName="linNode" presStyleCnt="0"/>
      <dgm:spPr/>
    </dgm:pt>
    <dgm:pt modelId="{E93F145B-9000-4695-8085-059C2C6A05E7}" type="pres">
      <dgm:prSet presAssocID="{A57A9954-6CB7-4C3F-917D-4D9852149ADB}" presName="parentShp" presStyleLbl="node1" presStyleIdx="4" presStyleCnt="15" custLinFactNeighborX="18380">
        <dgm:presLayoutVars>
          <dgm:bulletEnabled val="1"/>
        </dgm:presLayoutVars>
      </dgm:prSet>
      <dgm:spPr/>
    </dgm:pt>
    <dgm:pt modelId="{B0D24A09-DD71-477B-A287-7E4F75D814D5}" type="pres">
      <dgm:prSet presAssocID="{A57A9954-6CB7-4C3F-917D-4D9852149ADB}" presName="childShp" presStyleLbl="bgAccFollowNode1" presStyleIdx="4" presStyleCnt="15">
        <dgm:presLayoutVars>
          <dgm:bulletEnabled val="1"/>
        </dgm:presLayoutVars>
      </dgm:prSet>
      <dgm:spPr/>
    </dgm:pt>
    <dgm:pt modelId="{14634219-E559-4240-82BE-E4FE24B2A08B}" type="pres">
      <dgm:prSet presAssocID="{5059E98C-7600-482D-958B-C851CAC77097}" presName="spacing" presStyleCnt="0"/>
      <dgm:spPr/>
    </dgm:pt>
    <dgm:pt modelId="{09A5E8D3-AAD5-46F6-84B6-8AE23C46295E}" type="pres">
      <dgm:prSet presAssocID="{721AA34B-B661-43A9-B4D3-6A901FE58A57}" presName="linNode" presStyleCnt="0"/>
      <dgm:spPr/>
    </dgm:pt>
    <dgm:pt modelId="{56D840E4-7964-45BC-BC81-6BC6DFC88FF5}" type="pres">
      <dgm:prSet presAssocID="{721AA34B-B661-43A9-B4D3-6A901FE58A57}" presName="parentShp" presStyleLbl="node1" presStyleIdx="5" presStyleCnt="15" custLinFactNeighborX="18380">
        <dgm:presLayoutVars>
          <dgm:bulletEnabled val="1"/>
        </dgm:presLayoutVars>
      </dgm:prSet>
      <dgm:spPr/>
    </dgm:pt>
    <dgm:pt modelId="{27F6F26E-E11F-4EB7-8924-62096E6DEE61}" type="pres">
      <dgm:prSet presAssocID="{721AA34B-B661-43A9-B4D3-6A901FE58A57}" presName="childShp" presStyleLbl="bgAccFollowNode1" presStyleIdx="5" presStyleCnt="15">
        <dgm:presLayoutVars>
          <dgm:bulletEnabled val="1"/>
        </dgm:presLayoutVars>
      </dgm:prSet>
      <dgm:spPr/>
    </dgm:pt>
    <dgm:pt modelId="{5704E624-7FBC-401B-80BC-3674D0FAF859}" type="pres">
      <dgm:prSet presAssocID="{47D837BE-576E-4EF6-B851-AA480FCF4A55}" presName="spacing" presStyleCnt="0"/>
      <dgm:spPr/>
    </dgm:pt>
    <dgm:pt modelId="{AEF4F723-FA4E-447E-9632-27C0233CF7B3}" type="pres">
      <dgm:prSet presAssocID="{5DFA908D-A220-47BC-A018-9A88DE18B32D}" presName="linNode" presStyleCnt="0"/>
      <dgm:spPr/>
    </dgm:pt>
    <dgm:pt modelId="{2660804D-7952-4622-ACBD-C54EC07BC32C}" type="pres">
      <dgm:prSet presAssocID="{5DFA908D-A220-47BC-A018-9A88DE18B32D}" presName="parentShp" presStyleLbl="node1" presStyleIdx="6" presStyleCnt="15">
        <dgm:presLayoutVars>
          <dgm:bulletEnabled val="1"/>
        </dgm:presLayoutVars>
      </dgm:prSet>
      <dgm:spPr/>
    </dgm:pt>
    <dgm:pt modelId="{62575BBA-B60F-4E79-8D11-1CD22B6A1E5A}" type="pres">
      <dgm:prSet presAssocID="{5DFA908D-A220-47BC-A018-9A88DE18B32D}" presName="childShp" presStyleLbl="bgAccFollowNode1" presStyleIdx="6" presStyleCnt="15">
        <dgm:presLayoutVars>
          <dgm:bulletEnabled val="1"/>
        </dgm:presLayoutVars>
      </dgm:prSet>
      <dgm:spPr/>
    </dgm:pt>
    <dgm:pt modelId="{E2F253D3-1498-48E7-ADF7-8BC42C809EA7}" type="pres">
      <dgm:prSet presAssocID="{8FDF5E57-7CB7-4B1E-B84D-295CB713EA43}" presName="spacing" presStyleCnt="0"/>
      <dgm:spPr/>
    </dgm:pt>
    <dgm:pt modelId="{CCFED4D8-6F48-4633-BB58-CBDF3645B23E}" type="pres">
      <dgm:prSet presAssocID="{18CC74FC-59C3-4425-8A89-D6192EA33BDF}" presName="linNode" presStyleCnt="0"/>
      <dgm:spPr/>
    </dgm:pt>
    <dgm:pt modelId="{3C48BFE9-6A50-45FE-9B67-1416BB487AAD}" type="pres">
      <dgm:prSet presAssocID="{18CC74FC-59C3-4425-8A89-D6192EA33BDF}" presName="parentShp" presStyleLbl="node1" presStyleIdx="7" presStyleCnt="15">
        <dgm:presLayoutVars>
          <dgm:bulletEnabled val="1"/>
        </dgm:presLayoutVars>
      </dgm:prSet>
      <dgm:spPr/>
    </dgm:pt>
    <dgm:pt modelId="{1BD68A05-1D80-4C98-B68B-1B46D8EFFAAA}" type="pres">
      <dgm:prSet presAssocID="{18CC74FC-59C3-4425-8A89-D6192EA33BDF}" presName="childShp" presStyleLbl="bgAccFollowNode1" presStyleIdx="7" presStyleCnt="15">
        <dgm:presLayoutVars>
          <dgm:bulletEnabled val="1"/>
        </dgm:presLayoutVars>
      </dgm:prSet>
      <dgm:spPr/>
    </dgm:pt>
    <dgm:pt modelId="{DBFDD391-9750-44C8-B03A-B00C79B2DB32}" type="pres">
      <dgm:prSet presAssocID="{C131C88E-2D6D-413D-891E-CF8D877C71E9}" presName="spacing" presStyleCnt="0"/>
      <dgm:spPr/>
    </dgm:pt>
    <dgm:pt modelId="{1FC8C0FF-A0CC-4304-8E4B-C7929D814254}" type="pres">
      <dgm:prSet presAssocID="{5A69BF72-E307-4FEE-A206-BC588986501C}" presName="linNode" presStyleCnt="0"/>
      <dgm:spPr/>
    </dgm:pt>
    <dgm:pt modelId="{A879D711-1E30-4149-9217-8039AA7ED319}" type="pres">
      <dgm:prSet presAssocID="{5A69BF72-E307-4FEE-A206-BC588986501C}" presName="parentShp" presStyleLbl="node1" presStyleIdx="8" presStyleCnt="15" custLinFactNeighborX="17965" custLinFactNeighborY="-980">
        <dgm:presLayoutVars>
          <dgm:bulletEnabled val="1"/>
        </dgm:presLayoutVars>
      </dgm:prSet>
      <dgm:spPr/>
    </dgm:pt>
    <dgm:pt modelId="{EE6F5A21-BEC7-43F8-AC9A-9C65DBEE9C6A}" type="pres">
      <dgm:prSet presAssocID="{5A69BF72-E307-4FEE-A206-BC588986501C}" presName="childShp" presStyleLbl="bgAccFollowNode1" presStyleIdx="8" presStyleCnt="15">
        <dgm:presLayoutVars>
          <dgm:bulletEnabled val="1"/>
        </dgm:presLayoutVars>
      </dgm:prSet>
      <dgm:spPr/>
    </dgm:pt>
    <dgm:pt modelId="{BA920F05-D46F-467F-9C1A-B6387D38CB50}" type="pres">
      <dgm:prSet presAssocID="{E68821BD-3038-4774-91BB-552088D77D60}" presName="spacing" presStyleCnt="0"/>
      <dgm:spPr/>
    </dgm:pt>
    <dgm:pt modelId="{DD35D84C-37EB-498B-B644-D467A4F22682}" type="pres">
      <dgm:prSet presAssocID="{A0889686-3706-41A9-81F0-3D7CCE8F0488}" presName="linNode" presStyleCnt="0"/>
      <dgm:spPr/>
    </dgm:pt>
    <dgm:pt modelId="{4722C2BF-1AD5-433E-8C67-23A98C22CBCC}" type="pres">
      <dgm:prSet presAssocID="{A0889686-3706-41A9-81F0-3D7CCE8F0488}" presName="parentShp" presStyleLbl="node1" presStyleIdx="9" presStyleCnt="15" custLinFactNeighborX="17965" custLinFactNeighborY="-3915">
        <dgm:presLayoutVars>
          <dgm:bulletEnabled val="1"/>
        </dgm:presLayoutVars>
      </dgm:prSet>
      <dgm:spPr/>
    </dgm:pt>
    <dgm:pt modelId="{D688B222-5455-48EC-9F7A-E457EFD8E37F}" type="pres">
      <dgm:prSet presAssocID="{A0889686-3706-41A9-81F0-3D7CCE8F0488}" presName="childShp" presStyleLbl="bgAccFollowNode1" presStyleIdx="9" presStyleCnt="15">
        <dgm:presLayoutVars>
          <dgm:bulletEnabled val="1"/>
        </dgm:presLayoutVars>
      </dgm:prSet>
      <dgm:spPr/>
    </dgm:pt>
    <dgm:pt modelId="{6DF08E95-D351-4C4B-99A1-7F6CB12527B2}" type="pres">
      <dgm:prSet presAssocID="{7CEE17CA-B948-4301-8972-03C201602F5D}" presName="spacing" presStyleCnt="0"/>
      <dgm:spPr/>
    </dgm:pt>
    <dgm:pt modelId="{C914DCF5-E679-49DC-BBF5-49C1A0239677}" type="pres">
      <dgm:prSet presAssocID="{01C37D58-ADE4-44DB-A7C7-9C649BDA6DEC}" presName="linNode" presStyleCnt="0"/>
      <dgm:spPr/>
    </dgm:pt>
    <dgm:pt modelId="{954F2455-66F7-48B4-9BAA-19B61703E963}" type="pres">
      <dgm:prSet presAssocID="{01C37D58-ADE4-44DB-A7C7-9C649BDA6DEC}" presName="parentShp" presStyleLbl="node1" presStyleIdx="10" presStyleCnt="15" custLinFactNeighborX="17965" custLinFactNeighborY="-6850">
        <dgm:presLayoutVars>
          <dgm:bulletEnabled val="1"/>
        </dgm:presLayoutVars>
      </dgm:prSet>
      <dgm:spPr/>
    </dgm:pt>
    <dgm:pt modelId="{C764D5E9-1D9A-446B-97CE-8E96A393F2AB}" type="pres">
      <dgm:prSet presAssocID="{01C37D58-ADE4-44DB-A7C7-9C649BDA6DEC}" presName="childShp" presStyleLbl="bgAccFollowNode1" presStyleIdx="10" presStyleCnt="15">
        <dgm:presLayoutVars>
          <dgm:bulletEnabled val="1"/>
        </dgm:presLayoutVars>
      </dgm:prSet>
      <dgm:spPr/>
    </dgm:pt>
    <dgm:pt modelId="{B0B55E90-D4E4-47C3-8642-0632CA6CB4B2}" type="pres">
      <dgm:prSet presAssocID="{F984D9A8-3438-489E-9524-4E1CD872A8E2}" presName="spacing" presStyleCnt="0"/>
      <dgm:spPr/>
    </dgm:pt>
    <dgm:pt modelId="{CB79DDA5-ACB8-46D1-965B-11D03F12DA5C}" type="pres">
      <dgm:prSet presAssocID="{69E065E2-D4A0-4E4D-9131-8C8AEC8A4DD8}" presName="linNode" presStyleCnt="0"/>
      <dgm:spPr/>
    </dgm:pt>
    <dgm:pt modelId="{953F54D7-49AC-4556-9EAE-64C3BAAAD4C9}" type="pres">
      <dgm:prSet presAssocID="{69E065E2-D4A0-4E4D-9131-8C8AEC8A4DD8}" presName="parentShp" presStyleLbl="node1" presStyleIdx="11" presStyleCnt="15">
        <dgm:presLayoutVars>
          <dgm:bulletEnabled val="1"/>
        </dgm:presLayoutVars>
      </dgm:prSet>
      <dgm:spPr/>
    </dgm:pt>
    <dgm:pt modelId="{51F5A5C1-5F98-4F14-804F-E01FEDFEA2D9}" type="pres">
      <dgm:prSet presAssocID="{69E065E2-D4A0-4E4D-9131-8C8AEC8A4DD8}" presName="childShp" presStyleLbl="bgAccFollowNode1" presStyleIdx="11" presStyleCnt="15">
        <dgm:presLayoutVars>
          <dgm:bulletEnabled val="1"/>
        </dgm:presLayoutVars>
      </dgm:prSet>
      <dgm:spPr/>
    </dgm:pt>
    <dgm:pt modelId="{E0140970-2A0B-44D1-9BD5-2716033057A5}" type="pres">
      <dgm:prSet presAssocID="{C8D42BC7-EB4E-4D50-8B50-659AF0FC7459}" presName="spacing" presStyleCnt="0"/>
      <dgm:spPr/>
    </dgm:pt>
    <dgm:pt modelId="{D3463EC1-1268-4E20-9D42-BA67A2BAFF56}" type="pres">
      <dgm:prSet presAssocID="{6D14710C-4227-4002-A279-B156CE46EF9C}" presName="linNode" presStyleCnt="0"/>
      <dgm:spPr/>
    </dgm:pt>
    <dgm:pt modelId="{BDDC5CAF-74B2-44FB-BBB7-AFFAFD0F9CBC}" type="pres">
      <dgm:prSet presAssocID="{6D14710C-4227-4002-A279-B156CE46EF9C}" presName="parentShp" presStyleLbl="node1" presStyleIdx="12" presStyleCnt="15" custLinFactNeighborX="17823" custLinFactNeighborY="-2935">
        <dgm:presLayoutVars>
          <dgm:bulletEnabled val="1"/>
        </dgm:presLayoutVars>
      </dgm:prSet>
      <dgm:spPr/>
    </dgm:pt>
    <dgm:pt modelId="{179FB746-1CAF-46DC-AF04-ACAFEB008CB2}" type="pres">
      <dgm:prSet presAssocID="{6D14710C-4227-4002-A279-B156CE46EF9C}" presName="childShp" presStyleLbl="bgAccFollowNode1" presStyleIdx="12" presStyleCnt="15">
        <dgm:presLayoutVars>
          <dgm:bulletEnabled val="1"/>
        </dgm:presLayoutVars>
      </dgm:prSet>
      <dgm:spPr/>
    </dgm:pt>
    <dgm:pt modelId="{AFBF5B3D-E453-48C9-BF67-4A5C6A560067}" type="pres">
      <dgm:prSet presAssocID="{3742A15A-A479-4DD3-9D4B-E56EF886D80A}" presName="spacing" presStyleCnt="0"/>
      <dgm:spPr/>
    </dgm:pt>
    <dgm:pt modelId="{9ABC936B-92F9-41FE-AB72-3F9DC2667870}" type="pres">
      <dgm:prSet presAssocID="{866C8177-A466-419D-84EA-11F13FB3694D}" presName="linNode" presStyleCnt="0"/>
      <dgm:spPr/>
    </dgm:pt>
    <dgm:pt modelId="{9E8D6F3A-A637-4367-8174-E60FDEB2A8B9}" type="pres">
      <dgm:prSet presAssocID="{866C8177-A466-419D-84EA-11F13FB3694D}" presName="parentShp" presStyleLbl="node1" presStyleIdx="13" presStyleCnt="15" custLinFactNeighborX="18006" custLinFactNeighborY="-8804">
        <dgm:presLayoutVars>
          <dgm:bulletEnabled val="1"/>
        </dgm:presLayoutVars>
      </dgm:prSet>
      <dgm:spPr/>
    </dgm:pt>
    <dgm:pt modelId="{753811D1-F861-44AB-9DA2-C67929DD441A}" type="pres">
      <dgm:prSet presAssocID="{866C8177-A466-419D-84EA-11F13FB3694D}" presName="childShp" presStyleLbl="bgAccFollowNode1" presStyleIdx="13" presStyleCnt="15">
        <dgm:presLayoutVars>
          <dgm:bulletEnabled val="1"/>
        </dgm:presLayoutVars>
      </dgm:prSet>
      <dgm:spPr/>
    </dgm:pt>
    <dgm:pt modelId="{39ACF747-216E-47F8-81B4-B7B27D85F2DD}" type="pres">
      <dgm:prSet presAssocID="{3496BBC3-F5F1-4D07-BFAC-72BB55918AC8}" presName="spacing" presStyleCnt="0"/>
      <dgm:spPr/>
    </dgm:pt>
    <dgm:pt modelId="{2D7F399D-123C-4CB8-8932-0FA230449558}" type="pres">
      <dgm:prSet presAssocID="{427903E7-253D-4E71-BBBE-DA2F4A59486B}" presName="linNode" presStyleCnt="0"/>
      <dgm:spPr/>
    </dgm:pt>
    <dgm:pt modelId="{FBE3CBFB-4A37-4FF3-9044-01D3B335A6DD}" type="pres">
      <dgm:prSet presAssocID="{427903E7-253D-4E71-BBBE-DA2F4A59486B}" presName="parentShp" presStyleLbl="node1" presStyleIdx="14" presStyleCnt="15" custLinFactNeighborX="18374" custLinFactNeighborY="-11720">
        <dgm:presLayoutVars>
          <dgm:bulletEnabled val="1"/>
        </dgm:presLayoutVars>
      </dgm:prSet>
      <dgm:spPr/>
    </dgm:pt>
    <dgm:pt modelId="{F02CB957-247E-4E59-99AE-B13A57F35F11}" type="pres">
      <dgm:prSet presAssocID="{427903E7-253D-4E71-BBBE-DA2F4A59486B}" presName="childShp" presStyleLbl="bgAccFollowNode1" presStyleIdx="14" presStyleCnt="15">
        <dgm:presLayoutVars>
          <dgm:bulletEnabled val="1"/>
        </dgm:presLayoutVars>
      </dgm:prSet>
      <dgm:spPr/>
    </dgm:pt>
  </dgm:ptLst>
  <dgm:cxnLst>
    <dgm:cxn modelId="{7DE3FB02-351D-4174-921D-9E1F35ECD572}" type="presOf" srcId="{7046A637-74AF-4488-ADE4-26FB0FC39188}" destId="{517BDF45-BC86-424E-98FF-20C9A25B102A}" srcOrd="0" destOrd="0" presId="urn:microsoft.com/office/officeart/2005/8/layout/vList6"/>
    <dgm:cxn modelId="{7C1BC107-C394-427E-A742-B4A1E909166E}" srcId="{7046A637-74AF-4488-ADE4-26FB0FC39188}" destId="{07C109C3-DF6B-43C6-BCC8-EA6032956287}" srcOrd="2" destOrd="0" parTransId="{22EFFFF6-C666-4DA1-8C66-097C73C44D92}" sibTransId="{C688EDCD-FB61-478F-AB9C-0564D9A0C7D6}"/>
    <dgm:cxn modelId="{13478D0A-57C5-4728-8427-28BD7E8CB64E}" type="presOf" srcId="{721AA34B-B661-43A9-B4D3-6A901FE58A57}" destId="{56D840E4-7964-45BC-BC81-6BC6DFC88FF5}" srcOrd="0" destOrd="0" presId="urn:microsoft.com/office/officeart/2005/8/layout/vList6"/>
    <dgm:cxn modelId="{3A5BA710-8BF9-4F45-8678-FF3839FE2B65}" type="presOf" srcId="{01C37D58-ADE4-44DB-A7C7-9C649BDA6DEC}" destId="{954F2455-66F7-48B4-9BAA-19B61703E963}" srcOrd="0" destOrd="0" presId="urn:microsoft.com/office/officeart/2005/8/layout/vList6"/>
    <dgm:cxn modelId="{6F9E5211-A149-49C0-9C9D-C02C11FEE3E7}" srcId="{7046A637-74AF-4488-ADE4-26FB0FC39188}" destId="{18CC74FC-59C3-4425-8A89-D6192EA33BDF}" srcOrd="7" destOrd="0" parTransId="{50508137-8D38-45E2-B8FF-0D6331F844DF}" sibTransId="{C131C88E-2D6D-413D-891E-CF8D877C71E9}"/>
    <dgm:cxn modelId="{5374E620-7C0D-4DC8-8A32-1840C9DEBDFC}" type="presOf" srcId="{07C109C3-DF6B-43C6-BCC8-EA6032956287}" destId="{B7D211E0-992C-4434-A898-8C8A186D93DA}" srcOrd="0" destOrd="0" presId="urn:microsoft.com/office/officeart/2005/8/layout/vList6"/>
    <dgm:cxn modelId="{56DCE322-5E78-4A4B-B857-2113239AC907}" srcId="{7046A637-74AF-4488-ADE4-26FB0FC39188}" destId="{69E065E2-D4A0-4E4D-9131-8C8AEC8A4DD8}" srcOrd="11" destOrd="0" parTransId="{5034495B-028F-4A91-8B91-5FC6AFD82D20}" sibTransId="{C8D42BC7-EB4E-4D50-8B50-659AF0FC7459}"/>
    <dgm:cxn modelId="{B596AC25-6ABE-4944-AE51-11EA06B75BB6}" srcId="{7046A637-74AF-4488-ADE4-26FB0FC39188}" destId="{5DFA908D-A220-47BC-A018-9A88DE18B32D}" srcOrd="6" destOrd="0" parTransId="{3183FA05-002B-48C9-91E6-3FA0AA254EC3}" sibTransId="{8FDF5E57-7CB7-4B1E-B84D-295CB713EA43}"/>
    <dgm:cxn modelId="{1DBF0440-65FF-4A57-9986-F9B141A8D75D}" type="presOf" srcId="{6D14710C-4227-4002-A279-B156CE46EF9C}" destId="{BDDC5CAF-74B2-44FB-BBB7-AFFAFD0F9CBC}" srcOrd="0" destOrd="0" presId="urn:microsoft.com/office/officeart/2005/8/layout/vList6"/>
    <dgm:cxn modelId="{DCFCBD56-6A9E-4A6C-9E45-2626ED6D1961}" type="presOf" srcId="{69E065E2-D4A0-4E4D-9131-8C8AEC8A4DD8}" destId="{953F54D7-49AC-4556-9EAE-64C3BAAAD4C9}" srcOrd="0" destOrd="0" presId="urn:microsoft.com/office/officeart/2005/8/layout/vList6"/>
    <dgm:cxn modelId="{8E43B75B-F21E-4B1D-B369-FA46112577BF}" type="presOf" srcId="{A0889686-3706-41A9-81F0-3D7CCE8F0488}" destId="{4722C2BF-1AD5-433E-8C67-23A98C22CBCC}" srcOrd="0" destOrd="0" presId="urn:microsoft.com/office/officeart/2005/8/layout/vList6"/>
    <dgm:cxn modelId="{0D45305D-AAC2-4F66-8E47-40999DB17D83}" srcId="{7046A637-74AF-4488-ADE4-26FB0FC39188}" destId="{5A69BF72-E307-4FEE-A206-BC588986501C}" srcOrd="8" destOrd="0" parTransId="{4877BFF5-8B0D-4408-BE1A-661525B5CAA1}" sibTransId="{E68821BD-3038-4774-91BB-552088D77D60}"/>
    <dgm:cxn modelId="{9DFA3174-B881-40E6-A72E-A645B7C2D49E}" type="presOf" srcId="{18CC74FC-59C3-4425-8A89-D6192EA33BDF}" destId="{3C48BFE9-6A50-45FE-9B67-1416BB487AAD}" srcOrd="0" destOrd="0" presId="urn:microsoft.com/office/officeart/2005/8/layout/vList6"/>
    <dgm:cxn modelId="{9F82BC7B-5691-479B-8368-FDD53901BD58}" srcId="{7046A637-74AF-4488-ADE4-26FB0FC39188}" destId="{721AA34B-B661-43A9-B4D3-6A901FE58A57}" srcOrd="5" destOrd="0" parTransId="{30C70AB2-1DC8-472A-BA13-0E8C77EFDC9C}" sibTransId="{47D837BE-576E-4EF6-B851-AA480FCF4A55}"/>
    <dgm:cxn modelId="{92597C81-7A5A-4C5A-BCB8-ED46E0F07205}" srcId="{7046A637-74AF-4488-ADE4-26FB0FC39188}" destId="{A0889686-3706-41A9-81F0-3D7CCE8F0488}" srcOrd="9" destOrd="0" parTransId="{C4F25ED2-6C6C-445C-91FF-77E5919B8E62}" sibTransId="{7CEE17CA-B948-4301-8972-03C201602F5D}"/>
    <dgm:cxn modelId="{53592E82-6EA6-4B97-88D5-8A37B0B90554}" type="presOf" srcId="{5DFA908D-A220-47BC-A018-9A88DE18B32D}" destId="{2660804D-7952-4622-ACBD-C54EC07BC32C}" srcOrd="0" destOrd="0" presId="urn:microsoft.com/office/officeart/2005/8/layout/vList6"/>
    <dgm:cxn modelId="{038A6A8D-3684-48F1-8289-FD08E50670AB}" srcId="{7046A637-74AF-4488-ADE4-26FB0FC39188}" destId="{A57A9954-6CB7-4C3F-917D-4D9852149ADB}" srcOrd="4" destOrd="0" parTransId="{ECE73E9C-6E06-483E-BC8C-3F355DE9460A}" sibTransId="{5059E98C-7600-482D-958B-C851CAC77097}"/>
    <dgm:cxn modelId="{014D0595-13C0-46EB-8F9D-A9EA4487B6E2}" type="presOf" srcId="{A57A9954-6CB7-4C3F-917D-4D9852149ADB}" destId="{E93F145B-9000-4695-8085-059C2C6A05E7}" srcOrd="0" destOrd="0" presId="urn:microsoft.com/office/officeart/2005/8/layout/vList6"/>
    <dgm:cxn modelId="{7260E49D-C9B5-427D-9B15-3860C8A679D5}" type="presOf" srcId="{866C8177-A466-419D-84EA-11F13FB3694D}" destId="{9E8D6F3A-A637-4367-8174-E60FDEB2A8B9}" srcOrd="0" destOrd="0" presId="urn:microsoft.com/office/officeart/2005/8/layout/vList6"/>
    <dgm:cxn modelId="{A0E3BCA5-131A-4D25-BA1D-E22CB6D5FCB6}" type="presOf" srcId="{B0DC31BF-DC0B-4023-B577-18AC27B00A17}" destId="{9DEAA321-9B85-4A21-B349-830F70D7F07D}" srcOrd="0" destOrd="0" presId="urn:microsoft.com/office/officeart/2005/8/layout/vList6"/>
    <dgm:cxn modelId="{E2BADDA9-DE09-496D-B79F-59C817F13E58}" srcId="{7046A637-74AF-4488-ADE4-26FB0FC39188}" destId="{1A3C3C7B-B145-456B-9AF8-B7022AFD1C10}" srcOrd="3" destOrd="0" parTransId="{0BB2F3E8-EBC3-40CB-A707-65EDDB17E403}" sibTransId="{13910585-3BF3-42F1-96E2-606C8CCAD909}"/>
    <dgm:cxn modelId="{85E0F8B2-E60A-4FF5-81AB-34B9B7BA23A5}" type="presOf" srcId="{427903E7-253D-4E71-BBBE-DA2F4A59486B}" destId="{FBE3CBFB-4A37-4FF3-9044-01D3B335A6DD}" srcOrd="0" destOrd="0" presId="urn:microsoft.com/office/officeart/2005/8/layout/vList6"/>
    <dgm:cxn modelId="{999599B4-2C98-4130-8DDD-F3C51E249711}" type="presOf" srcId="{5A69BF72-E307-4FEE-A206-BC588986501C}" destId="{A879D711-1E30-4149-9217-8039AA7ED319}" srcOrd="0" destOrd="0" presId="urn:microsoft.com/office/officeart/2005/8/layout/vList6"/>
    <dgm:cxn modelId="{424F53B6-C362-4576-B6E9-42986509B819}" srcId="{7046A637-74AF-4488-ADE4-26FB0FC39188}" destId="{01C37D58-ADE4-44DB-A7C7-9C649BDA6DEC}" srcOrd="10" destOrd="0" parTransId="{2659CF52-9D5C-410E-A952-06A129C4F2AC}" sibTransId="{F984D9A8-3438-489E-9524-4E1CD872A8E2}"/>
    <dgm:cxn modelId="{5B430ABC-FE93-4C36-84B9-E6C6521CD5F5}" srcId="{7046A637-74AF-4488-ADE4-26FB0FC39188}" destId="{B0DC31BF-DC0B-4023-B577-18AC27B00A17}" srcOrd="0" destOrd="0" parTransId="{13FF7689-A554-48C7-B739-0FC3A03301C1}" sibTransId="{D55D6D23-D43D-4B3D-BB6B-1FA0D41A06DB}"/>
    <dgm:cxn modelId="{7F8EB7CA-A00E-412A-A0A9-368D6A65E107}" srcId="{7046A637-74AF-4488-ADE4-26FB0FC39188}" destId="{427903E7-253D-4E71-BBBE-DA2F4A59486B}" srcOrd="14" destOrd="0" parTransId="{FE14AC4F-8ADD-4FA7-8984-5148E62CF41C}" sibTransId="{787E72F5-56E7-46B2-A4EF-87E932479F31}"/>
    <dgm:cxn modelId="{9FABEDCD-E4A4-4D2C-865B-060896A3FEDF}" srcId="{7046A637-74AF-4488-ADE4-26FB0FC39188}" destId="{6D14710C-4227-4002-A279-B156CE46EF9C}" srcOrd="12" destOrd="0" parTransId="{7B274139-5C13-4A14-AF6C-B402DCB52C72}" sibTransId="{3742A15A-A479-4DD3-9D4B-E56EF886D80A}"/>
    <dgm:cxn modelId="{76A4A9DA-7E6A-40D2-9CB4-D124C193E9C4}" srcId="{7046A637-74AF-4488-ADE4-26FB0FC39188}" destId="{CAD0FC8B-BBFA-450E-9390-2200D4B37651}" srcOrd="1" destOrd="0" parTransId="{A325FF82-E257-45C5-9D19-B1E2BC61B563}" sibTransId="{348BB472-3930-42C1-892E-A55806F7B4B5}"/>
    <dgm:cxn modelId="{F69CF6E3-79FB-45D9-814E-877E79D4CB0A}" srcId="{7046A637-74AF-4488-ADE4-26FB0FC39188}" destId="{866C8177-A466-419D-84EA-11F13FB3694D}" srcOrd="13" destOrd="0" parTransId="{8DD66C92-4A0E-47DD-9DEC-964D497FEC62}" sibTransId="{3496BBC3-F5F1-4D07-BFAC-72BB55918AC8}"/>
    <dgm:cxn modelId="{B44C7AF8-EF42-491D-BC91-DEC9BE867AEC}" type="presOf" srcId="{CAD0FC8B-BBFA-450E-9390-2200D4B37651}" destId="{7C2BB819-B368-49FA-A168-2A3A6BFDC9C8}" srcOrd="0" destOrd="0" presId="urn:microsoft.com/office/officeart/2005/8/layout/vList6"/>
    <dgm:cxn modelId="{F391AAF8-A41B-4DEF-899B-B97F7D65F8C7}" type="presOf" srcId="{1A3C3C7B-B145-456B-9AF8-B7022AFD1C10}" destId="{374924E0-9E26-4150-8742-898DB12F1CA3}" srcOrd="0" destOrd="0" presId="urn:microsoft.com/office/officeart/2005/8/layout/vList6"/>
    <dgm:cxn modelId="{7C3FCF75-1754-48F7-8CDB-9C1AECBF7FB2}" type="presParOf" srcId="{517BDF45-BC86-424E-98FF-20C9A25B102A}" destId="{C0C2F9D0-7096-456A-ACA9-3E4D3A5C0E10}" srcOrd="0" destOrd="0" presId="urn:microsoft.com/office/officeart/2005/8/layout/vList6"/>
    <dgm:cxn modelId="{DD2F17EB-D65B-4A61-A131-6D917ECFD922}" type="presParOf" srcId="{C0C2F9D0-7096-456A-ACA9-3E4D3A5C0E10}" destId="{9DEAA321-9B85-4A21-B349-830F70D7F07D}" srcOrd="0" destOrd="0" presId="urn:microsoft.com/office/officeart/2005/8/layout/vList6"/>
    <dgm:cxn modelId="{5B67C855-DA7D-4B8D-B88A-4C192E7B47B0}" type="presParOf" srcId="{C0C2F9D0-7096-456A-ACA9-3E4D3A5C0E10}" destId="{8DDB4327-9CF3-438F-B815-250A89C4B117}" srcOrd="1" destOrd="0" presId="urn:microsoft.com/office/officeart/2005/8/layout/vList6"/>
    <dgm:cxn modelId="{8081133F-60F8-496C-8F38-1A552EC61E1E}" type="presParOf" srcId="{517BDF45-BC86-424E-98FF-20C9A25B102A}" destId="{1E9F51EC-96CC-41D3-8816-FFCF68663F13}" srcOrd="1" destOrd="0" presId="urn:microsoft.com/office/officeart/2005/8/layout/vList6"/>
    <dgm:cxn modelId="{75AEB91D-868E-4C89-8771-A3C13C18665C}" type="presParOf" srcId="{517BDF45-BC86-424E-98FF-20C9A25B102A}" destId="{18D01123-83C9-4AD0-BC6D-E14A16D8017F}" srcOrd="2" destOrd="0" presId="urn:microsoft.com/office/officeart/2005/8/layout/vList6"/>
    <dgm:cxn modelId="{1C9C9F91-A5A7-41BA-B327-E85EAFF7A121}" type="presParOf" srcId="{18D01123-83C9-4AD0-BC6D-E14A16D8017F}" destId="{7C2BB819-B368-49FA-A168-2A3A6BFDC9C8}" srcOrd="0" destOrd="0" presId="urn:microsoft.com/office/officeart/2005/8/layout/vList6"/>
    <dgm:cxn modelId="{E4BC37F5-6F7D-4FAC-9574-A0EBB24516E9}" type="presParOf" srcId="{18D01123-83C9-4AD0-BC6D-E14A16D8017F}" destId="{10222EB0-8F5C-4841-9AD3-196CFC82EED1}" srcOrd="1" destOrd="0" presId="urn:microsoft.com/office/officeart/2005/8/layout/vList6"/>
    <dgm:cxn modelId="{239D8B7F-49A1-4FF0-A3ED-EF9DD9A6FCC1}" type="presParOf" srcId="{517BDF45-BC86-424E-98FF-20C9A25B102A}" destId="{2AEC1580-A1CD-487E-B9FA-755BB5348CD9}" srcOrd="3" destOrd="0" presId="urn:microsoft.com/office/officeart/2005/8/layout/vList6"/>
    <dgm:cxn modelId="{F610FB33-6BFE-4BEB-9F04-9C29124B0A90}" type="presParOf" srcId="{517BDF45-BC86-424E-98FF-20C9A25B102A}" destId="{2867CE28-09CF-4F61-AC76-CE0DDEE5F309}" srcOrd="4" destOrd="0" presId="urn:microsoft.com/office/officeart/2005/8/layout/vList6"/>
    <dgm:cxn modelId="{F42B194F-AC72-4122-8797-B62855416E4D}" type="presParOf" srcId="{2867CE28-09CF-4F61-AC76-CE0DDEE5F309}" destId="{B7D211E0-992C-4434-A898-8C8A186D93DA}" srcOrd="0" destOrd="0" presId="urn:microsoft.com/office/officeart/2005/8/layout/vList6"/>
    <dgm:cxn modelId="{5AD7ADCE-17C7-4D56-B223-CBBA4CE447C6}" type="presParOf" srcId="{2867CE28-09CF-4F61-AC76-CE0DDEE5F309}" destId="{227086ED-E279-46BA-B407-9658666EC6CE}" srcOrd="1" destOrd="0" presId="urn:microsoft.com/office/officeart/2005/8/layout/vList6"/>
    <dgm:cxn modelId="{A81B90ED-165F-4BC3-86CA-8C91080EF5A7}" type="presParOf" srcId="{517BDF45-BC86-424E-98FF-20C9A25B102A}" destId="{9F8773D7-014E-4EDA-AFE4-8D31C7165ED5}" srcOrd="5" destOrd="0" presId="urn:microsoft.com/office/officeart/2005/8/layout/vList6"/>
    <dgm:cxn modelId="{943142EB-D3A8-408A-911E-C2312C378305}" type="presParOf" srcId="{517BDF45-BC86-424E-98FF-20C9A25B102A}" destId="{6C6E7E28-24F3-4DEE-AEF3-C8078BF3413D}" srcOrd="6" destOrd="0" presId="urn:microsoft.com/office/officeart/2005/8/layout/vList6"/>
    <dgm:cxn modelId="{FB765FD3-D528-4397-9535-FDEF37EEF4F2}" type="presParOf" srcId="{6C6E7E28-24F3-4DEE-AEF3-C8078BF3413D}" destId="{374924E0-9E26-4150-8742-898DB12F1CA3}" srcOrd="0" destOrd="0" presId="urn:microsoft.com/office/officeart/2005/8/layout/vList6"/>
    <dgm:cxn modelId="{88DAA183-EDC4-472E-9E77-43AE4833EE41}" type="presParOf" srcId="{6C6E7E28-24F3-4DEE-AEF3-C8078BF3413D}" destId="{A8D0BD03-C7EF-4910-84BA-080C657832E0}" srcOrd="1" destOrd="0" presId="urn:microsoft.com/office/officeart/2005/8/layout/vList6"/>
    <dgm:cxn modelId="{97B1828F-AFFC-48C2-9A00-E1F1DC74CE89}" type="presParOf" srcId="{517BDF45-BC86-424E-98FF-20C9A25B102A}" destId="{17D082AD-2F6A-4681-99A4-64B8F336454C}" srcOrd="7" destOrd="0" presId="urn:microsoft.com/office/officeart/2005/8/layout/vList6"/>
    <dgm:cxn modelId="{7763D402-C92D-46AE-AA9F-B512C36CA9D9}" type="presParOf" srcId="{517BDF45-BC86-424E-98FF-20C9A25B102A}" destId="{14A036E7-7314-4414-8808-90AD7020348E}" srcOrd="8" destOrd="0" presId="urn:microsoft.com/office/officeart/2005/8/layout/vList6"/>
    <dgm:cxn modelId="{F603DDCF-96A6-4ACA-A299-C1338D74C877}" type="presParOf" srcId="{14A036E7-7314-4414-8808-90AD7020348E}" destId="{E93F145B-9000-4695-8085-059C2C6A05E7}" srcOrd="0" destOrd="0" presId="urn:microsoft.com/office/officeart/2005/8/layout/vList6"/>
    <dgm:cxn modelId="{A33DDDF3-347C-4603-8629-51C4EE7FEC4B}" type="presParOf" srcId="{14A036E7-7314-4414-8808-90AD7020348E}" destId="{B0D24A09-DD71-477B-A287-7E4F75D814D5}" srcOrd="1" destOrd="0" presId="urn:microsoft.com/office/officeart/2005/8/layout/vList6"/>
    <dgm:cxn modelId="{AC34AD7B-5976-430D-87B3-BA04CD79CFA2}" type="presParOf" srcId="{517BDF45-BC86-424E-98FF-20C9A25B102A}" destId="{14634219-E559-4240-82BE-E4FE24B2A08B}" srcOrd="9" destOrd="0" presId="urn:microsoft.com/office/officeart/2005/8/layout/vList6"/>
    <dgm:cxn modelId="{BB0709BE-105D-451E-A616-4EA9B3CD6650}" type="presParOf" srcId="{517BDF45-BC86-424E-98FF-20C9A25B102A}" destId="{09A5E8D3-AAD5-46F6-84B6-8AE23C46295E}" srcOrd="10" destOrd="0" presId="urn:microsoft.com/office/officeart/2005/8/layout/vList6"/>
    <dgm:cxn modelId="{71911728-FB5F-459D-90A9-14C51612D2B3}" type="presParOf" srcId="{09A5E8D3-AAD5-46F6-84B6-8AE23C46295E}" destId="{56D840E4-7964-45BC-BC81-6BC6DFC88FF5}" srcOrd="0" destOrd="0" presId="urn:microsoft.com/office/officeart/2005/8/layout/vList6"/>
    <dgm:cxn modelId="{6F8987C1-A5C1-45FE-9465-7AB9CC40F119}" type="presParOf" srcId="{09A5E8D3-AAD5-46F6-84B6-8AE23C46295E}" destId="{27F6F26E-E11F-4EB7-8924-62096E6DEE61}" srcOrd="1" destOrd="0" presId="urn:microsoft.com/office/officeart/2005/8/layout/vList6"/>
    <dgm:cxn modelId="{85B48C91-58C8-405B-89C6-C839E72A3135}" type="presParOf" srcId="{517BDF45-BC86-424E-98FF-20C9A25B102A}" destId="{5704E624-7FBC-401B-80BC-3674D0FAF859}" srcOrd="11" destOrd="0" presId="urn:microsoft.com/office/officeart/2005/8/layout/vList6"/>
    <dgm:cxn modelId="{089ECF35-DCFE-49A6-8FC6-7D33FA462C8D}" type="presParOf" srcId="{517BDF45-BC86-424E-98FF-20C9A25B102A}" destId="{AEF4F723-FA4E-447E-9632-27C0233CF7B3}" srcOrd="12" destOrd="0" presId="urn:microsoft.com/office/officeart/2005/8/layout/vList6"/>
    <dgm:cxn modelId="{AD3F799A-1146-4FF5-94C8-6CA20D4D5EAF}" type="presParOf" srcId="{AEF4F723-FA4E-447E-9632-27C0233CF7B3}" destId="{2660804D-7952-4622-ACBD-C54EC07BC32C}" srcOrd="0" destOrd="0" presId="urn:microsoft.com/office/officeart/2005/8/layout/vList6"/>
    <dgm:cxn modelId="{0D54675F-6397-4184-BC7D-44FB2FB9CDBD}" type="presParOf" srcId="{AEF4F723-FA4E-447E-9632-27C0233CF7B3}" destId="{62575BBA-B60F-4E79-8D11-1CD22B6A1E5A}" srcOrd="1" destOrd="0" presId="urn:microsoft.com/office/officeart/2005/8/layout/vList6"/>
    <dgm:cxn modelId="{0B8AFE4E-6C40-4103-B325-4C1B725FB020}" type="presParOf" srcId="{517BDF45-BC86-424E-98FF-20C9A25B102A}" destId="{E2F253D3-1498-48E7-ADF7-8BC42C809EA7}" srcOrd="13" destOrd="0" presId="urn:microsoft.com/office/officeart/2005/8/layout/vList6"/>
    <dgm:cxn modelId="{79BE96D7-F610-4709-8B4A-AFE1A9C6B029}" type="presParOf" srcId="{517BDF45-BC86-424E-98FF-20C9A25B102A}" destId="{CCFED4D8-6F48-4633-BB58-CBDF3645B23E}" srcOrd="14" destOrd="0" presId="urn:microsoft.com/office/officeart/2005/8/layout/vList6"/>
    <dgm:cxn modelId="{786B8BC1-46C7-4157-A217-2C0D2A165043}" type="presParOf" srcId="{CCFED4D8-6F48-4633-BB58-CBDF3645B23E}" destId="{3C48BFE9-6A50-45FE-9B67-1416BB487AAD}" srcOrd="0" destOrd="0" presId="urn:microsoft.com/office/officeart/2005/8/layout/vList6"/>
    <dgm:cxn modelId="{57A418A1-E3A7-4268-830B-D1912661664B}" type="presParOf" srcId="{CCFED4D8-6F48-4633-BB58-CBDF3645B23E}" destId="{1BD68A05-1D80-4C98-B68B-1B46D8EFFAAA}" srcOrd="1" destOrd="0" presId="urn:microsoft.com/office/officeart/2005/8/layout/vList6"/>
    <dgm:cxn modelId="{2E961D2E-1291-4109-8936-46EEBF889CE5}" type="presParOf" srcId="{517BDF45-BC86-424E-98FF-20C9A25B102A}" destId="{DBFDD391-9750-44C8-B03A-B00C79B2DB32}" srcOrd="15" destOrd="0" presId="urn:microsoft.com/office/officeart/2005/8/layout/vList6"/>
    <dgm:cxn modelId="{9568A3E2-EE55-4096-9D19-9B09F67DC8F8}" type="presParOf" srcId="{517BDF45-BC86-424E-98FF-20C9A25B102A}" destId="{1FC8C0FF-A0CC-4304-8E4B-C7929D814254}" srcOrd="16" destOrd="0" presId="urn:microsoft.com/office/officeart/2005/8/layout/vList6"/>
    <dgm:cxn modelId="{E6A35A4E-1693-484D-9B16-7CEB47DE5B68}" type="presParOf" srcId="{1FC8C0FF-A0CC-4304-8E4B-C7929D814254}" destId="{A879D711-1E30-4149-9217-8039AA7ED319}" srcOrd="0" destOrd="0" presId="urn:microsoft.com/office/officeart/2005/8/layout/vList6"/>
    <dgm:cxn modelId="{D9711548-25F4-4912-A8C1-207C0ADDEB74}" type="presParOf" srcId="{1FC8C0FF-A0CC-4304-8E4B-C7929D814254}" destId="{EE6F5A21-BEC7-43F8-AC9A-9C65DBEE9C6A}" srcOrd="1" destOrd="0" presId="urn:microsoft.com/office/officeart/2005/8/layout/vList6"/>
    <dgm:cxn modelId="{C9DAE078-5E09-4587-91F7-9BC53196E767}" type="presParOf" srcId="{517BDF45-BC86-424E-98FF-20C9A25B102A}" destId="{BA920F05-D46F-467F-9C1A-B6387D38CB50}" srcOrd="17" destOrd="0" presId="urn:microsoft.com/office/officeart/2005/8/layout/vList6"/>
    <dgm:cxn modelId="{C1CFFE1D-C2DA-404C-B8E0-2B25D6AB7E5B}" type="presParOf" srcId="{517BDF45-BC86-424E-98FF-20C9A25B102A}" destId="{DD35D84C-37EB-498B-B644-D467A4F22682}" srcOrd="18" destOrd="0" presId="urn:microsoft.com/office/officeart/2005/8/layout/vList6"/>
    <dgm:cxn modelId="{CFF93A37-0946-418C-A128-1805EAF4893C}" type="presParOf" srcId="{DD35D84C-37EB-498B-B644-D467A4F22682}" destId="{4722C2BF-1AD5-433E-8C67-23A98C22CBCC}" srcOrd="0" destOrd="0" presId="urn:microsoft.com/office/officeart/2005/8/layout/vList6"/>
    <dgm:cxn modelId="{6DB13386-F78B-46B3-8C2E-A3C5E1758A68}" type="presParOf" srcId="{DD35D84C-37EB-498B-B644-D467A4F22682}" destId="{D688B222-5455-48EC-9F7A-E457EFD8E37F}" srcOrd="1" destOrd="0" presId="urn:microsoft.com/office/officeart/2005/8/layout/vList6"/>
    <dgm:cxn modelId="{B2B5B944-575A-4BFE-98E1-059407AF436D}" type="presParOf" srcId="{517BDF45-BC86-424E-98FF-20C9A25B102A}" destId="{6DF08E95-D351-4C4B-99A1-7F6CB12527B2}" srcOrd="19" destOrd="0" presId="urn:microsoft.com/office/officeart/2005/8/layout/vList6"/>
    <dgm:cxn modelId="{3DBFCCF1-DB89-42FF-8714-0CD267DE6432}" type="presParOf" srcId="{517BDF45-BC86-424E-98FF-20C9A25B102A}" destId="{C914DCF5-E679-49DC-BBF5-49C1A0239677}" srcOrd="20" destOrd="0" presId="urn:microsoft.com/office/officeart/2005/8/layout/vList6"/>
    <dgm:cxn modelId="{F44BE342-EA43-4689-AEE7-D73480F451B4}" type="presParOf" srcId="{C914DCF5-E679-49DC-BBF5-49C1A0239677}" destId="{954F2455-66F7-48B4-9BAA-19B61703E963}" srcOrd="0" destOrd="0" presId="urn:microsoft.com/office/officeart/2005/8/layout/vList6"/>
    <dgm:cxn modelId="{52956E43-2761-4223-B76E-FB2408179A05}" type="presParOf" srcId="{C914DCF5-E679-49DC-BBF5-49C1A0239677}" destId="{C764D5E9-1D9A-446B-97CE-8E96A393F2AB}" srcOrd="1" destOrd="0" presId="urn:microsoft.com/office/officeart/2005/8/layout/vList6"/>
    <dgm:cxn modelId="{1BEFBCF5-EF7A-4718-A615-AEB829E76BAC}" type="presParOf" srcId="{517BDF45-BC86-424E-98FF-20C9A25B102A}" destId="{B0B55E90-D4E4-47C3-8642-0632CA6CB4B2}" srcOrd="21" destOrd="0" presId="urn:microsoft.com/office/officeart/2005/8/layout/vList6"/>
    <dgm:cxn modelId="{9C6D97C5-9FB6-464B-AFAA-BC34552CED62}" type="presParOf" srcId="{517BDF45-BC86-424E-98FF-20C9A25B102A}" destId="{CB79DDA5-ACB8-46D1-965B-11D03F12DA5C}" srcOrd="22" destOrd="0" presId="urn:microsoft.com/office/officeart/2005/8/layout/vList6"/>
    <dgm:cxn modelId="{5C57AB9A-154A-4DFA-80E6-788B3DF56E9D}" type="presParOf" srcId="{CB79DDA5-ACB8-46D1-965B-11D03F12DA5C}" destId="{953F54D7-49AC-4556-9EAE-64C3BAAAD4C9}" srcOrd="0" destOrd="0" presId="urn:microsoft.com/office/officeart/2005/8/layout/vList6"/>
    <dgm:cxn modelId="{6E0B8FA2-A865-4688-8AD9-2768BF5A71A0}" type="presParOf" srcId="{CB79DDA5-ACB8-46D1-965B-11D03F12DA5C}" destId="{51F5A5C1-5F98-4F14-804F-E01FEDFEA2D9}" srcOrd="1" destOrd="0" presId="urn:microsoft.com/office/officeart/2005/8/layout/vList6"/>
    <dgm:cxn modelId="{18328033-36D3-4CA3-9DB3-952B8D0EEE9A}" type="presParOf" srcId="{517BDF45-BC86-424E-98FF-20C9A25B102A}" destId="{E0140970-2A0B-44D1-9BD5-2716033057A5}" srcOrd="23" destOrd="0" presId="urn:microsoft.com/office/officeart/2005/8/layout/vList6"/>
    <dgm:cxn modelId="{5D81BCC0-4ADC-4D6C-87A7-437005486C94}" type="presParOf" srcId="{517BDF45-BC86-424E-98FF-20C9A25B102A}" destId="{D3463EC1-1268-4E20-9D42-BA67A2BAFF56}" srcOrd="24" destOrd="0" presId="urn:microsoft.com/office/officeart/2005/8/layout/vList6"/>
    <dgm:cxn modelId="{585E93FA-C652-47CD-B595-AC61C49EB820}" type="presParOf" srcId="{D3463EC1-1268-4E20-9D42-BA67A2BAFF56}" destId="{BDDC5CAF-74B2-44FB-BBB7-AFFAFD0F9CBC}" srcOrd="0" destOrd="0" presId="urn:microsoft.com/office/officeart/2005/8/layout/vList6"/>
    <dgm:cxn modelId="{81E14FA7-2CC1-4357-B709-6C525F0ECB9C}" type="presParOf" srcId="{D3463EC1-1268-4E20-9D42-BA67A2BAFF56}" destId="{179FB746-1CAF-46DC-AF04-ACAFEB008CB2}" srcOrd="1" destOrd="0" presId="urn:microsoft.com/office/officeart/2005/8/layout/vList6"/>
    <dgm:cxn modelId="{F035A694-6FED-42FF-A151-E07E22C8D430}" type="presParOf" srcId="{517BDF45-BC86-424E-98FF-20C9A25B102A}" destId="{AFBF5B3D-E453-48C9-BF67-4A5C6A560067}" srcOrd="25" destOrd="0" presId="urn:microsoft.com/office/officeart/2005/8/layout/vList6"/>
    <dgm:cxn modelId="{2C2C05B3-713D-4359-800B-64E6B3D54EAC}" type="presParOf" srcId="{517BDF45-BC86-424E-98FF-20C9A25B102A}" destId="{9ABC936B-92F9-41FE-AB72-3F9DC2667870}" srcOrd="26" destOrd="0" presId="urn:microsoft.com/office/officeart/2005/8/layout/vList6"/>
    <dgm:cxn modelId="{30A46752-AF63-4AA9-97F4-F022424D64D9}" type="presParOf" srcId="{9ABC936B-92F9-41FE-AB72-3F9DC2667870}" destId="{9E8D6F3A-A637-4367-8174-E60FDEB2A8B9}" srcOrd="0" destOrd="0" presId="urn:microsoft.com/office/officeart/2005/8/layout/vList6"/>
    <dgm:cxn modelId="{27904636-6FA3-461C-9870-817EC4F58FB2}" type="presParOf" srcId="{9ABC936B-92F9-41FE-AB72-3F9DC2667870}" destId="{753811D1-F861-44AB-9DA2-C67929DD441A}" srcOrd="1" destOrd="0" presId="urn:microsoft.com/office/officeart/2005/8/layout/vList6"/>
    <dgm:cxn modelId="{CC35411A-E681-4BEF-9000-9FD3F0FFD528}" type="presParOf" srcId="{517BDF45-BC86-424E-98FF-20C9A25B102A}" destId="{39ACF747-216E-47F8-81B4-B7B27D85F2DD}" srcOrd="27" destOrd="0" presId="urn:microsoft.com/office/officeart/2005/8/layout/vList6"/>
    <dgm:cxn modelId="{D328855E-BF3A-469F-9EDA-549592C0FD5E}" type="presParOf" srcId="{517BDF45-BC86-424E-98FF-20C9A25B102A}" destId="{2D7F399D-123C-4CB8-8932-0FA230449558}" srcOrd="28" destOrd="0" presId="urn:microsoft.com/office/officeart/2005/8/layout/vList6"/>
    <dgm:cxn modelId="{8D4C75BA-7228-4162-A8BB-0DD99CB954DD}" type="presParOf" srcId="{2D7F399D-123C-4CB8-8932-0FA230449558}" destId="{FBE3CBFB-4A37-4FF3-9044-01D3B335A6DD}" srcOrd="0" destOrd="0" presId="urn:microsoft.com/office/officeart/2005/8/layout/vList6"/>
    <dgm:cxn modelId="{FC69DF7C-530C-4D50-97FE-6B546FE8B1F7}" type="presParOf" srcId="{2D7F399D-123C-4CB8-8932-0FA230449558}" destId="{F02CB957-247E-4E59-99AE-B13A57F35F11}"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A171D22B-1AF5-4E92-8586-09CE04B7A33B}" type="doc">
      <dgm:prSet loTypeId="urn:microsoft.com/office/officeart/2005/8/layout/pyramid2" loCatId="pyramid" qsTypeId="urn:microsoft.com/office/officeart/2005/8/quickstyle/3d2" qsCatId="3D" csTypeId="urn:microsoft.com/office/officeart/2005/8/colors/accent1_2" csCatId="accent1" phldr="1"/>
      <dgm:spPr/>
    </dgm:pt>
    <dgm:pt modelId="{AC1A30C4-74C7-431D-897C-5B6066CE84C1}">
      <dgm:prSet phldrT="[Metin]" custT="1"/>
      <dgm:spPr/>
      <dgm:t>
        <a:bodyPr/>
        <a:lstStyle/>
        <a:p>
          <a:r>
            <a:rPr lang="en-US" altLang="tr-TR" sz="1600" b="1" dirty="0" err="1"/>
            <a:t>Belirsizlik</a:t>
          </a:r>
          <a:r>
            <a:rPr lang="en-US" altLang="tr-TR" sz="1600" b="1" dirty="0"/>
            <a:t> </a:t>
          </a:r>
          <a:r>
            <a:rPr lang="en-US" altLang="tr-TR" sz="1600" b="1" dirty="0" err="1"/>
            <a:t>durumunda</a:t>
          </a:r>
          <a:r>
            <a:rPr lang="en-US" altLang="tr-TR" sz="1600" b="1" dirty="0"/>
            <a:t> </a:t>
          </a:r>
          <a:r>
            <a:rPr lang="en-US" altLang="tr-TR" sz="1600" b="1" dirty="0" err="1"/>
            <a:t>karar</a:t>
          </a:r>
          <a:r>
            <a:rPr lang="en-US" altLang="tr-TR" sz="1600" b="1" dirty="0"/>
            <a:t> alma</a:t>
          </a:r>
          <a:endParaRPr lang="tr-TR" sz="1600" b="1" dirty="0"/>
        </a:p>
      </dgm:t>
    </dgm:pt>
    <dgm:pt modelId="{17AF4F5E-10A2-415F-B06D-A22CDC00C37A}" type="parTrans" cxnId="{67C49471-7ADC-46AD-8944-AE2ED1E061FF}">
      <dgm:prSet/>
      <dgm:spPr/>
      <dgm:t>
        <a:bodyPr/>
        <a:lstStyle/>
        <a:p>
          <a:endParaRPr lang="tr-TR"/>
        </a:p>
      </dgm:t>
    </dgm:pt>
    <dgm:pt modelId="{651264A2-093B-4A3C-B69D-9306F9E37FD3}" type="sibTrans" cxnId="{67C49471-7ADC-46AD-8944-AE2ED1E061FF}">
      <dgm:prSet/>
      <dgm:spPr/>
      <dgm:t>
        <a:bodyPr/>
        <a:lstStyle/>
        <a:p>
          <a:endParaRPr lang="tr-TR"/>
        </a:p>
      </dgm:t>
    </dgm:pt>
    <dgm:pt modelId="{FCCEBEE5-FB6F-4BED-80A9-0C9E227CF622}">
      <dgm:prSet phldrT="[Metin]" custT="1"/>
      <dgm:spPr/>
      <dgm:t>
        <a:bodyPr/>
        <a:lstStyle/>
        <a:p>
          <a:r>
            <a:rPr lang="en-US" altLang="tr-TR" sz="1600" b="1" dirty="0"/>
            <a:t>Risk </a:t>
          </a:r>
          <a:r>
            <a:rPr lang="en-US" altLang="tr-TR" sz="1600" b="1" dirty="0" err="1"/>
            <a:t>durumunda</a:t>
          </a:r>
          <a:r>
            <a:rPr lang="en-US" altLang="tr-TR" sz="1600" b="1" dirty="0"/>
            <a:t> </a:t>
          </a:r>
          <a:r>
            <a:rPr lang="en-US" altLang="tr-TR" sz="1600" b="1" dirty="0" err="1"/>
            <a:t>karar</a:t>
          </a:r>
          <a:r>
            <a:rPr lang="en-US" altLang="tr-TR" sz="1600" b="1" dirty="0"/>
            <a:t> alma</a:t>
          </a:r>
          <a:endParaRPr lang="tr-TR" sz="1600" b="1" dirty="0"/>
        </a:p>
      </dgm:t>
    </dgm:pt>
    <dgm:pt modelId="{9D238829-1607-4407-83E8-32C84E5B9FEE}" type="parTrans" cxnId="{0E8825D7-7E17-49C7-9036-9A4807FF313B}">
      <dgm:prSet/>
      <dgm:spPr/>
      <dgm:t>
        <a:bodyPr/>
        <a:lstStyle/>
        <a:p>
          <a:endParaRPr lang="tr-TR"/>
        </a:p>
      </dgm:t>
    </dgm:pt>
    <dgm:pt modelId="{73C39F50-050C-43AC-AF29-C174C295F64C}" type="sibTrans" cxnId="{0E8825D7-7E17-49C7-9036-9A4807FF313B}">
      <dgm:prSet/>
      <dgm:spPr/>
      <dgm:t>
        <a:bodyPr/>
        <a:lstStyle/>
        <a:p>
          <a:endParaRPr lang="tr-TR"/>
        </a:p>
      </dgm:t>
    </dgm:pt>
    <dgm:pt modelId="{B124BCD6-92E6-469B-9660-4F542150B80D}">
      <dgm:prSet custT="1"/>
      <dgm:spPr/>
      <dgm:t>
        <a:bodyPr/>
        <a:lstStyle/>
        <a:p>
          <a:r>
            <a:rPr lang="en-US" altLang="tr-TR" sz="1600" b="1" dirty="0" err="1"/>
            <a:t>Belir</a:t>
          </a:r>
          <a:r>
            <a:rPr lang="tr-TR" altLang="tr-TR" sz="1600" b="1" dirty="0" err="1"/>
            <a:t>li</a:t>
          </a:r>
          <a:r>
            <a:rPr lang="en-US" altLang="tr-TR" sz="1600" b="1" dirty="0" err="1"/>
            <a:t>lik</a:t>
          </a:r>
          <a:r>
            <a:rPr lang="en-US" altLang="tr-TR" sz="1600" b="1" dirty="0"/>
            <a:t> </a:t>
          </a:r>
          <a:r>
            <a:rPr lang="en-US" altLang="tr-TR" sz="1600" b="1" dirty="0" err="1"/>
            <a:t>durumunda</a:t>
          </a:r>
          <a:r>
            <a:rPr lang="en-US" altLang="tr-TR" sz="1600" b="1" dirty="0"/>
            <a:t> </a:t>
          </a:r>
          <a:r>
            <a:rPr lang="en-US" altLang="tr-TR" sz="1600" b="1" dirty="0" err="1"/>
            <a:t>karar</a:t>
          </a:r>
          <a:r>
            <a:rPr lang="en-US" altLang="tr-TR" sz="1600" b="1" dirty="0"/>
            <a:t> alma</a:t>
          </a:r>
          <a:endParaRPr lang="tr-TR" sz="1600" b="1" dirty="0"/>
        </a:p>
      </dgm:t>
    </dgm:pt>
    <dgm:pt modelId="{C8383636-0EB5-4A3A-A9C7-50EC1B86AFC5}" type="parTrans" cxnId="{2F7A183E-CA57-4384-A748-0C30BA9A87A0}">
      <dgm:prSet/>
      <dgm:spPr/>
      <dgm:t>
        <a:bodyPr/>
        <a:lstStyle/>
        <a:p>
          <a:endParaRPr lang="tr-TR"/>
        </a:p>
      </dgm:t>
    </dgm:pt>
    <dgm:pt modelId="{0A16F691-E6F2-47F9-8545-F08FACBA313A}" type="sibTrans" cxnId="{2F7A183E-CA57-4384-A748-0C30BA9A87A0}">
      <dgm:prSet/>
      <dgm:spPr/>
      <dgm:t>
        <a:bodyPr/>
        <a:lstStyle/>
        <a:p>
          <a:endParaRPr lang="tr-TR"/>
        </a:p>
      </dgm:t>
    </dgm:pt>
    <dgm:pt modelId="{3F069C0A-6FD6-4073-956E-B1854ED22E83}" type="pres">
      <dgm:prSet presAssocID="{A171D22B-1AF5-4E92-8586-09CE04B7A33B}" presName="compositeShape" presStyleCnt="0">
        <dgm:presLayoutVars>
          <dgm:dir/>
          <dgm:resizeHandles/>
        </dgm:presLayoutVars>
      </dgm:prSet>
      <dgm:spPr/>
    </dgm:pt>
    <dgm:pt modelId="{F2F2A442-CFAB-4D38-B66C-1E15F20A0708}" type="pres">
      <dgm:prSet presAssocID="{A171D22B-1AF5-4E92-8586-09CE04B7A33B}" presName="pyramid" presStyleLbl="node1" presStyleIdx="0" presStyleCnt="1"/>
      <dgm:spPr/>
    </dgm:pt>
    <dgm:pt modelId="{56A8CC0A-D4F4-46C5-89DB-3A7F8018F7AD}" type="pres">
      <dgm:prSet presAssocID="{A171D22B-1AF5-4E92-8586-09CE04B7A33B}" presName="theList" presStyleCnt="0"/>
      <dgm:spPr/>
    </dgm:pt>
    <dgm:pt modelId="{21C59BC6-7952-4625-94F0-0DDA9139FC15}" type="pres">
      <dgm:prSet presAssocID="{AC1A30C4-74C7-431D-897C-5B6066CE84C1}" presName="aNode" presStyleLbl="fgAcc1" presStyleIdx="0" presStyleCnt="3">
        <dgm:presLayoutVars>
          <dgm:bulletEnabled val="1"/>
        </dgm:presLayoutVars>
      </dgm:prSet>
      <dgm:spPr/>
    </dgm:pt>
    <dgm:pt modelId="{84F53EA8-E5B8-4C27-946D-AF8B964274B9}" type="pres">
      <dgm:prSet presAssocID="{AC1A30C4-74C7-431D-897C-5B6066CE84C1}" presName="aSpace" presStyleCnt="0"/>
      <dgm:spPr/>
    </dgm:pt>
    <dgm:pt modelId="{80336882-4ECC-49F1-B872-6C0BC349AE3F}" type="pres">
      <dgm:prSet presAssocID="{FCCEBEE5-FB6F-4BED-80A9-0C9E227CF622}" presName="aNode" presStyleLbl="fgAcc1" presStyleIdx="1" presStyleCnt="3">
        <dgm:presLayoutVars>
          <dgm:bulletEnabled val="1"/>
        </dgm:presLayoutVars>
      </dgm:prSet>
      <dgm:spPr/>
    </dgm:pt>
    <dgm:pt modelId="{1B3E62D9-8042-4938-A863-0D1BB78F2C8B}" type="pres">
      <dgm:prSet presAssocID="{FCCEBEE5-FB6F-4BED-80A9-0C9E227CF622}" presName="aSpace" presStyleCnt="0"/>
      <dgm:spPr/>
    </dgm:pt>
    <dgm:pt modelId="{13EA0B8E-533B-4AE5-BA57-EA7AE0FC0EB9}" type="pres">
      <dgm:prSet presAssocID="{B124BCD6-92E6-469B-9660-4F542150B80D}" presName="aNode" presStyleLbl="fgAcc1" presStyleIdx="2" presStyleCnt="3">
        <dgm:presLayoutVars>
          <dgm:bulletEnabled val="1"/>
        </dgm:presLayoutVars>
      </dgm:prSet>
      <dgm:spPr/>
    </dgm:pt>
    <dgm:pt modelId="{AE6819EC-310A-4A8A-82CE-4AC52A5ED40A}" type="pres">
      <dgm:prSet presAssocID="{B124BCD6-92E6-469B-9660-4F542150B80D}" presName="aSpace" presStyleCnt="0"/>
      <dgm:spPr/>
    </dgm:pt>
  </dgm:ptLst>
  <dgm:cxnLst>
    <dgm:cxn modelId="{2F7A183E-CA57-4384-A748-0C30BA9A87A0}" srcId="{A171D22B-1AF5-4E92-8586-09CE04B7A33B}" destId="{B124BCD6-92E6-469B-9660-4F542150B80D}" srcOrd="2" destOrd="0" parTransId="{C8383636-0EB5-4A3A-A9C7-50EC1B86AFC5}" sibTransId="{0A16F691-E6F2-47F9-8545-F08FACBA313A}"/>
    <dgm:cxn modelId="{A41BC348-3EA2-4879-9D78-43451DC764E1}" type="presOf" srcId="{A171D22B-1AF5-4E92-8586-09CE04B7A33B}" destId="{3F069C0A-6FD6-4073-956E-B1854ED22E83}" srcOrd="0" destOrd="0" presId="urn:microsoft.com/office/officeart/2005/8/layout/pyramid2"/>
    <dgm:cxn modelId="{9A122D6A-F1E1-444D-A411-6697864B3A0C}" type="presOf" srcId="{FCCEBEE5-FB6F-4BED-80A9-0C9E227CF622}" destId="{80336882-4ECC-49F1-B872-6C0BC349AE3F}" srcOrd="0" destOrd="0" presId="urn:microsoft.com/office/officeart/2005/8/layout/pyramid2"/>
    <dgm:cxn modelId="{67C49471-7ADC-46AD-8944-AE2ED1E061FF}" srcId="{A171D22B-1AF5-4E92-8586-09CE04B7A33B}" destId="{AC1A30C4-74C7-431D-897C-5B6066CE84C1}" srcOrd="0" destOrd="0" parTransId="{17AF4F5E-10A2-415F-B06D-A22CDC00C37A}" sibTransId="{651264A2-093B-4A3C-B69D-9306F9E37FD3}"/>
    <dgm:cxn modelId="{527D029E-CD73-4988-B5FA-85F44B7BEC3C}" type="presOf" srcId="{AC1A30C4-74C7-431D-897C-5B6066CE84C1}" destId="{21C59BC6-7952-4625-94F0-0DDA9139FC15}" srcOrd="0" destOrd="0" presId="urn:microsoft.com/office/officeart/2005/8/layout/pyramid2"/>
    <dgm:cxn modelId="{89BDFBD4-022D-45B9-A8EE-26E932D90CB2}" type="presOf" srcId="{B124BCD6-92E6-469B-9660-4F542150B80D}" destId="{13EA0B8E-533B-4AE5-BA57-EA7AE0FC0EB9}" srcOrd="0" destOrd="0" presId="urn:microsoft.com/office/officeart/2005/8/layout/pyramid2"/>
    <dgm:cxn modelId="{0E8825D7-7E17-49C7-9036-9A4807FF313B}" srcId="{A171D22B-1AF5-4E92-8586-09CE04B7A33B}" destId="{FCCEBEE5-FB6F-4BED-80A9-0C9E227CF622}" srcOrd="1" destOrd="0" parTransId="{9D238829-1607-4407-83E8-32C84E5B9FEE}" sibTransId="{73C39F50-050C-43AC-AF29-C174C295F64C}"/>
    <dgm:cxn modelId="{EE345CE2-4404-484B-A601-23DCC28BB9DB}" type="presParOf" srcId="{3F069C0A-6FD6-4073-956E-B1854ED22E83}" destId="{F2F2A442-CFAB-4D38-B66C-1E15F20A0708}" srcOrd="0" destOrd="0" presId="urn:microsoft.com/office/officeart/2005/8/layout/pyramid2"/>
    <dgm:cxn modelId="{B099F6BA-54CA-4C59-B8E7-4B374D261BFA}" type="presParOf" srcId="{3F069C0A-6FD6-4073-956E-B1854ED22E83}" destId="{56A8CC0A-D4F4-46C5-89DB-3A7F8018F7AD}" srcOrd="1" destOrd="0" presId="urn:microsoft.com/office/officeart/2005/8/layout/pyramid2"/>
    <dgm:cxn modelId="{9298A332-8BAD-4A64-88E8-BBC228B08A69}" type="presParOf" srcId="{56A8CC0A-D4F4-46C5-89DB-3A7F8018F7AD}" destId="{21C59BC6-7952-4625-94F0-0DDA9139FC15}" srcOrd="0" destOrd="0" presId="urn:microsoft.com/office/officeart/2005/8/layout/pyramid2"/>
    <dgm:cxn modelId="{34520B36-BC46-4709-AC7D-3D5B61E5A8DA}" type="presParOf" srcId="{56A8CC0A-D4F4-46C5-89DB-3A7F8018F7AD}" destId="{84F53EA8-E5B8-4C27-946D-AF8B964274B9}" srcOrd="1" destOrd="0" presId="urn:microsoft.com/office/officeart/2005/8/layout/pyramid2"/>
    <dgm:cxn modelId="{5434C498-FDF8-4058-B2CD-922A713BF0D8}" type="presParOf" srcId="{56A8CC0A-D4F4-46C5-89DB-3A7F8018F7AD}" destId="{80336882-4ECC-49F1-B872-6C0BC349AE3F}" srcOrd="2" destOrd="0" presId="urn:microsoft.com/office/officeart/2005/8/layout/pyramid2"/>
    <dgm:cxn modelId="{1BCB36DD-CAE0-463E-A566-C931DFDADE58}" type="presParOf" srcId="{56A8CC0A-D4F4-46C5-89DB-3A7F8018F7AD}" destId="{1B3E62D9-8042-4938-A863-0D1BB78F2C8B}" srcOrd="3" destOrd="0" presId="urn:microsoft.com/office/officeart/2005/8/layout/pyramid2"/>
    <dgm:cxn modelId="{3A23F4E0-AFF8-40BC-8818-72F5BF0A8B2B}" type="presParOf" srcId="{56A8CC0A-D4F4-46C5-89DB-3A7F8018F7AD}" destId="{13EA0B8E-533B-4AE5-BA57-EA7AE0FC0EB9}" srcOrd="4" destOrd="0" presId="urn:microsoft.com/office/officeart/2005/8/layout/pyramid2"/>
    <dgm:cxn modelId="{5FF2C076-D0EE-427D-8A20-B89DD2C1E52C}" type="presParOf" srcId="{56A8CC0A-D4F4-46C5-89DB-3A7F8018F7AD}" destId="{AE6819EC-310A-4A8A-82CE-4AC52A5ED40A}"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29D3FFF-C11B-470C-BEF6-6661EB11F3AB}" type="doc">
      <dgm:prSet loTypeId="urn:microsoft.com/office/officeart/2005/8/layout/matrix3" loCatId="matrix" qsTypeId="urn:microsoft.com/office/officeart/2005/8/quickstyle/simple1" qsCatId="simple" csTypeId="urn:microsoft.com/office/officeart/2005/8/colors/colorful1" csCatId="colorful" phldr="1"/>
      <dgm:spPr/>
      <dgm:t>
        <a:bodyPr/>
        <a:lstStyle/>
        <a:p>
          <a:endParaRPr lang="tr-TR"/>
        </a:p>
      </dgm:t>
    </dgm:pt>
    <dgm:pt modelId="{B516A03A-6224-49B6-9A5E-6F44B17841B2}">
      <dgm:prSet phldrT="[Metin]"/>
      <dgm:spPr/>
      <dgm:t>
        <a:bodyPr/>
        <a:lstStyle/>
        <a:p>
          <a:r>
            <a:rPr lang="tr-TR" dirty="0"/>
            <a:t>Strateji</a:t>
          </a:r>
        </a:p>
      </dgm:t>
    </dgm:pt>
    <dgm:pt modelId="{EE1A50EE-3CFA-409A-A058-501D22FDE960}" type="parTrans" cxnId="{4A01D722-4398-4FCC-A131-A710E2C9C51A}">
      <dgm:prSet/>
      <dgm:spPr/>
      <dgm:t>
        <a:bodyPr/>
        <a:lstStyle/>
        <a:p>
          <a:endParaRPr lang="tr-TR"/>
        </a:p>
      </dgm:t>
    </dgm:pt>
    <dgm:pt modelId="{5AA92C01-9432-4FB6-8FF6-6F584C0C6967}" type="sibTrans" cxnId="{4A01D722-4398-4FCC-A131-A710E2C9C51A}">
      <dgm:prSet/>
      <dgm:spPr/>
      <dgm:t>
        <a:bodyPr/>
        <a:lstStyle/>
        <a:p>
          <a:endParaRPr lang="tr-TR"/>
        </a:p>
      </dgm:t>
    </dgm:pt>
    <dgm:pt modelId="{4E7BFFCB-E41A-41B6-BF95-0D7A93642968}">
      <dgm:prSet phldrT="[Metin]"/>
      <dgm:spPr/>
      <dgm:t>
        <a:bodyPr/>
        <a:lstStyle/>
        <a:p>
          <a:r>
            <a:rPr lang="tr-TR" dirty="0"/>
            <a:t>Sonuç</a:t>
          </a:r>
        </a:p>
      </dgm:t>
    </dgm:pt>
    <dgm:pt modelId="{AA5A4FF5-50D4-4586-B84D-A5E4D75E2C05}" type="parTrans" cxnId="{D2FD8497-9796-4C5F-B64A-285AA22001D2}">
      <dgm:prSet/>
      <dgm:spPr/>
      <dgm:t>
        <a:bodyPr/>
        <a:lstStyle/>
        <a:p>
          <a:endParaRPr lang="tr-TR"/>
        </a:p>
      </dgm:t>
    </dgm:pt>
    <dgm:pt modelId="{340ADD8E-4721-4FB9-87AD-234D5DD210A8}" type="sibTrans" cxnId="{D2FD8497-9796-4C5F-B64A-285AA22001D2}">
      <dgm:prSet/>
      <dgm:spPr/>
      <dgm:t>
        <a:bodyPr/>
        <a:lstStyle/>
        <a:p>
          <a:endParaRPr lang="tr-TR"/>
        </a:p>
      </dgm:t>
    </dgm:pt>
    <dgm:pt modelId="{C0372483-097A-4ADC-9F1B-17334BB6D287}">
      <dgm:prSet phldrT="[Metin]"/>
      <dgm:spPr/>
      <dgm:t>
        <a:bodyPr/>
        <a:lstStyle/>
        <a:p>
          <a:r>
            <a:rPr lang="tr-TR" dirty="0"/>
            <a:t>Olay</a:t>
          </a:r>
        </a:p>
      </dgm:t>
    </dgm:pt>
    <dgm:pt modelId="{36B6F664-8926-44FB-8CE0-C8EBE32EB0DA}" type="sibTrans" cxnId="{FBDF65FB-72F9-40AA-9B3C-DD49F02A3B85}">
      <dgm:prSet/>
      <dgm:spPr/>
      <dgm:t>
        <a:bodyPr/>
        <a:lstStyle/>
        <a:p>
          <a:endParaRPr lang="tr-TR"/>
        </a:p>
      </dgm:t>
    </dgm:pt>
    <dgm:pt modelId="{B7984AFB-9AF9-4D21-A528-DF6A48D059E0}" type="parTrans" cxnId="{FBDF65FB-72F9-40AA-9B3C-DD49F02A3B85}">
      <dgm:prSet/>
      <dgm:spPr/>
      <dgm:t>
        <a:bodyPr/>
        <a:lstStyle/>
        <a:p>
          <a:endParaRPr lang="tr-TR"/>
        </a:p>
      </dgm:t>
    </dgm:pt>
    <dgm:pt modelId="{345B66C1-27CB-42FF-987D-D14B3CAA67BA}">
      <dgm:prSet phldrT="[Metin]"/>
      <dgm:spPr/>
      <dgm:t>
        <a:bodyPr/>
        <a:lstStyle/>
        <a:p>
          <a:r>
            <a:rPr lang="tr-TR" altLang="tr-TR" dirty="0"/>
            <a:t>Karar verici</a:t>
          </a:r>
          <a:endParaRPr lang="tr-TR" dirty="0"/>
        </a:p>
      </dgm:t>
    </dgm:pt>
    <dgm:pt modelId="{8657554F-CDC7-4A77-87E7-90A5294B469D}" type="sibTrans" cxnId="{16B4BDD5-6A0E-47A9-91B8-4C8E4CA542F3}">
      <dgm:prSet/>
      <dgm:spPr/>
      <dgm:t>
        <a:bodyPr/>
        <a:lstStyle/>
        <a:p>
          <a:endParaRPr lang="tr-TR"/>
        </a:p>
      </dgm:t>
    </dgm:pt>
    <dgm:pt modelId="{1E84D37A-7EE7-48AE-9FF3-68685380C172}" type="parTrans" cxnId="{16B4BDD5-6A0E-47A9-91B8-4C8E4CA542F3}">
      <dgm:prSet/>
      <dgm:spPr/>
      <dgm:t>
        <a:bodyPr/>
        <a:lstStyle/>
        <a:p>
          <a:endParaRPr lang="tr-TR"/>
        </a:p>
      </dgm:t>
    </dgm:pt>
    <dgm:pt modelId="{3EEBEB17-F9AF-4FF3-91B1-EA401CA9A44C}" type="pres">
      <dgm:prSet presAssocID="{329D3FFF-C11B-470C-BEF6-6661EB11F3AB}" presName="matrix" presStyleCnt="0">
        <dgm:presLayoutVars>
          <dgm:chMax val="1"/>
          <dgm:dir/>
          <dgm:resizeHandles val="exact"/>
        </dgm:presLayoutVars>
      </dgm:prSet>
      <dgm:spPr/>
    </dgm:pt>
    <dgm:pt modelId="{BC966F40-1C04-4E6B-A068-E8660A2FCF40}" type="pres">
      <dgm:prSet presAssocID="{329D3FFF-C11B-470C-BEF6-6661EB11F3AB}" presName="diamond" presStyleLbl="bgShp" presStyleIdx="0" presStyleCnt="1"/>
      <dgm:spPr/>
    </dgm:pt>
    <dgm:pt modelId="{B3C1E118-9CAD-4432-BB8E-071F407E89C1}" type="pres">
      <dgm:prSet presAssocID="{329D3FFF-C11B-470C-BEF6-6661EB11F3AB}" presName="quad1" presStyleLbl="node1" presStyleIdx="0" presStyleCnt="4">
        <dgm:presLayoutVars>
          <dgm:chMax val="0"/>
          <dgm:chPref val="0"/>
          <dgm:bulletEnabled val="1"/>
        </dgm:presLayoutVars>
      </dgm:prSet>
      <dgm:spPr/>
    </dgm:pt>
    <dgm:pt modelId="{50A05182-0EA2-455F-A3E3-0F0CED56C7F7}" type="pres">
      <dgm:prSet presAssocID="{329D3FFF-C11B-470C-BEF6-6661EB11F3AB}" presName="quad2" presStyleLbl="node1" presStyleIdx="1" presStyleCnt="4">
        <dgm:presLayoutVars>
          <dgm:chMax val="0"/>
          <dgm:chPref val="0"/>
          <dgm:bulletEnabled val="1"/>
        </dgm:presLayoutVars>
      </dgm:prSet>
      <dgm:spPr/>
    </dgm:pt>
    <dgm:pt modelId="{74663BB5-1472-4216-9F21-BD99CDF70903}" type="pres">
      <dgm:prSet presAssocID="{329D3FFF-C11B-470C-BEF6-6661EB11F3AB}" presName="quad3" presStyleLbl="node1" presStyleIdx="2" presStyleCnt="4">
        <dgm:presLayoutVars>
          <dgm:chMax val="0"/>
          <dgm:chPref val="0"/>
          <dgm:bulletEnabled val="1"/>
        </dgm:presLayoutVars>
      </dgm:prSet>
      <dgm:spPr/>
    </dgm:pt>
    <dgm:pt modelId="{DAF784A1-3B91-4BFB-8E81-206B9D8415ED}" type="pres">
      <dgm:prSet presAssocID="{329D3FFF-C11B-470C-BEF6-6661EB11F3AB}" presName="quad4" presStyleLbl="node1" presStyleIdx="3" presStyleCnt="4">
        <dgm:presLayoutVars>
          <dgm:chMax val="0"/>
          <dgm:chPref val="0"/>
          <dgm:bulletEnabled val="1"/>
        </dgm:presLayoutVars>
      </dgm:prSet>
      <dgm:spPr/>
    </dgm:pt>
  </dgm:ptLst>
  <dgm:cxnLst>
    <dgm:cxn modelId="{6BCAAB0D-9E35-48FF-BEC6-0BA21340C1D6}" type="presOf" srcId="{329D3FFF-C11B-470C-BEF6-6661EB11F3AB}" destId="{3EEBEB17-F9AF-4FF3-91B1-EA401CA9A44C}" srcOrd="0" destOrd="0" presId="urn:microsoft.com/office/officeart/2005/8/layout/matrix3"/>
    <dgm:cxn modelId="{3D881812-8960-4DAC-93F3-83904D8FBC72}" type="presOf" srcId="{B516A03A-6224-49B6-9A5E-6F44B17841B2}" destId="{50A05182-0EA2-455F-A3E3-0F0CED56C7F7}" srcOrd="0" destOrd="0" presId="urn:microsoft.com/office/officeart/2005/8/layout/matrix3"/>
    <dgm:cxn modelId="{4A01D722-4398-4FCC-A131-A710E2C9C51A}" srcId="{329D3FFF-C11B-470C-BEF6-6661EB11F3AB}" destId="{B516A03A-6224-49B6-9A5E-6F44B17841B2}" srcOrd="1" destOrd="0" parTransId="{EE1A50EE-3CFA-409A-A058-501D22FDE960}" sibTransId="{5AA92C01-9432-4FB6-8FF6-6F584C0C6967}"/>
    <dgm:cxn modelId="{752EC559-6D50-4C73-ADDE-B8A927F45899}" type="presOf" srcId="{345B66C1-27CB-42FF-987D-D14B3CAA67BA}" destId="{B3C1E118-9CAD-4432-BB8E-071F407E89C1}" srcOrd="0" destOrd="0" presId="urn:microsoft.com/office/officeart/2005/8/layout/matrix3"/>
    <dgm:cxn modelId="{2C71148B-5B9A-4532-89CB-B91C402F8315}" type="presOf" srcId="{4E7BFFCB-E41A-41B6-BF95-0D7A93642968}" destId="{DAF784A1-3B91-4BFB-8E81-206B9D8415ED}" srcOrd="0" destOrd="0" presId="urn:microsoft.com/office/officeart/2005/8/layout/matrix3"/>
    <dgm:cxn modelId="{D2FD8497-9796-4C5F-B64A-285AA22001D2}" srcId="{329D3FFF-C11B-470C-BEF6-6661EB11F3AB}" destId="{4E7BFFCB-E41A-41B6-BF95-0D7A93642968}" srcOrd="3" destOrd="0" parTransId="{AA5A4FF5-50D4-4586-B84D-A5E4D75E2C05}" sibTransId="{340ADD8E-4721-4FB9-87AD-234D5DD210A8}"/>
    <dgm:cxn modelId="{6940469E-70B6-4A0B-B972-43EDDAAE154A}" type="presOf" srcId="{C0372483-097A-4ADC-9F1B-17334BB6D287}" destId="{74663BB5-1472-4216-9F21-BD99CDF70903}" srcOrd="0" destOrd="0" presId="urn:microsoft.com/office/officeart/2005/8/layout/matrix3"/>
    <dgm:cxn modelId="{16B4BDD5-6A0E-47A9-91B8-4C8E4CA542F3}" srcId="{329D3FFF-C11B-470C-BEF6-6661EB11F3AB}" destId="{345B66C1-27CB-42FF-987D-D14B3CAA67BA}" srcOrd="0" destOrd="0" parTransId="{1E84D37A-7EE7-48AE-9FF3-68685380C172}" sibTransId="{8657554F-CDC7-4A77-87E7-90A5294B469D}"/>
    <dgm:cxn modelId="{FBDF65FB-72F9-40AA-9B3C-DD49F02A3B85}" srcId="{329D3FFF-C11B-470C-BEF6-6661EB11F3AB}" destId="{C0372483-097A-4ADC-9F1B-17334BB6D287}" srcOrd="2" destOrd="0" parTransId="{B7984AFB-9AF9-4D21-A528-DF6A48D059E0}" sibTransId="{36B6F664-8926-44FB-8CE0-C8EBE32EB0DA}"/>
    <dgm:cxn modelId="{25DD951C-FD02-4516-95B8-C9C39989B48E}" type="presParOf" srcId="{3EEBEB17-F9AF-4FF3-91B1-EA401CA9A44C}" destId="{BC966F40-1C04-4E6B-A068-E8660A2FCF40}" srcOrd="0" destOrd="0" presId="urn:microsoft.com/office/officeart/2005/8/layout/matrix3"/>
    <dgm:cxn modelId="{49497812-EC20-4E31-9968-6A6F606F35C8}" type="presParOf" srcId="{3EEBEB17-F9AF-4FF3-91B1-EA401CA9A44C}" destId="{B3C1E118-9CAD-4432-BB8E-071F407E89C1}" srcOrd="1" destOrd="0" presId="urn:microsoft.com/office/officeart/2005/8/layout/matrix3"/>
    <dgm:cxn modelId="{039FE96D-2968-4A17-A841-426EDE3A5566}" type="presParOf" srcId="{3EEBEB17-F9AF-4FF3-91B1-EA401CA9A44C}" destId="{50A05182-0EA2-455F-A3E3-0F0CED56C7F7}" srcOrd="2" destOrd="0" presId="urn:microsoft.com/office/officeart/2005/8/layout/matrix3"/>
    <dgm:cxn modelId="{02EEF40F-173A-4C04-9467-BA19ADFF67CF}" type="presParOf" srcId="{3EEBEB17-F9AF-4FF3-91B1-EA401CA9A44C}" destId="{74663BB5-1472-4216-9F21-BD99CDF70903}" srcOrd="3" destOrd="0" presId="urn:microsoft.com/office/officeart/2005/8/layout/matrix3"/>
    <dgm:cxn modelId="{965853CB-75C7-4041-BCC1-F47598ED2082}" type="presParOf" srcId="{3EEBEB17-F9AF-4FF3-91B1-EA401CA9A44C}" destId="{DAF784A1-3B91-4BFB-8E81-206B9D8415ED}"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70DDA1C-668A-48B7-8146-6F61D11C283C}"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tr-TR"/>
        </a:p>
      </dgm:t>
    </dgm:pt>
    <dgm:pt modelId="{C69D1987-0131-4C7E-8E4D-BA1F0EE496A4}">
      <dgm:prSet phldrT="[Metin]"/>
      <dgm:spPr/>
      <dgm:t>
        <a:bodyPr/>
        <a:lstStyle/>
        <a:p>
          <a:r>
            <a:rPr lang="en-US" altLang="tr-TR">
              <a:solidFill>
                <a:schemeClr val="tx1"/>
              </a:solidFill>
            </a:rPr>
            <a:t>Laplace</a:t>
          </a:r>
          <a:r>
            <a:rPr lang="tr-TR" altLang="tr-TR">
              <a:solidFill>
                <a:schemeClr val="tx1"/>
              </a:solidFill>
            </a:rPr>
            <a:t> Ölçütü</a:t>
          </a:r>
          <a:endParaRPr lang="tr-TR" dirty="0">
            <a:solidFill>
              <a:schemeClr val="tx1"/>
            </a:solidFill>
          </a:endParaRPr>
        </a:p>
      </dgm:t>
    </dgm:pt>
    <dgm:pt modelId="{249656E9-AB01-47A4-BD45-32281140F81D}" type="parTrans" cxnId="{C615449F-068E-43DC-B118-24DBA04B2389}">
      <dgm:prSet/>
      <dgm:spPr/>
      <dgm:t>
        <a:bodyPr/>
        <a:lstStyle/>
        <a:p>
          <a:endParaRPr lang="tr-TR">
            <a:solidFill>
              <a:schemeClr val="tx1"/>
            </a:solidFill>
          </a:endParaRPr>
        </a:p>
      </dgm:t>
    </dgm:pt>
    <dgm:pt modelId="{BB4B0776-B713-46FC-9A5E-BF76FBD64C9D}" type="sibTrans" cxnId="{C615449F-068E-43DC-B118-24DBA04B2389}">
      <dgm:prSet/>
      <dgm:spPr/>
      <dgm:t>
        <a:bodyPr/>
        <a:lstStyle/>
        <a:p>
          <a:endParaRPr lang="tr-TR">
            <a:solidFill>
              <a:schemeClr val="tx1"/>
            </a:solidFill>
          </a:endParaRPr>
        </a:p>
      </dgm:t>
    </dgm:pt>
    <dgm:pt modelId="{AD69D405-9A11-4B4A-AB06-0D36BE7BB8FB}">
      <dgm:prSet/>
      <dgm:spPr/>
      <dgm:t>
        <a:bodyPr/>
        <a:lstStyle/>
        <a:p>
          <a:r>
            <a:rPr lang="en-US" altLang="tr-TR" dirty="0">
              <a:solidFill>
                <a:schemeClr val="tx1"/>
              </a:solidFill>
            </a:rPr>
            <a:t>Minimaks </a:t>
          </a:r>
          <a:r>
            <a:rPr lang="tr-TR" altLang="tr-TR" dirty="0">
              <a:solidFill>
                <a:schemeClr val="tx1"/>
              </a:solidFill>
            </a:rPr>
            <a:t>veya M</a:t>
          </a:r>
          <a:r>
            <a:rPr lang="en-US" altLang="tr-TR" dirty="0" err="1">
              <a:solidFill>
                <a:schemeClr val="tx1"/>
              </a:solidFill>
            </a:rPr>
            <a:t>aksimin</a:t>
          </a:r>
          <a:r>
            <a:rPr lang="tr-TR" altLang="tr-TR" dirty="0">
              <a:solidFill>
                <a:schemeClr val="tx1"/>
              </a:solidFill>
            </a:rPr>
            <a:t> Ölçütü</a:t>
          </a:r>
          <a:endParaRPr lang="en-US" altLang="tr-TR" dirty="0">
            <a:solidFill>
              <a:schemeClr val="tx1"/>
            </a:solidFill>
          </a:endParaRPr>
        </a:p>
      </dgm:t>
    </dgm:pt>
    <dgm:pt modelId="{DFD35451-AD5A-4B19-95F0-FB0F621D6AC8}" type="parTrans" cxnId="{F73AD0DA-CCE3-4549-AB4C-DE58156EF4D6}">
      <dgm:prSet/>
      <dgm:spPr/>
      <dgm:t>
        <a:bodyPr/>
        <a:lstStyle/>
        <a:p>
          <a:endParaRPr lang="tr-TR">
            <a:solidFill>
              <a:schemeClr val="tx1"/>
            </a:solidFill>
          </a:endParaRPr>
        </a:p>
      </dgm:t>
    </dgm:pt>
    <dgm:pt modelId="{9201E8FA-FAFE-4344-9145-7BCD8EE3D465}" type="sibTrans" cxnId="{F73AD0DA-CCE3-4549-AB4C-DE58156EF4D6}">
      <dgm:prSet/>
      <dgm:spPr/>
      <dgm:t>
        <a:bodyPr/>
        <a:lstStyle/>
        <a:p>
          <a:endParaRPr lang="tr-TR">
            <a:solidFill>
              <a:schemeClr val="tx1"/>
            </a:solidFill>
          </a:endParaRPr>
        </a:p>
      </dgm:t>
    </dgm:pt>
    <dgm:pt modelId="{E889C864-E470-40EA-A090-2759A80B90AD}">
      <dgm:prSet/>
      <dgm:spPr/>
      <dgm:t>
        <a:bodyPr/>
        <a:lstStyle/>
        <a:p>
          <a:r>
            <a:rPr lang="en-US" altLang="tr-TR" dirty="0">
              <a:solidFill>
                <a:schemeClr val="tx1"/>
              </a:solidFill>
            </a:rPr>
            <a:t>Maksimaks </a:t>
          </a:r>
          <a:r>
            <a:rPr lang="tr-TR" altLang="tr-TR" dirty="0">
              <a:solidFill>
                <a:schemeClr val="tx1"/>
              </a:solidFill>
            </a:rPr>
            <a:t>veya M</a:t>
          </a:r>
          <a:r>
            <a:rPr lang="en-US" altLang="tr-TR" dirty="0">
              <a:solidFill>
                <a:schemeClr val="tx1"/>
              </a:solidFill>
            </a:rPr>
            <a:t>inimin</a:t>
          </a:r>
          <a:r>
            <a:rPr lang="tr-TR" altLang="tr-TR" dirty="0">
              <a:solidFill>
                <a:schemeClr val="tx1"/>
              </a:solidFill>
            </a:rPr>
            <a:t> Ölçütü</a:t>
          </a:r>
          <a:endParaRPr lang="en-US" altLang="tr-TR" dirty="0">
            <a:solidFill>
              <a:schemeClr val="tx1"/>
            </a:solidFill>
          </a:endParaRPr>
        </a:p>
      </dgm:t>
    </dgm:pt>
    <dgm:pt modelId="{D7CAA230-E41D-4B8E-9AD7-7F3657365D5C}" type="parTrans" cxnId="{7ACA4533-E75A-4926-84B5-63B83CDD6DEF}">
      <dgm:prSet/>
      <dgm:spPr/>
      <dgm:t>
        <a:bodyPr/>
        <a:lstStyle/>
        <a:p>
          <a:endParaRPr lang="tr-TR">
            <a:solidFill>
              <a:schemeClr val="tx1"/>
            </a:solidFill>
          </a:endParaRPr>
        </a:p>
      </dgm:t>
    </dgm:pt>
    <dgm:pt modelId="{A9C4467D-D161-4B7C-AEAF-D5DF8FE89632}" type="sibTrans" cxnId="{7ACA4533-E75A-4926-84B5-63B83CDD6DEF}">
      <dgm:prSet/>
      <dgm:spPr/>
      <dgm:t>
        <a:bodyPr/>
        <a:lstStyle/>
        <a:p>
          <a:endParaRPr lang="tr-TR">
            <a:solidFill>
              <a:schemeClr val="tx1"/>
            </a:solidFill>
          </a:endParaRPr>
        </a:p>
      </dgm:t>
    </dgm:pt>
    <dgm:pt modelId="{B830E747-AA9F-4D74-A930-EA5ACB2D044E}">
      <dgm:prSet/>
      <dgm:spPr/>
      <dgm:t>
        <a:bodyPr/>
        <a:lstStyle/>
        <a:p>
          <a:r>
            <a:rPr lang="en-US" altLang="tr-TR" dirty="0">
              <a:solidFill>
                <a:schemeClr val="tx1"/>
              </a:solidFill>
            </a:rPr>
            <a:t>Savage </a:t>
          </a:r>
          <a:r>
            <a:rPr lang="tr-TR" altLang="tr-TR" dirty="0">
              <a:solidFill>
                <a:schemeClr val="tx1"/>
              </a:solidFill>
            </a:rPr>
            <a:t>Ölçütü</a:t>
          </a:r>
          <a:endParaRPr lang="en-US" altLang="tr-TR" dirty="0">
            <a:solidFill>
              <a:schemeClr val="tx1"/>
            </a:solidFill>
          </a:endParaRPr>
        </a:p>
      </dgm:t>
    </dgm:pt>
    <dgm:pt modelId="{30D8B364-F3B3-4638-B3AC-0B9BC88DEE50}" type="parTrans" cxnId="{0847C2D7-A79C-4736-95C8-6293A648365C}">
      <dgm:prSet/>
      <dgm:spPr/>
      <dgm:t>
        <a:bodyPr/>
        <a:lstStyle/>
        <a:p>
          <a:endParaRPr lang="tr-TR">
            <a:solidFill>
              <a:schemeClr val="tx1"/>
            </a:solidFill>
          </a:endParaRPr>
        </a:p>
      </dgm:t>
    </dgm:pt>
    <dgm:pt modelId="{5661FAF6-77D7-45A3-A019-691DD0DA4ECC}" type="sibTrans" cxnId="{0847C2D7-A79C-4736-95C8-6293A648365C}">
      <dgm:prSet/>
      <dgm:spPr/>
      <dgm:t>
        <a:bodyPr/>
        <a:lstStyle/>
        <a:p>
          <a:endParaRPr lang="tr-TR">
            <a:solidFill>
              <a:schemeClr val="tx1"/>
            </a:solidFill>
          </a:endParaRPr>
        </a:p>
      </dgm:t>
    </dgm:pt>
    <dgm:pt modelId="{E7B7B66D-0881-45A4-8489-AD2D389946D0}">
      <dgm:prSet/>
      <dgm:spPr/>
      <dgm:t>
        <a:bodyPr/>
        <a:lstStyle/>
        <a:p>
          <a:r>
            <a:rPr lang="en-US" altLang="tr-TR" dirty="0" err="1">
              <a:solidFill>
                <a:schemeClr val="tx1"/>
              </a:solidFill>
            </a:rPr>
            <a:t>Hurwicz</a:t>
          </a:r>
          <a:r>
            <a:rPr lang="en-US" altLang="tr-TR" dirty="0">
              <a:solidFill>
                <a:schemeClr val="tx1"/>
              </a:solidFill>
            </a:rPr>
            <a:t> </a:t>
          </a:r>
          <a:r>
            <a:rPr lang="tr-TR" altLang="tr-TR" dirty="0">
              <a:solidFill>
                <a:schemeClr val="tx1"/>
              </a:solidFill>
            </a:rPr>
            <a:t>Ölçütü</a:t>
          </a:r>
        </a:p>
      </dgm:t>
    </dgm:pt>
    <dgm:pt modelId="{EEFAA331-0800-4725-BE3A-D2599F970DAB}" type="parTrans" cxnId="{21C97142-8422-4595-8AD2-C5CE9E4D6E1B}">
      <dgm:prSet/>
      <dgm:spPr/>
      <dgm:t>
        <a:bodyPr/>
        <a:lstStyle/>
        <a:p>
          <a:endParaRPr lang="tr-TR">
            <a:solidFill>
              <a:schemeClr val="tx1"/>
            </a:solidFill>
          </a:endParaRPr>
        </a:p>
      </dgm:t>
    </dgm:pt>
    <dgm:pt modelId="{1D98EC77-23F6-4FF0-AB8C-8ABF754E7770}" type="sibTrans" cxnId="{21C97142-8422-4595-8AD2-C5CE9E4D6E1B}">
      <dgm:prSet/>
      <dgm:spPr/>
      <dgm:t>
        <a:bodyPr/>
        <a:lstStyle/>
        <a:p>
          <a:endParaRPr lang="tr-TR">
            <a:solidFill>
              <a:schemeClr val="tx1"/>
            </a:solidFill>
          </a:endParaRPr>
        </a:p>
      </dgm:t>
    </dgm:pt>
    <dgm:pt modelId="{485DDD68-D8E7-4749-94A5-03E1B7A72BF8}" type="pres">
      <dgm:prSet presAssocID="{470DDA1C-668A-48B7-8146-6F61D11C283C}" presName="Name0" presStyleCnt="0">
        <dgm:presLayoutVars>
          <dgm:chMax val="7"/>
          <dgm:chPref val="7"/>
          <dgm:dir/>
        </dgm:presLayoutVars>
      </dgm:prSet>
      <dgm:spPr/>
    </dgm:pt>
    <dgm:pt modelId="{96E34300-FD66-4658-9A20-0EB01563F669}" type="pres">
      <dgm:prSet presAssocID="{470DDA1C-668A-48B7-8146-6F61D11C283C}" presName="Name1" presStyleCnt="0"/>
      <dgm:spPr/>
    </dgm:pt>
    <dgm:pt modelId="{FE58AA47-8B19-4453-B48C-77FA152149AC}" type="pres">
      <dgm:prSet presAssocID="{470DDA1C-668A-48B7-8146-6F61D11C283C}" presName="cycle" presStyleCnt="0"/>
      <dgm:spPr/>
    </dgm:pt>
    <dgm:pt modelId="{E25D47BD-BE95-4F8D-AE89-AD5036A22575}" type="pres">
      <dgm:prSet presAssocID="{470DDA1C-668A-48B7-8146-6F61D11C283C}" presName="srcNode" presStyleLbl="node1" presStyleIdx="0" presStyleCnt="5"/>
      <dgm:spPr/>
    </dgm:pt>
    <dgm:pt modelId="{5EAF6CE6-7C25-4C42-AD4D-FCF045D56BF3}" type="pres">
      <dgm:prSet presAssocID="{470DDA1C-668A-48B7-8146-6F61D11C283C}" presName="conn" presStyleLbl="parChTrans1D2" presStyleIdx="0" presStyleCnt="1"/>
      <dgm:spPr/>
    </dgm:pt>
    <dgm:pt modelId="{3EAED497-DC77-4B31-9744-B55B60792C76}" type="pres">
      <dgm:prSet presAssocID="{470DDA1C-668A-48B7-8146-6F61D11C283C}" presName="extraNode" presStyleLbl="node1" presStyleIdx="0" presStyleCnt="5"/>
      <dgm:spPr/>
    </dgm:pt>
    <dgm:pt modelId="{E638ABA4-3529-4F4C-A949-34B848804873}" type="pres">
      <dgm:prSet presAssocID="{470DDA1C-668A-48B7-8146-6F61D11C283C}" presName="dstNode" presStyleLbl="node1" presStyleIdx="0" presStyleCnt="5"/>
      <dgm:spPr/>
    </dgm:pt>
    <dgm:pt modelId="{F85A6E8D-A57E-427B-AC61-8C86183C40C0}" type="pres">
      <dgm:prSet presAssocID="{C69D1987-0131-4C7E-8E4D-BA1F0EE496A4}" presName="text_1" presStyleLbl="node1" presStyleIdx="0" presStyleCnt="5">
        <dgm:presLayoutVars>
          <dgm:bulletEnabled val="1"/>
        </dgm:presLayoutVars>
      </dgm:prSet>
      <dgm:spPr/>
    </dgm:pt>
    <dgm:pt modelId="{A846CC17-BD14-4231-BFDA-E2AC083C0EF6}" type="pres">
      <dgm:prSet presAssocID="{C69D1987-0131-4C7E-8E4D-BA1F0EE496A4}" presName="accent_1" presStyleCnt="0"/>
      <dgm:spPr/>
    </dgm:pt>
    <dgm:pt modelId="{49D1410A-4BCF-47C9-A23C-23A8B7075586}" type="pres">
      <dgm:prSet presAssocID="{C69D1987-0131-4C7E-8E4D-BA1F0EE496A4}" presName="accentRepeatNode" presStyleLbl="solidFgAcc1" presStyleIdx="0" presStyleCnt="5"/>
      <dgm:spPr/>
    </dgm:pt>
    <dgm:pt modelId="{EE329702-80E5-46EF-8E04-076C4E31E552}" type="pres">
      <dgm:prSet presAssocID="{AD69D405-9A11-4B4A-AB06-0D36BE7BB8FB}" presName="text_2" presStyleLbl="node1" presStyleIdx="1" presStyleCnt="5">
        <dgm:presLayoutVars>
          <dgm:bulletEnabled val="1"/>
        </dgm:presLayoutVars>
      </dgm:prSet>
      <dgm:spPr/>
    </dgm:pt>
    <dgm:pt modelId="{67E8EEE6-E212-4E05-89C3-468FA6C2A064}" type="pres">
      <dgm:prSet presAssocID="{AD69D405-9A11-4B4A-AB06-0D36BE7BB8FB}" presName="accent_2" presStyleCnt="0"/>
      <dgm:spPr/>
    </dgm:pt>
    <dgm:pt modelId="{26E6AB7B-194C-4FCA-A1A4-793AFD3FDAC9}" type="pres">
      <dgm:prSet presAssocID="{AD69D405-9A11-4B4A-AB06-0D36BE7BB8FB}" presName="accentRepeatNode" presStyleLbl="solidFgAcc1" presStyleIdx="1" presStyleCnt="5"/>
      <dgm:spPr/>
    </dgm:pt>
    <dgm:pt modelId="{9D34DE8D-BA6A-4F11-B8C3-9A5DDF6C065C}" type="pres">
      <dgm:prSet presAssocID="{E889C864-E470-40EA-A090-2759A80B90AD}" presName="text_3" presStyleLbl="node1" presStyleIdx="2" presStyleCnt="5">
        <dgm:presLayoutVars>
          <dgm:bulletEnabled val="1"/>
        </dgm:presLayoutVars>
      </dgm:prSet>
      <dgm:spPr/>
    </dgm:pt>
    <dgm:pt modelId="{81465C42-3A64-45B3-9499-5DEC21695FF4}" type="pres">
      <dgm:prSet presAssocID="{E889C864-E470-40EA-A090-2759A80B90AD}" presName="accent_3" presStyleCnt="0"/>
      <dgm:spPr/>
    </dgm:pt>
    <dgm:pt modelId="{7089AA6E-45DC-4107-BF01-84BA643D1CCC}" type="pres">
      <dgm:prSet presAssocID="{E889C864-E470-40EA-A090-2759A80B90AD}" presName="accentRepeatNode" presStyleLbl="solidFgAcc1" presStyleIdx="2" presStyleCnt="5"/>
      <dgm:spPr/>
    </dgm:pt>
    <dgm:pt modelId="{92FF6BDD-93DF-47A0-AD74-914BC66606AA}" type="pres">
      <dgm:prSet presAssocID="{B830E747-AA9F-4D74-A930-EA5ACB2D044E}" presName="text_4" presStyleLbl="node1" presStyleIdx="3" presStyleCnt="5">
        <dgm:presLayoutVars>
          <dgm:bulletEnabled val="1"/>
        </dgm:presLayoutVars>
      </dgm:prSet>
      <dgm:spPr/>
    </dgm:pt>
    <dgm:pt modelId="{90E138EA-25E9-4DD6-B803-7E9619DCD52D}" type="pres">
      <dgm:prSet presAssocID="{B830E747-AA9F-4D74-A930-EA5ACB2D044E}" presName="accent_4" presStyleCnt="0"/>
      <dgm:spPr/>
    </dgm:pt>
    <dgm:pt modelId="{1AF2D632-700C-4823-A03D-AA7B769BCEA9}" type="pres">
      <dgm:prSet presAssocID="{B830E747-AA9F-4D74-A930-EA5ACB2D044E}" presName="accentRepeatNode" presStyleLbl="solidFgAcc1" presStyleIdx="3" presStyleCnt="5"/>
      <dgm:spPr/>
    </dgm:pt>
    <dgm:pt modelId="{D5088AD9-FDB2-4263-BAAE-27A5E60D822D}" type="pres">
      <dgm:prSet presAssocID="{E7B7B66D-0881-45A4-8489-AD2D389946D0}" presName="text_5" presStyleLbl="node1" presStyleIdx="4" presStyleCnt="5">
        <dgm:presLayoutVars>
          <dgm:bulletEnabled val="1"/>
        </dgm:presLayoutVars>
      </dgm:prSet>
      <dgm:spPr/>
    </dgm:pt>
    <dgm:pt modelId="{93B8809E-E885-4FC1-9BC1-ED84FF061A58}" type="pres">
      <dgm:prSet presAssocID="{E7B7B66D-0881-45A4-8489-AD2D389946D0}" presName="accent_5" presStyleCnt="0"/>
      <dgm:spPr/>
    </dgm:pt>
    <dgm:pt modelId="{53EF2505-A125-4E3D-A61D-CF946980DF81}" type="pres">
      <dgm:prSet presAssocID="{E7B7B66D-0881-45A4-8489-AD2D389946D0}" presName="accentRepeatNode" presStyleLbl="solidFgAcc1" presStyleIdx="4" presStyleCnt="5"/>
      <dgm:spPr/>
    </dgm:pt>
  </dgm:ptLst>
  <dgm:cxnLst>
    <dgm:cxn modelId="{D37EF732-0FF0-430B-8B1F-2C084CE0CDF8}" type="presOf" srcId="{AD69D405-9A11-4B4A-AB06-0D36BE7BB8FB}" destId="{EE329702-80E5-46EF-8E04-076C4E31E552}" srcOrd="0" destOrd="0" presId="urn:microsoft.com/office/officeart/2008/layout/VerticalCurvedList"/>
    <dgm:cxn modelId="{7ACA4533-E75A-4926-84B5-63B83CDD6DEF}" srcId="{470DDA1C-668A-48B7-8146-6F61D11C283C}" destId="{E889C864-E470-40EA-A090-2759A80B90AD}" srcOrd="2" destOrd="0" parTransId="{D7CAA230-E41D-4B8E-9AD7-7F3657365D5C}" sibTransId="{A9C4467D-D161-4B7C-AEAF-D5DF8FE89632}"/>
    <dgm:cxn modelId="{2BAA5C38-CAC0-49A4-A126-92CE11546245}" type="presOf" srcId="{470DDA1C-668A-48B7-8146-6F61D11C283C}" destId="{485DDD68-D8E7-4749-94A5-03E1B7A72BF8}" srcOrd="0" destOrd="0" presId="urn:microsoft.com/office/officeart/2008/layout/VerticalCurvedList"/>
    <dgm:cxn modelId="{21C97142-8422-4595-8AD2-C5CE9E4D6E1B}" srcId="{470DDA1C-668A-48B7-8146-6F61D11C283C}" destId="{E7B7B66D-0881-45A4-8489-AD2D389946D0}" srcOrd="4" destOrd="0" parTransId="{EEFAA331-0800-4725-BE3A-D2599F970DAB}" sibTransId="{1D98EC77-23F6-4FF0-AB8C-8ABF754E7770}"/>
    <dgm:cxn modelId="{D967B654-AE8D-4EC4-BDF6-5ADB02388D54}" type="presOf" srcId="{B830E747-AA9F-4D74-A930-EA5ACB2D044E}" destId="{92FF6BDD-93DF-47A0-AD74-914BC66606AA}" srcOrd="0" destOrd="0" presId="urn:microsoft.com/office/officeart/2008/layout/VerticalCurvedList"/>
    <dgm:cxn modelId="{C615449F-068E-43DC-B118-24DBA04B2389}" srcId="{470DDA1C-668A-48B7-8146-6F61D11C283C}" destId="{C69D1987-0131-4C7E-8E4D-BA1F0EE496A4}" srcOrd="0" destOrd="0" parTransId="{249656E9-AB01-47A4-BD45-32281140F81D}" sibTransId="{BB4B0776-B713-46FC-9A5E-BF76FBD64C9D}"/>
    <dgm:cxn modelId="{62A242B9-4960-439A-BC99-26A8DF02AC13}" type="presOf" srcId="{E889C864-E470-40EA-A090-2759A80B90AD}" destId="{9D34DE8D-BA6A-4F11-B8C3-9A5DDF6C065C}" srcOrd="0" destOrd="0" presId="urn:microsoft.com/office/officeart/2008/layout/VerticalCurvedList"/>
    <dgm:cxn modelId="{B2DB8CC8-B4E5-4DE4-AEF3-5A4823D5D60B}" type="presOf" srcId="{BB4B0776-B713-46FC-9A5E-BF76FBD64C9D}" destId="{5EAF6CE6-7C25-4C42-AD4D-FCF045D56BF3}" srcOrd="0" destOrd="0" presId="urn:microsoft.com/office/officeart/2008/layout/VerticalCurvedList"/>
    <dgm:cxn modelId="{227949D0-6E34-4B05-B8E0-B019558ECC16}" type="presOf" srcId="{E7B7B66D-0881-45A4-8489-AD2D389946D0}" destId="{D5088AD9-FDB2-4263-BAAE-27A5E60D822D}" srcOrd="0" destOrd="0" presId="urn:microsoft.com/office/officeart/2008/layout/VerticalCurvedList"/>
    <dgm:cxn modelId="{FA7821D1-5C57-49F4-9D8E-629F4E7C69ED}" type="presOf" srcId="{C69D1987-0131-4C7E-8E4D-BA1F0EE496A4}" destId="{F85A6E8D-A57E-427B-AC61-8C86183C40C0}" srcOrd="0" destOrd="0" presId="urn:microsoft.com/office/officeart/2008/layout/VerticalCurvedList"/>
    <dgm:cxn modelId="{0847C2D7-A79C-4736-95C8-6293A648365C}" srcId="{470DDA1C-668A-48B7-8146-6F61D11C283C}" destId="{B830E747-AA9F-4D74-A930-EA5ACB2D044E}" srcOrd="3" destOrd="0" parTransId="{30D8B364-F3B3-4638-B3AC-0B9BC88DEE50}" sibTransId="{5661FAF6-77D7-45A3-A019-691DD0DA4ECC}"/>
    <dgm:cxn modelId="{F73AD0DA-CCE3-4549-AB4C-DE58156EF4D6}" srcId="{470DDA1C-668A-48B7-8146-6F61D11C283C}" destId="{AD69D405-9A11-4B4A-AB06-0D36BE7BB8FB}" srcOrd="1" destOrd="0" parTransId="{DFD35451-AD5A-4B19-95F0-FB0F621D6AC8}" sibTransId="{9201E8FA-FAFE-4344-9145-7BCD8EE3D465}"/>
    <dgm:cxn modelId="{191470E2-8ACE-411F-9CD9-CBE61309D9EC}" type="presParOf" srcId="{485DDD68-D8E7-4749-94A5-03E1B7A72BF8}" destId="{96E34300-FD66-4658-9A20-0EB01563F669}" srcOrd="0" destOrd="0" presId="urn:microsoft.com/office/officeart/2008/layout/VerticalCurvedList"/>
    <dgm:cxn modelId="{6859F9BB-4A6E-4156-8A70-FC6389B8899A}" type="presParOf" srcId="{96E34300-FD66-4658-9A20-0EB01563F669}" destId="{FE58AA47-8B19-4453-B48C-77FA152149AC}" srcOrd="0" destOrd="0" presId="urn:microsoft.com/office/officeart/2008/layout/VerticalCurvedList"/>
    <dgm:cxn modelId="{B9B58F6F-B043-48C8-9947-936B17F3585A}" type="presParOf" srcId="{FE58AA47-8B19-4453-B48C-77FA152149AC}" destId="{E25D47BD-BE95-4F8D-AE89-AD5036A22575}" srcOrd="0" destOrd="0" presId="urn:microsoft.com/office/officeart/2008/layout/VerticalCurvedList"/>
    <dgm:cxn modelId="{AA88C3E5-EEDD-4953-A909-7D0BD380119F}" type="presParOf" srcId="{FE58AA47-8B19-4453-B48C-77FA152149AC}" destId="{5EAF6CE6-7C25-4C42-AD4D-FCF045D56BF3}" srcOrd="1" destOrd="0" presId="urn:microsoft.com/office/officeart/2008/layout/VerticalCurvedList"/>
    <dgm:cxn modelId="{BA61F373-04A1-4DE6-9021-0EA820409463}" type="presParOf" srcId="{FE58AA47-8B19-4453-B48C-77FA152149AC}" destId="{3EAED497-DC77-4B31-9744-B55B60792C76}" srcOrd="2" destOrd="0" presId="urn:microsoft.com/office/officeart/2008/layout/VerticalCurvedList"/>
    <dgm:cxn modelId="{723C26EA-DE7B-4A35-84AB-D6F17D61D505}" type="presParOf" srcId="{FE58AA47-8B19-4453-B48C-77FA152149AC}" destId="{E638ABA4-3529-4F4C-A949-34B848804873}" srcOrd="3" destOrd="0" presId="urn:microsoft.com/office/officeart/2008/layout/VerticalCurvedList"/>
    <dgm:cxn modelId="{CA697CCA-9263-4208-BAB0-6A802B6AF975}" type="presParOf" srcId="{96E34300-FD66-4658-9A20-0EB01563F669}" destId="{F85A6E8D-A57E-427B-AC61-8C86183C40C0}" srcOrd="1" destOrd="0" presId="urn:microsoft.com/office/officeart/2008/layout/VerticalCurvedList"/>
    <dgm:cxn modelId="{08813672-6068-46E0-9E03-788BD3A9AA82}" type="presParOf" srcId="{96E34300-FD66-4658-9A20-0EB01563F669}" destId="{A846CC17-BD14-4231-BFDA-E2AC083C0EF6}" srcOrd="2" destOrd="0" presId="urn:microsoft.com/office/officeart/2008/layout/VerticalCurvedList"/>
    <dgm:cxn modelId="{4F433104-5465-4E09-B51D-15EB55299FAD}" type="presParOf" srcId="{A846CC17-BD14-4231-BFDA-E2AC083C0EF6}" destId="{49D1410A-4BCF-47C9-A23C-23A8B7075586}" srcOrd="0" destOrd="0" presId="urn:microsoft.com/office/officeart/2008/layout/VerticalCurvedList"/>
    <dgm:cxn modelId="{D0E20F11-C343-450D-BF02-A9DEE949C618}" type="presParOf" srcId="{96E34300-FD66-4658-9A20-0EB01563F669}" destId="{EE329702-80E5-46EF-8E04-076C4E31E552}" srcOrd="3" destOrd="0" presId="urn:microsoft.com/office/officeart/2008/layout/VerticalCurvedList"/>
    <dgm:cxn modelId="{0375C618-858D-4E44-A15B-E0F3429C59BD}" type="presParOf" srcId="{96E34300-FD66-4658-9A20-0EB01563F669}" destId="{67E8EEE6-E212-4E05-89C3-468FA6C2A064}" srcOrd="4" destOrd="0" presId="urn:microsoft.com/office/officeart/2008/layout/VerticalCurvedList"/>
    <dgm:cxn modelId="{82DAF235-E259-4AD8-9D33-F92DB6E965D2}" type="presParOf" srcId="{67E8EEE6-E212-4E05-89C3-468FA6C2A064}" destId="{26E6AB7B-194C-4FCA-A1A4-793AFD3FDAC9}" srcOrd="0" destOrd="0" presId="urn:microsoft.com/office/officeart/2008/layout/VerticalCurvedList"/>
    <dgm:cxn modelId="{4165639E-EF34-4C72-89D4-AF38B2AC5E1E}" type="presParOf" srcId="{96E34300-FD66-4658-9A20-0EB01563F669}" destId="{9D34DE8D-BA6A-4F11-B8C3-9A5DDF6C065C}" srcOrd="5" destOrd="0" presId="urn:microsoft.com/office/officeart/2008/layout/VerticalCurvedList"/>
    <dgm:cxn modelId="{65D14E7A-896E-41B9-A88A-79C1BD902BFC}" type="presParOf" srcId="{96E34300-FD66-4658-9A20-0EB01563F669}" destId="{81465C42-3A64-45B3-9499-5DEC21695FF4}" srcOrd="6" destOrd="0" presId="urn:microsoft.com/office/officeart/2008/layout/VerticalCurvedList"/>
    <dgm:cxn modelId="{DCD83A90-ADD7-4086-8A3F-555B7A6018D2}" type="presParOf" srcId="{81465C42-3A64-45B3-9499-5DEC21695FF4}" destId="{7089AA6E-45DC-4107-BF01-84BA643D1CCC}" srcOrd="0" destOrd="0" presId="urn:microsoft.com/office/officeart/2008/layout/VerticalCurvedList"/>
    <dgm:cxn modelId="{58811B8E-F923-4E85-99D3-F9BE24BD3895}" type="presParOf" srcId="{96E34300-FD66-4658-9A20-0EB01563F669}" destId="{92FF6BDD-93DF-47A0-AD74-914BC66606AA}" srcOrd="7" destOrd="0" presId="urn:microsoft.com/office/officeart/2008/layout/VerticalCurvedList"/>
    <dgm:cxn modelId="{A94ACAE4-7F63-4420-B031-12282CEF34FA}" type="presParOf" srcId="{96E34300-FD66-4658-9A20-0EB01563F669}" destId="{90E138EA-25E9-4DD6-B803-7E9619DCD52D}" srcOrd="8" destOrd="0" presId="urn:microsoft.com/office/officeart/2008/layout/VerticalCurvedList"/>
    <dgm:cxn modelId="{E12E02D7-D732-407D-882A-63EDCE27D84D}" type="presParOf" srcId="{90E138EA-25E9-4DD6-B803-7E9619DCD52D}" destId="{1AF2D632-700C-4823-A03D-AA7B769BCEA9}" srcOrd="0" destOrd="0" presId="urn:microsoft.com/office/officeart/2008/layout/VerticalCurvedList"/>
    <dgm:cxn modelId="{117B9AC8-44B6-4002-B0BC-093BA4196429}" type="presParOf" srcId="{96E34300-FD66-4658-9A20-0EB01563F669}" destId="{D5088AD9-FDB2-4263-BAAE-27A5E60D822D}" srcOrd="9" destOrd="0" presId="urn:microsoft.com/office/officeart/2008/layout/VerticalCurvedList"/>
    <dgm:cxn modelId="{E07C7DD5-4AE8-4224-A156-4BB8830DA5A4}" type="presParOf" srcId="{96E34300-FD66-4658-9A20-0EB01563F669}" destId="{93B8809E-E885-4FC1-9BC1-ED84FF061A58}" srcOrd="10" destOrd="0" presId="urn:microsoft.com/office/officeart/2008/layout/VerticalCurvedList"/>
    <dgm:cxn modelId="{2E4C43CE-BB86-4402-A2D5-9DC192C72C2C}" type="presParOf" srcId="{93B8809E-E885-4FC1-9BC1-ED84FF061A58}" destId="{53EF2505-A125-4E3D-A61D-CF946980DF8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70DDA1C-668A-48B7-8146-6F61D11C283C}"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tr-TR"/>
        </a:p>
      </dgm:t>
    </dgm:pt>
    <dgm:pt modelId="{C69D1987-0131-4C7E-8E4D-BA1F0EE496A4}">
      <dgm:prSet phldrT="[Metin]"/>
      <dgm:spPr/>
      <dgm:t>
        <a:bodyPr/>
        <a:lstStyle/>
        <a:p>
          <a:r>
            <a:rPr lang="tr-TR" altLang="tr-TR" dirty="0">
              <a:solidFill>
                <a:schemeClr val="tx1"/>
              </a:solidFill>
            </a:rPr>
            <a:t>En Yüksek Olabilirlik</a:t>
          </a:r>
          <a:endParaRPr lang="tr-TR" dirty="0">
            <a:solidFill>
              <a:schemeClr val="tx1"/>
            </a:solidFill>
          </a:endParaRPr>
        </a:p>
      </dgm:t>
    </dgm:pt>
    <dgm:pt modelId="{249656E9-AB01-47A4-BD45-32281140F81D}" type="parTrans" cxnId="{C615449F-068E-43DC-B118-24DBA04B2389}">
      <dgm:prSet/>
      <dgm:spPr/>
      <dgm:t>
        <a:bodyPr/>
        <a:lstStyle/>
        <a:p>
          <a:endParaRPr lang="tr-TR">
            <a:solidFill>
              <a:schemeClr val="tx1"/>
            </a:solidFill>
          </a:endParaRPr>
        </a:p>
      </dgm:t>
    </dgm:pt>
    <dgm:pt modelId="{BB4B0776-B713-46FC-9A5E-BF76FBD64C9D}" type="sibTrans" cxnId="{C615449F-068E-43DC-B118-24DBA04B2389}">
      <dgm:prSet/>
      <dgm:spPr/>
      <dgm:t>
        <a:bodyPr/>
        <a:lstStyle/>
        <a:p>
          <a:endParaRPr lang="tr-TR">
            <a:solidFill>
              <a:schemeClr val="tx1"/>
            </a:solidFill>
          </a:endParaRPr>
        </a:p>
      </dgm:t>
    </dgm:pt>
    <dgm:pt modelId="{AD69D405-9A11-4B4A-AB06-0D36BE7BB8FB}">
      <dgm:prSet/>
      <dgm:spPr/>
      <dgm:t>
        <a:bodyPr/>
        <a:lstStyle/>
        <a:p>
          <a:r>
            <a:rPr lang="tr-TR" altLang="tr-TR" dirty="0">
              <a:solidFill>
                <a:schemeClr val="tx1"/>
              </a:solidFill>
            </a:rPr>
            <a:t>Beklenen Değer</a:t>
          </a:r>
          <a:endParaRPr lang="en-US" altLang="tr-TR" dirty="0">
            <a:solidFill>
              <a:schemeClr val="tx1"/>
            </a:solidFill>
          </a:endParaRPr>
        </a:p>
      </dgm:t>
    </dgm:pt>
    <dgm:pt modelId="{DFD35451-AD5A-4B19-95F0-FB0F621D6AC8}" type="parTrans" cxnId="{F73AD0DA-CCE3-4549-AB4C-DE58156EF4D6}">
      <dgm:prSet/>
      <dgm:spPr/>
      <dgm:t>
        <a:bodyPr/>
        <a:lstStyle/>
        <a:p>
          <a:endParaRPr lang="tr-TR">
            <a:solidFill>
              <a:schemeClr val="tx1"/>
            </a:solidFill>
          </a:endParaRPr>
        </a:p>
      </dgm:t>
    </dgm:pt>
    <dgm:pt modelId="{9201E8FA-FAFE-4344-9145-7BCD8EE3D465}" type="sibTrans" cxnId="{F73AD0DA-CCE3-4549-AB4C-DE58156EF4D6}">
      <dgm:prSet/>
      <dgm:spPr/>
      <dgm:t>
        <a:bodyPr/>
        <a:lstStyle/>
        <a:p>
          <a:endParaRPr lang="tr-TR">
            <a:solidFill>
              <a:schemeClr val="tx1"/>
            </a:solidFill>
          </a:endParaRPr>
        </a:p>
      </dgm:t>
    </dgm:pt>
    <dgm:pt modelId="{E889C864-E470-40EA-A090-2759A80B90AD}">
      <dgm:prSet/>
      <dgm:spPr/>
      <dgm:t>
        <a:bodyPr/>
        <a:lstStyle/>
        <a:p>
          <a:r>
            <a:rPr lang="tr-TR" altLang="tr-TR" dirty="0">
              <a:solidFill>
                <a:schemeClr val="tx1"/>
              </a:solidFill>
            </a:rPr>
            <a:t>Beklenen Fırsat Kaybı veya Beklenen Pişmanlık</a:t>
          </a:r>
          <a:endParaRPr lang="en-US" altLang="tr-TR" dirty="0">
            <a:solidFill>
              <a:schemeClr val="tx1"/>
            </a:solidFill>
          </a:endParaRPr>
        </a:p>
      </dgm:t>
    </dgm:pt>
    <dgm:pt modelId="{D7CAA230-E41D-4B8E-9AD7-7F3657365D5C}" type="parTrans" cxnId="{7ACA4533-E75A-4926-84B5-63B83CDD6DEF}">
      <dgm:prSet/>
      <dgm:spPr/>
      <dgm:t>
        <a:bodyPr/>
        <a:lstStyle/>
        <a:p>
          <a:endParaRPr lang="tr-TR">
            <a:solidFill>
              <a:schemeClr val="tx1"/>
            </a:solidFill>
          </a:endParaRPr>
        </a:p>
      </dgm:t>
    </dgm:pt>
    <dgm:pt modelId="{A9C4467D-D161-4B7C-AEAF-D5DF8FE89632}" type="sibTrans" cxnId="{7ACA4533-E75A-4926-84B5-63B83CDD6DEF}">
      <dgm:prSet/>
      <dgm:spPr/>
      <dgm:t>
        <a:bodyPr/>
        <a:lstStyle/>
        <a:p>
          <a:endParaRPr lang="tr-TR">
            <a:solidFill>
              <a:schemeClr val="tx1"/>
            </a:solidFill>
          </a:endParaRPr>
        </a:p>
      </dgm:t>
    </dgm:pt>
    <dgm:pt modelId="{485DDD68-D8E7-4749-94A5-03E1B7A72BF8}" type="pres">
      <dgm:prSet presAssocID="{470DDA1C-668A-48B7-8146-6F61D11C283C}" presName="Name0" presStyleCnt="0">
        <dgm:presLayoutVars>
          <dgm:chMax val="7"/>
          <dgm:chPref val="7"/>
          <dgm:dir/>
        </dgm:presLayoutVars>
      </dgm:prSet>
      <dgm:spPr/>
    </dgm:pt>
    <dgm:pt modelId="{96E34300-FD66-4658-9A20-0EB01563F669}" type="pres">
      <dgm:prSet presAssocID="{470DDA1C-668A-48B7-8146-6F61D11C283C}" presName="Name1" presStyleCnt="0"/>
      <dgm:spPr/>
    </dgm:pt>
    <dgm:pt modelId="{FE58AA47-8B19-4453-B48C-77FA152149AC}" type="pres">
      <dgm:prSet presAssocID="{470DDA1C-668A-48B7-8146-6F61D11C283C}" presName="cycle" presStyleCnt="0"/>
      <dgm:spPr/>
    </dgm:pt>
    <dgm:pt modelId="{E25D47BD-BE95-4F8D-AE89-AD5036A22575}" type="pres">
      <dgm:prSet presAssocID="{470DDA1C-668A-48B7-8146-6F61D11C283C}" presName="srcNode" presStyleLbl="node1" presStyleIdx="0" presStyleCnt="3"/>
      <dgm:spPr/>
    </dgm:pt>
    <dgm:pt modelId="{5EAF6CE6-7C25-4C42-AD4D-FCF045D56BF3}" type="pres">
      <dgm:prSet presAssocID="{470DDA1C-668A-48B7-8146-6F61D11C283C}" presName="conn" presStyleLbl="parChTrans1D2" presStyleIdx="0" presStyleCnt="1"/>
      <dgm:spPr/>
    </dgm:pt>
    <dgm:pt modelId="{3EAED497-DC77-4B31-9744-B55B60792C76}" type="pres">
      <dgm:prSet presAssocID="{470DDA1C-668A-48B7-8146-6F61D11C283C}" presName="extraNode" presStyleLbl="node1" presStyleIdx="0" presStyleCnt="3"/>
      <dgm:spPr/>
    </dgm:pt>
    <dgm:pt modelId="{E638ABA4-3529-4F4C-A949-34B848804873}" type="pres">
      <dgm:prSet presAssocID="{470DDA1C-668A-48B7-8146-6F61D11C283C}" presName="dstNode" presStyleLbl="node1" presStyleIdx="0" presStyleCnt="3"/>
      <dgm:spPr/>
    </dgm:pt>
    <dgm:pt modelId="{F85A6E8D-A57E-427B-AC61-8C86183C40C0}" type="pres">
      <dgm:prSet presAssocID="{C69D1987-0131-4C7E-8E4D-BA1F0EE496A4}" presName="text_1" presStyleLbl="node1" presStyleIdx="0" presStyleCnt="3">
        <dgm:presLayoutVars>
          <dgm:bulletEnabled val="1"/>
        </dgm:presLayoutVars>
      </dgm:prSet>
      <dgm:spPr/>
    </dgm:pt>
    <dgm:pt modelId="{A846CC17-BD14-4231-BFDA-E2AC083C0EF6}" type="pres">
      <dgm:prSet presAssocID="{C69D1987-0131-4C7E-8E4D-BA1F0EE496A4}" presName="accent_1" presStyleCnt="0"/>
      <dgm:spPr/>
    </dgm:pt>
    <dgm:pt modelId="{49D1410A-4BCF-47C9-A23C-23A8B7075586}" type="pres">
      <dgm:prSet presAssocID="{C69D1987-0131-4C7E-8E4D-BA1F0EE496A4}" presName="accentRepeatNode" presStyleLbl="solidFgAcc1" presStyleIdx="0" presStyleCnt="3"/>
      <dgm:spPr/>
    </dgm:pt>
    <dgm:pt modelId="{EE329702-80E5-46EF-8E04-076C4E31E552}" type="pres">
      <dgm:prSet presAssocID="{AD69D405-9A11-4B4A-AB06-0D36BE7BB8FB}" presName="text_2" presStyleLbl="node1" presStyleIdx="1" presStyleCnt="3">
        <dgm:presLayoutVars>
          <dgm:bulletEnabled val="1"/>
        </dgm:presLayoutVars>
      </dgm:prSet>
      <dgm:spPr/>
    </dgm:pt>
    <dgm:pt modelId="{67E8EEE6-E212-4E05-89C3-468FA6C2A064}" type="pres">
      <dgm:prSet presAssocID="{AD69D405-9A11-4B4A-AB06-0D36BE7BB8FB}" presName="accent_2" presStyleCnt="0"/>
      <dgm:spPr/>
    </dgm:pt>
    <dgm:pt modelId="{26E6AB7B-194C-4FCA-A1A4-793AFD3FDAC9}" type="pres">
      <dgm:prSet presAssocID="{AD69D405-9A11-4B4A-AB06-0D36BE7BB8FB}" presName="accentRepeatNode" presStyleLbl="solidFgAcc1" presStyleIdx="1" presStyleCnt="3"/>
      <dgm:spPr/>
    </dgm:pt>
    <dgm:pt modelId="{9D34DE8D-BA6A-4F11-B8C3-9A5DDF6C065C}" type="pres">
      <dgm:prSet presAssocID="{E889C864-E470-40EA-A090-2759A80B90AD}" presName="text_3" presStyleLbl="node1" presStyleIdx="2" presStyleCnt="3">
        <dgm:presLayoutVars>
          <dgm:bulletEnabled val="1"/>
        </dgm:presLayoutVars>
      </dgm:prSet>
      <dgm:spPr/>
    </dgm:pt>
    <dgm:pt modelId="{81465C42-3A64-45B3-9499-5DEC21695FF4}" type="pres">
      <dgm:prSet presAssocID="{E889C864-E470-40EA-A090-2759A80B90AD}" presName="accent_3" presStyleCnt="0"/>
      <dgm:spPr/>
    </dgm:pt>
    <dgm:pt modelId="{7089AA6E-45DC-4107-BF01-84BA643D1CCC}" type="pres">
      <dgm:prSet presAssocID="{E889C864-E470-40EA-A090-2759A80B90AD}" presName="accentRepeatNode" presStyleLbl="solidFgAcc1" presStyleIdx="2" presStyleCnt="3"/>
      <dgm:spPr/>
    </dgm:pt>
  </dgm:ptLst>
  <dgm:cxnLst>
    <dgm:cxn modelId="{D37EF732-0FF0-430B-8B1F-2C084CE0CDF8}" type="presOf" srcId="{AD69D405-9A11-4B4A-AB06-0D36BE7BB8FB}" destId="{EE329702-80E5-46EF-8E04-076C4E31E552}" srcOrd="0" destOrd="0" presId="urn:microsoft.com/office/officeart/2008/layout/VerticalCurvedList"/>
    <dgm:cxn modelId="{7ACA4533-E75A-4926-84B5-63B83CDD6DEF}" srcId="{470DDA1C-668A-48B7-8146-6F61D11C283C}" destId="{E889C864-E470-40EA-A090-2759A80B90AD}" srcOrd="2" destOrd="0" parTransId="{D7CAA230-E41D-4B8E-9AD7-7F3657365D5C}" sibTransId="{A9C4467D-D161-4B7C-AEAF-D5DF8FE89632}"/>
    <dgm:cxn modelId="{2BAA5C38-CAC0-49A4-A126-92CE11546245}" type="presOf" srcId="{470DDA1C-668A-48B7-8146-6F61D11C283C}" destId="{485DDD68-D8E7-4749-94A5-03E1B7A72BF8}" srcOrd="0" destOrd="0" presId="urn:microsoft.com/office/officeart/2008/layout/VerticalCurvedList"/>
    <dgm:cxn modelId="{C615449F-068E-43DC-B118-24DBA04B2389}" srcId="{470DDA1C-668A-48B7-8146-6F61D11C283C}" destId="{C69D1987-0131-4C7E-8E4D-BA1F0EE496A4}" srcOrd="0" destOrd="0" parTransId="{249656E9-AB01-47A4-BD45-32281140F81D}" sibTransId="{BB4B0776-B713-46FC-9A5E-BF76FBD64C9D}"/>
    <dgm:cxn modelId="{62A242B9-4960-439A-BC99-26A8DF02AC13}" type="presOf" srcId="{E889C864-E470-40EA-A090-2759A80B90AD}" destId="{9D34DE8D-BA6A-4F11-B8C3-9A5DDF6C065C}" srcOrd="0" destOrd="0" presId="urn:microsoft.com/office/officeart/2008/layout/VerticalCurvedList"/>
    <dgm:cxn modelId="{B2DB8CC8-B4E5-4DE4-AEF3-5A4823D5D60B}" type="presOf" srcId="{BB4B0776-B713-46FC-9A5E-BF76FBD64C9D}" destId="{5EAF6CE6-7C25-4C42-AD4D-FCF045D56BF3}" srcOrd="0" destOrd="0" presId="urn:microsoft.com/office/officeart/2008/layout/VerticalCurvedList"/>
    <dgm:cxn modelId="{FA7821D1-5C57-49F4-9D8E-629F4E7C69ED}" type="presOf" srcId="{C69D1987-0131-4C7E-8E4D-BA1F0EE496A4}" destId="{F85A6E8D-A57E-427B-AC61-8C86183C40C0}" srcOrd="0" destOrd="0" presId="urn:microsoft.com/office/officeart/2008/layout/VerticalCurvedList"/>
    <dgm:cxn modelId="{F73AD0DA-CCE3-4549-AB4C-DE58156EF4D6}" srcId="{470DDA1C-668A-48B7-8146-6F61D11C283C}" destId="{AD69D405-9A11-4B4A-AB06-0D36BE7BB8FB}" srcOrd="1" destOrd="0" parTransId="{DFD35451-AD5A-4B19-95F0-FB0F621D6AC8}" sibTransId="{9201E8FA-FAFE-4344-9145-7BCD8EE3D465}"/>
    <dgm:cxn modelId="{191470E2-8ACE-411F-9CD9-CBE61309D9EC}" type="presParOf" srcId="{485DDD68-D8E7-4749-94A5-03E1B7A72BF8}" destId="{96E34300-FD66-4658-9A20-0EB01563F669}" srcOrd="0" destOrd="0" presId="urn:microsoft.com/office/officeart/2008/layout/VerticalCurvedList"/>
    <dgm:cxn modelId="{6859F9BB-4A6E-4156-8A70-FC6389B8899A}" type="presParOf" srcId="{96E34300-FD66-4658-9A20-0EB01563F669}" destId="{FE58AA47-8B19-4453-B48C-77FA152149AC}" srcOrd="0" destOrd="0" presId="urn:microsoft.com/office/officeart/2008/layout/VerticalCurvedList"/>
    <dgm:cxn modelId="{B9B58F6F-B043-48C8-9947-936B17F3585A}" type="presParOf" srcId="{FE58AA47-8B19-4453-B48C-77FA152149AC}" destId="{E25D47BD-BE95-4F8D-AE89-AD5036A22575}" srcOrd="0" destOrd="0" presId="urn:microsoft.com/office/officeart/2008/layout/VerticalCurvedList"/>
    <dgm:cxn modelId="{AA88C3E5-EEDD-4953-A909-7D0BD380119F}" type="presParOf" srcId="{FE58AA47-8B19-4453-B48C-77FA152149AC}" destId="{5EAF6CE6-7C25-4C42-AD4D-FCF045D56BF3}" srcOrd="1" destOrd="0" presId="urn:microsoft.com/office/officeart/2008/layout/VerticalCurvedList"/>
    <dgm:cxn modelId="{BA61F373-04A1-4DE6-9021-0EA820409463}" type="presParOf" srcId="{FE58AA47-8B19-4453-B48C-77FA152149AC}" destId="{3EAED497-DC77-4B31-9744-B55B60792C76}" srcOrd="2" destOrd="0" presId="urn:microsoft.com/office/officeart/2008/layout/VerticalCurvedList"/>
    <dgm:cxn modelId="{723C26EA-DE7B-4A35-84AB-D6F17D61D505}" type="presParOf" srcId="{FE58AA47-8B19-4453-B48C-77FA152149AC}" destId="{E638ABA4-3529-4F4C-A949-34B848804873}" srcOrd="3" destOrd="0" presId="urn:microsoft.com/office/officeart/2008/layout/VerticalCurvedList"/>
    <dgm:cxn modelId="{CA697CCA-9263-4208-BAB0-6A802B6AF975}" type="presParOf" srcId="{96E34300-FD66-4658-9A20-0EB01563F669}" destId="{F85A6E8D-A57E-427B-AC61-8C86183C40C0}" srcOrd="1" destOrd="0" presId="urn:microsoft.com/office/officeart/2008/layout/VerticalCurvedList"/>
    <dgm:cxn modelId="{08813672-6068-46E0-9E03-788BD3A9AA82}" type="presParOf" srcId="{96E34300-FD66-4658-9A20-0EB01563F669}" destId="{A846CC17-BD14-4231-BFDA-E2AC083C0EF6}" srcOrd="2" destOrd="0" presId="urn:microsoft.com/office/officeart/2008/layout/VerticalCurvedList"/>
    <dgm:cxn modelId="{4F433104-5465-4E09-B51D-15EB55299FAD}" type="presParOf" srcId="{A846CC17-BD14-4231-BFDA-E2AC083C0EF6}" destId="{49D1410A-4BCF-47C9-A23C-23A8B7075586}" srcOrd="0" destOrd="0" presId="urn:microsoft.com/office/officeart/2008/layout/VerticalCurvedList"/>
    <dgm:cxn modelId="{D0E20F11-C343-450D-BF02-A9DEE949C618}" type="presParOf" srcId="{96E34300-FD66-4658-9A20-0EB01563F669}" destId="{EE329702-80E5-46EF-8E04-076C4E31E552}" srcOrd="3" destOrd="0" presId="urn:microsoft.com/office/officeart/2008/layout/VerticalCurvedList"/>
    <dgm:cxn modelId="{0375C618-858D-4E44-A15B-E0F3429C59BD}" type="presParOf" srcId="{96E34300-FD66-4658-9A20-0EB01563F669}" destId="{67E8EEE6-E212-4E05-89C3-468FA6C2A064}" srcOrd="4" destOrd="0" presId="urn:microsoft.com/office/officeart/2008/layout/VerticalCurvedList"/>
    <dgm:cxn modelId="{82DAF235-E259-4AD8-9D33-F92DB6E965D2}" type="presParOf" srcId="{67E8EEE6-E212-4E05-89C3-468FA6C2A064}" destId="{26E6AB7B-194C-4FCA-A1A4-793AFD3FDAC9}" srcOrd="0" destOrd="0" presId="urn:microsoft.com/office/officeart/2008/layout/VerticalCurvedList"/>
    <dgm:cxn modelId="{4165639E-EF34-4C72-89D4-AF38B2AC5E1E}" type="presParOf" srcId="{96E34300-FD66-4658-9A20-0EB01563F669}" destId="{9D34DE8D-BA6A-4F11-B8C3-9A5DDF6C065C}" srcOrd="5" destOrd="0" presId="urn:microsoft.com/office/officeart/2008/layout/VerticalCurvedList"/>
    <dgm:cxn modelId="{65D14E7A-896E-41B9-A88A-79C1BD902BFC}" type="presParOf" srcId="{96E34300-FD66-4658-9A20-0EB01563F669}" destId="{81465C42-3A64-45B3-9499-5DEC21695FF4}" srcOrd="6" destOrd="0" presId="urn:microsoft.com/office/officeart/2008/layout/VerticalCurvedList"/>
    <dgm:cxn modelId="{DCD83A90-ADD7-4086-8A3F-555B7A6018D2}" type="presParOf" srcId="{81465C42-3A64-45B3-9499-5DEC21695FF4}" destId="{7089AA6E-45DC-4107-BF01-84BA643D1CCC}"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6B942A0-F479-453A-AC42-2EC7A743CEA3}" type="doc">
      <dgm:prSet loTypeId="urn:microsoft.com/office/officeart/2005/8/layout/hierarchy6" loCatId="hierarchy" qsTypeId="urn:microsoft.com/office/officeart/2005/8/quickstyle/3d4" qsCatId="3D" csTypeId="urn:microsoft.com/office/officeart/2005/8/colors/colorful3" csCatId="colorful" phldr="1"/>
      <dgm:spPr/>
      <dgm:t>
        <a:bodyPr/>
        <a:lstStyle/>
        <a:p>
          <a:endParaRPr lang="tr-TR"/>
        </a:p>
      </dgm:t>
    </dgm:pt>
    <dgm:pt modelId="{A5B02A8C-C081-420D-8E7E-62472C7E9BC5}">
      <dgm:prSet phldrT="[Metin]" custT="1"/>
      <dgm:spPr/>
      <dgm:t>
        <a:bodyPr/>
        <a:lstStyle/>
        <a:p>
          <a:r>
            <a:rPr lang="tr-TR" sz="1800" dirty="0"/>
            <a:t>Yeni araba almak</a:t>
          </a:r>
        </a:p>
      </dgm:t>
    </dgm:pt>
    <dgm:pt modelId="{ED73B164-CC5D-4264-8FCE-C09553FB83CB}" type="parTrans" cxnId="{6A127CFB-C6F9-49B8-84DC-30FE3DC5FDD4}">
      <dgm:prSet/>
      <dgm:spPr/>
      <dgm:t>
        <a:bodyPr/>
        <a:lstStyle/>
        <a:p>
          <a:endParaRPr lang="tr-TR"/>
        </a:p>
      </dgm:t>
    </dgm:pt>
    <dgm:pt modelId="{C8733B0E-7789-4D54-95EE-6FB1BB061AFB}" type="sibTrans" cxnId="{6A127CFB-C6F9-49B8-84DC-30FE3DC5FDD4}">
      <dgm:prSet/>
      <dgm:spPr/>
      <dgm:t>
        <a:bodyPr/>
        <a:lstStyle/>
        <a:p>
          <a:endParaRPr lang="tr-TR"/>
        </a:p>
      </dgm:t>
    </dgm:pt>
    <dgm:pt modelId="{4F5810EF-A852-46BF-8AC9-C593214158FA}">
      <dgm:prSet phldrT="[Metin]" custT="1"/>
      <dgm:spPr/>
      <dgm:t>
        <a:bodyPr/>
        <a:lstStyle/>
        <a:p>
          <a:r>
            <a:rPr lang="tr-TR" sz="1800" dirty="0"/>
            <a:t>Model</a:t>
          </a:r>
        </a:p>
      </dgm:t>
    </dgm:pt>
    <dgm:pt modelId="{4CBD625B-C195-4F67-A72F-B9F7F283A4C3}" type="parTrans" cxnId="{32E1BF3E-2AB6-48EB-A05F-2D6204FF50D0}">
      <dgm:prSet/>
      <dgm:spPr/>
      <dgm:t>
        <a:bodyPr/>
        <a:lstStyle/>
        <a:p>
          <a:endParaRPr lang="tr-TR"/>
        </a:p>
      </dgm:t>
    </dgm:pt>
    <dgm:pt modelId="{02A8B623-8342-4C6C-B16D-8001A9AE7E08}" type="sibTrans" cxnId="{32E1BF3E-2AB6-48EB-A05F-2D6204FF50D0}">
      <dgm:prSet/>
      <dgm:spPr/>
      <dgm:t>
        <a:bodyPr/>
        <a:lstStyle/>
        <a:p>
          <a:endParaRPr lang="tr-TR"/>
        </a:p>
      </dgm:t>
    </dgm:pt>
    <dgm:pt modelId="{4F82F8AE-D9ED-41E8-85B4-CC6A73D0D902}">
      <dgm:prSet phldrT="[Metin]" custT="1"/>
      <dgm:spPr/>
      <dgm:t>
        <a:bodyPr/>
        <a:lstStyle/>
        <a:p>
          <a:r>
            <a:rPr lang="tr-TR" sz="1800" dirty="0"/>
            <a:t>Dayanıklılık</a:t>
          </a:r>
        </a:p>
      </dgm:t>
    </dgm:pt>
    <dgm:pt modelId="{501DAD91-3025-411D-B05C-3D619B9D8105}" type="parTrans" cxnId="{A8D6D555-9394-4123-9A34-94D08E242901}">
      <dgm:prSet/>
      <dgm:spPr/>
      <dgm:t>
        <a:bodyPr/>
        <a:lstStyle/>
        <a:p>
          <a:endParaRPr lang="tr-TR"/>
        </a:p>
      </dgm:t>
    </dgm:pt>
    <dgm:pt modelId="{87031403-C9F1-42F0-911D-D1951A999C34}" type="sibTrans" cxnId="{A8D6D555-9394-4123-9A34-94D08E242901}">
      <dgm:prSet/>
      <dgm:spPr/>
      <dgm:t>
        <a:bodyPr/>
        <a:lstStyle/>
        <a:p>
          <a:endParaRPr lang="tr-TR"/>
        </a:p>
      </dgm:t>
    </dgm:pt>
    <dgm:pt modelId="{70B95CDE-21C7-4A5F-A4BA-076B093D63D5}">
      <dgm:prSet phldrT="[Metin]" custT="1"/>
      <dgm:spPr>
        <a:solidFill>
          <a:schemeClr val="accent4">
            <a:lumMod val="40000"/>
            <a:lumOff val="60000"/>
          </a:schemeClr>
        </a:solidFill>
      </dgm:spPr>
      <dgm:t>
        <a:bodyPr/>
        <a:lstStyle/>
        <a:p>
          <a:r>
            <a:rPr lang="tr-TR" sz="2800" dirty="0"/>
            <a:t>Kriterler</a:t>
          </a:r>
        </a:p>
      </dgm:t>
    </dgm:pt>
    <dgm:pt modelId="{40A049AC-0BC7-48A8-83FA-25DBB7EB53EA}" type="parTrans" cxnId="{4D5CEFEC-BB89-4B78-B0E3-E979C66A0735}">
      <dgm:prSet/>
      <dgm:spPr/>
      <dgm:t>
        <a:bodyPr/>
        <a:lstStyle/>
        <a:p>
          <a:endParaRPr lang="tr-TR"/>
        </a:p>
      </dgm:t>
    </dgm:pt>
    <dgm:pt modelId="{F0790080-7494-4EB1-9F58-BA4332D70621}" type="sibTrans" cxnId="{4D5CEFEC-BB89-4B78-B0E3-E979C66A0735}">
      <dgm:prSet/>
      <dgm:spPr/>
      <dgm:t>
        <a:bodyPr/>
        <a:lstStyle/>
        <a:p>
          <a:endParaRPr lang="tr-TR"/>
        </a:p>
      </dgm:t>
    </dgm:pt>
    <dgm:pt modelId="{AA557A8E-8813-4965-AE26-B796135E32A5}">
      <dgm:prSet phldrT="[Metin]" custT="1"/>
      <dgm:spPr>
        <a:solidFill>
          <a:schemeClr val="accent5">
            <a:lumMod val="40000"/>
            <a:lumOff val="60000"/>
          </a:schemeClr>
        </a:solidFill>
      </dgm:spPr>
      <dgm:t>
        <a:bodyPr/>
        <a:lstStyle/>
        <a:p>
          <a:r>
            <a:rPr lang="tr-TR" sz="2800" dirty="0"/>
            <a:t>Seçenekler</a:t>
          </a:r>
        </a:p>
      </dgm:t>
    </dgm:pt>
    <dgm:pt modelId="{53A3F8B6-2A5C-43BB-B9DE-89FD42397E6B}" type="parTrans" cxnId="{3C74D8B6-CEFF-42A2-8FC4-8F539BD9BA2C}">
      <dgm:prSet/>
      <dgm:spPr/>
      <dgm:t>
        <a:bodyPr/>
        <a:lstStyle/>
        <a:p>
          <a:endParaRPr lang="tr-TR"/>
        </a:p>
      </dgm:t>
    </dgm:pt>
    <dgm:pt modelId="{9D8C20F5-2749-49AA-979A-93C7A456D1C2}" type="sibTrans" cxnId="{3C74D8B6-CEFF-42A2-8FC4-8F539BD9BA2C}">
      <dgm:prSet/>
      <dgm:spPr/>
      <dgm:t>
        <a:bodyPr/>
        <a:lstStyle/>
        <a:p>
          <a:endParaRPr lang="tr-TR"/>
        </a:p>
      </dgm:t>
    </dgm:pt>
    <dgm:pt modelId="{665B3B71-94FD-4D5D-856F-9DE282C0419D}">
      <dgm:prSet custT="1"/>
      <dgm:spPr/>
      <dgm:t>
        <a:bodyPr/>
        <a:lstStyle/>
        <a:p>
          <a:r>
            <a:rPr lang="tr-TR" sz="1800" dirty="0"/>
            <a:t>Yakıt tüketimi</a:t>
          </a:r>
        </a:p>
      </dgm:t>
    </dgm:pt>
    <dgm:pt modelId="{E041D1A3-0133-4993-BE1C-754E5CF20D27}" type="parTrans" cxnId="{7B00982F-CD45-49ED-8CEC-5D4755AD7D2D}">
      <dgm:prSet/>
      <dgm:spPr/>
      <dgm:t>
        <a:bodyPr/>
        <a:lstStyle/>
        <a:p>
          <a:endParaRPr lang="tr-TR"/>
        </a:p>
      </dgm:t>
    </dgm:pt>
    <dgm:pt modelId="{28007501-AFE9-4E6E-B595-53A55D2587A9}" type="sibTrans" cxnId="{7B00982F-CD45-49ED-8CEC-5D4755AD7D2D}">
      <dgm:prSet/>
      <dgm:spPr/>
      <dgm:t>
        <a:bodyPr/>
        <a:lstStyle/>
        <a:p>
          <a:endParaRPr lang="tr-TR"/>
        </a:p>
      </dgm:t>
    </dgm:pt>
    <dgm:pt modelId="{70484999-A33B-437B-915C-530FD3106A86}">
      <dgm:prSet phldrT="[Metin]" custT="1"/>
      <dgm:spPr/>
      <dgm:t>
        <a:bodyPr/>
        <a:lstStyle/>
        <a:p>
          <a:r>
            <a:rPr lang="tr-TR" sz="1800" dirty="0" err="1"/>
            <a:t>Civic</a:t>
          </a:r>
          <a:endParaRPr lang="tr-TR" sz="1800" dirty="0"/>
        </a:p>
        <a:p>
          <a:r>
            <a:rPr lang="tr-TR" sz="1800" dirty="0" err="1"/>
            <a:t>Saturn</a:t>
          </a:r>
          <a:endParaRPr lang="tr-TR" sz="1800" dirty="0"/>
        </a:p>
        <a:p>
          <a:r>
            <a:rPr lang="tr-TR" sz="1800" dirty="0" err="1"/>
            <a:t>Escort</a:t>
          </a:r>
          <a:endParaRPr lang="tr-TR" sz="1800" dirty="0"/>
        </a:p>
        <a:p>
          <a:r>
            <a:rPr lang="tr-TR" sz="1800" dirty="0" err="1"/>
            <a:t>Miata</a:t>
          </a:r>
          <a:endParaRPr lang="tr-TR" sz="1800" dirty="0"/>
        </a:p>
      </dgm:t>
    </dgm:pt>
    <dgm:pt modelId="{D325AA0B-7D59-4239-85D0-786B0FF6EC81}" type="sibTrans" cxnId="{155FCCDA-071D-4CC1-9B23-8CE8D26E58E9}">
      <dgm:prSet/>
      <dgm:spPr/>
      <dgm:t>
        <a:bodyPr/>
        <a:lstStyle/>
        <a:p>
          <a:endParaRPr lang="tr-TR"/>
        </a:p>
      </dgm:t>
    </dgm:pt>
    <dgm:pt modelId="{C00B9A6C-3D95-4077-A053-ACE0D6AA5A88}" type="parTrans" cxnId="{155FCCDA-071D-4CC1-9B23-8CE8D26E58E9}">
      <dgm:prSet/>
      <dgm:spPr/>
      <dgm:t>
        <a:bodyPr/>
        <a:lstStyle/>
        <a:p>
          <a:endParaRPr lang="tr-TR"/>
        </a:p>
      </dgm:t>
    </dgm:pt>
    <dgm:pt modelId="{A437441B-3706-44A0-A030-A57DD11258D0}">
      <dgm:prSet phldrT="[Metin]" custT="1"/>
      <dgm:spPr/>
      <dgm:t>
        <a:bodyPr/>
        <a:lstStyle/>
        <a:p>
          <a:r>
            <a:rPr lang="tr-TR" sz="1800" dirty="0" err="1"/>
            <a:t>Civic</a:t>
          </a:r>
          <a:endParaRPr lang="tr-TR" sz="1800" dirty="0"/>
        </a:p>
        <a:p>
          <a:r>
            <a:rPr lang="tr-TR" sz="1800" dirty="0" err="1"/>
            <a:t>Saturn</a:t>
          </a:r>
          <a:endParaRPr lang="tr-TR" sz="1800" dirty="0"/>
        </a:p>
        <a:p>
          <a:r>
            <a:rPr lang="tr-TR" sz="1800" dirty="0" err="1"/>
            <a:t>Escort</a:t>
          </a:r>
          <a:endParaRPr lang="tr-TR" sz="1800" dirty="0"/>
        </a:p>
        <a:p>
          <a:r>
            <a:rPr lang="tr-TR" sz="1800" dirty="0" err="1"/>
            <a:t>Miata</a:t>
          </a:r>
          <a:endParaRPr lang="tr-TR" sz="1800" dirty="0"/>
        </a:p>
      </dgm:t>
    </dgm:pt>
    <dgm:pt modelId="{9088E85A-5617-4488-8DE3-EC67D803FA94}" type="parTrans" cxnId="{0CFDEC46-0B54-49E1-A24D-2C8FAA1DAFD4}">
      <dgm:prSet/>
      <dgm:spPr/>
      <dgm:t>
        <a:bodyPr/>
        <a:lstStyle/>
        <a:p>
          <a:endParaRPr lang="tr-TR"/>
        </a:p>
      </dgm:t>
    </dgm:pt>
    <dgm:pt modelId="{6F7682B6-3FE2-4EC0-80E1-300322B88EFD}" type="sibTrans" cxnId="{0CFDEC46-0B54-49E1-A24D-2C8FAA1DAFD4}">
      <dgm:prSet/>
      <dgm:spPr/>
      <dgm:t>
        <a:bodyPr/>
        <a:lstStyle/>
        <a:p>
          <a:endParaRPr lang="tr-TR"/>
        </a:p>
      </dgm:t>
    </dgm:pt>
    <dgm:pt modelId="{B1F64794-8CBD-406D-8403-DD55B1BB00BF}">
      <dgm:prSet phldrT="[Metin]" custT="1"/>
      <dgm:spPr/>
      <dgm:t>
        <a:bodyPr/>
        <a:lstStyle/>
        <a:p>
          <a:r>
            <a:rPr lang="tr-TR" sz="1800" dirty="0" err="1"/>
            <a:t>Civic</a:t>
          </a:r>
          <a:endParaRPr lang="tr-TR" sz="1800" dirty="0"/>
        </a:p>
        <a:p>
          <a:r>
            <a:rPr lang="tr-TR" sz="1800" dirty="0" err="1"/>
            <a:t>Saturn</a:t>
          </a:r>
          <a:endParaRPr lang="tr-TR" sz="1800" dirty="0"/>
        </a:p>
        <a:p>
          <a:r>
            <a:rPr lang="tr-TR" sz="1800" dirty="0" err="1"/>
            <a:t>Escort</a:t>
          </a:r>
          <a:endParaRPr lang="tr-TR" sz="1800" dirty="0"/>
        </a:p>
        <a:p>
          <a:r>
            <a:rPr lang="tr-TR" sz="1800" dirty="0" err="1"/>
            <a:t>Miata</a:t>
          </a:r>
          <a:endParaRPr lang="tr-TR" sz="1800" dirty="0"/>
        </a:p>
      </dgm:t>
    </dgm:pt>
    <dgm:pt modelId="{A0CB7937-D8C6-4F55-896D-5633AC765F2B}" type="parTrans" cxnId="{1991FF70-D0FB-4C60-B67A-C8998C61FB18}">
      <dgm:prSet/>
      <dgm:spPr/>
      <dgm:t>
        <a:bodyPr/>
        <a:lstStyle/>
        <a:p>
          <a:endParaRPr lang="tr-TR"/>
        </a:p>
      </dgm:t>
    </dgm:pt>
    <dgm:pt modelId="{06E6863C-3C78-421B-BE79-A356D22CF579}" type="sibTrans" cxnId="{1991FF70-D0FB-4C60-B67A-C8998C61FB18}">
      <dgm:prSet/>
      <dgm:spPr/>
      <dgm:t>
        <a:bodyPr/>
        <a:lstStyle/>
        <a:p>
          <a:endParaRPr lang="tr-TR"/>
        </a:p>
      </dgm:t>
    </dgm:pt>
    <dgm:pt modelId="{384A3D7D-48FC-479E-A28D-DC53EBEB23FD}">
      <dgm:prSet phldrT="[Metin]" custT="1"/>
      <dgm:spPr>
        <a:solidFill>
          <a:schemeClr val="accent2">
            <a:lumMod val="40000"/>
            <a:lumOff val="60000"/>
          </a:schemeClr>
        </a:solidFill>
      </dgm:spPr>
      <dgm:t>
        <a:bodyPr/>
        <a:lstStyle/>
        <a:p>
          <a:r>
            <a:rPr lang="tr-TR" sz="2800" dirty="0"/>
            <a:t>Amaç</a:t>
          </a:r>
        </a:p>
      </dgm:t>
    </dgm:pt>
    <dgm:pt modelId="{9A1FB482-9370-48AB-8767-E76679C00A04}" type="sibTrans" cxnId="{F87368D5-BD66-49C0-BAD2-A1F2F664BBE6}">
      <dgm:prSet/>
      <dgm:spPr/>
      <dgm:t>
        <a:bodyPr/>
        <a:lstStyle/>
        <a:p>
          <a:endParaRPr lang="tr-TR"/>
        </a:p>
      </dgm:t>
    </dgm:pt>
    <dgm:pt modelId="{92815881-A22A-4212-A3CE-D7EEED8372E2}" type="parTrans" cxnId="{F87368D5-BD66-49C0-BAD2-A1F2F664BBE6}">
      <dgm:prSet/>
      <dgm:spPr/>
      <dgm:t>
        <a:bodyPr/>
        <a:lstStyle/>
        <a:p>
          <a:endParaRPr lang="tr-TR"/>
        </a:p>
      </dgm:t>
    </dgm:pt>
    <dgm:pt modelId="{A37F8E7E-44CB-40B8-87A9-E6CDC0395ABE}" type="pres">
      <dgm:prSet presAssocID="{D6B942A0-F479-453A-AC42-2EC7A743CEA3}" presName="mainComposite" presStyleCnt="0">
        <dgm:presLayoutVars>
          <dgm:chPref val="1"/>
          <dgm:dir/>
          <dgm:animOne val="branch"/>
          <dgm:animLvl val="lvl"/>
          <dgm:resizeHandles val="exact"/>
        </dgm:presLayoutVars>
      </dgm:prSet>
      <dgm:spPr/>
    </dgm:pt>
    <dgm:pt modelId="{BC56EB33-3F40-4944-82BA-CC060E260AA3}" type="pres">
      <dgm:prSet presAssocID="{D6B942A0-F479-453A-AC42-2EC7A743CEA3}" presName="hierFlow" presStyleCnt="0"/>
      <dgm:spPr/>
    </dgm:pt>
    <dgm:pt modelId="{0BA20621-F3EF-4195-9B30-DF9CAB9EEE82}" type="pres">
      <dgm:prSet presAssocID="{D6B942A0-F479-453A-AC42-2EC7A743CEA3}" presName="firstBuf" presStyleCnt="0"/>
      <dgm:spPr/>
    </dgm:pt>
    <dgm:pt modelId="{61ECA614-2500-40B3-821B-E89A1560C60D}" type="pres">
      <dgm:prSet presAssocID="{D6B942A0-F479-453A-AC42-2EC7A743CEA3}" presName="hierChild1" presStyleCnt="0">
        <dgm:presLayoutVars>
          <dgm:chPref val="1"/>
          <dgm:animOne val="branch"/>
          <dgm:animLvl val="lvl"/>
        </dgm:presLayoutVars>
      </dgm:prSet>
      <dgm:spPr/>
    </dgm:pt>
    <dgm:pt modelId="{0E3DF7D2-077B-40C9-B980-5922572E3FA5}" type="pres">
      <dgm:prSet presAssocID="{A5B02A8C-C081-420D-8E7E-62472C7E9BC5}" presName="Name14" presStyleCnt="0"/>
      <dgm:spPr/>
    </dgm:pt>
    <dgm:pt modelId="{B94DD263-CD29-4824-941F-A364F8F5EA4B}" type="pres">
      <dgm:prSet presAssocID="{A5B02A8C-C081-420D-8E7E-62472C7E9BC5}" presName="level1Shape" presStyleLbl="node0" presStyleIdx="0" presStyleCnt="1">
        <dgm:presLayoutVars>
          <dgm:chPref val="3"/>
        </dgm:presLayoutVars>
      </dgm:prSet>
      <dgm:spPr/>
    </dgm:pt>
    <dgm:pt modelId="{5E01CF0C-7627-4693-AEF1-3B9B932C4E58}" type="pres">
      <dgm:prSet presAssocID="{A5B02A8C-C081-420D-8E7E-62472C7E9BC5}" presName="hierChild2" presStyleCnt="0"/>
      <dgm:spPr/>
    </dgm:pt>
    <dgm:pt modelId="{C6796841-0991-4709-BAA2-08251401C856}" type="pres">
      <dgm:prSet presAssocID="{4CBD625B-C195-4F67-A72F-B9F7F283A4C3}" presName="Name19" presStyleLbl="parChTrans1D2" presStyleIdx="0" presStyleCnt="3"/>
      <dgm:spPr/>
    </dgm:pt>
    <dgm:pt modelId="{179CA5B7-FA68-4495-B36D-CB4EE1986B20}" type="pres">
      <dgm:prSet presAssocID="{4F5810EF-A852-46BF-8AC9-C593214158FA}" presName="Name21" presStyleCnt="0"/>
      <dgm:spPr/>
    </dgm:pt>
    <dgm:pt modelId="{CC5556BD-53C1-486C-9CDF-49178B418C93}" type="pres">
      <dgm:prSet presAssocID="{4F5810EF-A852-46BF-8AC9-C593214158FA}" presName="level2Shape" presStyleLbl="node2" presStyleIdx="0" presStyleCnt="3"/>
      <dgm:spPr/>
    </dgm:pt>
    <dgm:pt modelId="{3364ED05-9FCE-41B3-BE9E-8ABB3C6674B7}" type="pres">
      <dgm:prSet presAssocID="{4F5810EF-A852-46BF-8AC9-C593214158FA}" presName="hierChild3" presStyleCnt="0"/>
      <dgm:spPr/>
    </dgm:pt>
    <dgm:pt modelId="{1AD9087C-13BD-4591-9D15-EAD49B1690A5}" type="pres">
      <dgm:prSet presAssocID="{C00B9A6C-3D95-4077-A053-ACE0D6AA5A88}" presName="Name19" presStyleLbl="parChTrans1D3" presStyleIdx="0" presStyleCnt="3"/>
      <dgm:spPr/>
    </dgm:pt>
    <dgm:pt modelId="{530AAB3D-6CA1-4E3C-A232-B61EA1E12C7B}" type="pres">
      <dgm:prSet presAssocID="{70484999-A33B-437B-915C-530FD3106A86}" presName="Name21" presStyleCnt="0"/>
      <dgm:spPr/>
    </dgm:pt>
    <dgm:pt modelId="{1538EC43-03D2-4DF0-BB1A-240139B94CF3}" type="pres">
      <dgm:prSet presAssocID="{70484999-A33B-437B-915C-530FD3106A86}" presName="level2Shape" presStyleLbl="node3" presStyleIdx="0" presStyleCnt="3" custScaleY="152777"/>
      <dgm:spPr/>
    </dgm:pt>
    <dgm:pt modelId="{DA2743B8-8149-4D23-A5FD-8B7E0A37E925}" type="pres">
      <dgm:prSet presAssocID="{70484999-A33B-437B-915C-530FD3106A86}" presName="hierChild3" presStyleCnt="0"/>
      <dgm:spPr/>
    </dgm:pt>
    <dgm:pt modelId="{547BDAC7-DAB4-46DC-985C-6445B618023A}" type="pres">
      <dgm:prSet presAssocID="{501DAD91-3025-411D-B05C-3D619B9D8105}" presName="Name19" presStyleLbl="parChTrans1D2" presStyleIdx="1" presStyleCnt="3"/>
      <dgm:spPr/>
    </dgm:pt>
    <dgm:pt modelId="{8B7E9FC3-6A1F-4862-942A-1267147F18D1}" type="pres">
      <dgm:prSet presAssocID="{4F82F8AE-D9ED-41E8-85B4-CC6A73D0D902}" presName="Name21" presStyleCnt="0"/>
      <dgm:spPr/>
    </dgm:pt>
    <dgm:pt modelId="{A8C7967B-9258-4DC4-833E-EFFF0A0E1753}" type="pres">
      <dgm:prSet presAssocID="{4F82F8AE-D9ED-41E8-85B4-CC6A73D0D902}" presName="level2Shape" presStyleLbl="node2" presStyleIdx="1" presStyleCnt="3"/>
      <dgm:spPr/>
    </dgm:pt>
    <dgm:pt modelId="{8FD40CF0-B61A-412B-B96B-60E4CA784A82}" type="pres">
      <dgm:prSet presAssocID="{4F82F8AE-D9ED-41E8-85B4-CC6A73D0D902}" presName="hierChild3" presStyleCnt="0"/>
      <dgm:spPr/>
    </dgm:pt>
    <dgm:pt modelId="{07AB22E5-BF28-4C6C-9092-1DF1BB360ECE}" type="pres">
      <dgm:prSet presAssocID="{9088E85A-5617-4488-8DE3-EC67D803FA94}" presName="Name19" presStyleLbl="parChTrans1D3" presStyleIdx="1" presStyleCnt="3"/>
      <dgm:spPr/>
    </dgm:pt>
    <dgm:pt modelId="{D87EF25B-B1A4-4C21-92EF-E33481C33B65}" type="pres">
      <dgm:prSet presAssocID="{A437441B-3706-44A0-A030-A57DD11258D0}" presName="Name21" presStyleCnt="0"/>
      <dgm:spPr/>
    </dgm:pt>
    <dgm:pt modelId="{ED1D6458-9585-402A-85D6-563C6DB53A13}" type="pres">
      <dgm:prSet presAssocID="{A437441B-3706-44A0-A030-A57DD11258D0}" presName="level2Shape" presStyleLbl="node3" presStyleIdx="1" presStyleCnt="3" custScaleY="152777"/>
      <dgm:spPr/>
    </dgm:pt>
    <dgm:pt modelId="{F08E6467-222D-4806-847A-36115A8F85D4}" type="pres">
      <dgm:prSet presAssocID="{A437441B-3706-44A0-A030-A57DD11258D0}" presName="hierChild3" presStyleCnt="0"/>
      <dgm:spPr/>
    </dgm:pt>
    <dgm:pt modelId="{AE166993-14B0-4994-B2BA-CE4A5D52D80B}" type="pres">
      <dgm:prSet presAssocID="{E041D1A3-0133-4993-BE1C-754E5CF20D27}" presName="Name19" presStyleLbl="parChTrans1D2" presStyleIdx="2" presStyleCnt="3"/>
      <dgm:spPr/>
    </dgm:pt>
    <dgm:pt modelId="{08DC71E7-5963-45BD-9FE5-77F29705BA4E}" type="pres">
      <dgm:prSet presAssocID="{665B3B71-94FD-4D5D-856F-9DE282C0419D}" presName="Name21" presStyleCnt="0"/>
      <dgm:spPr/>
    </dgm:pt>
    <dgm:pt modelId="{2D2D0277-59DF-451A-B700-7080F844B616}" type="pres">
      <dgm:prSet presAssocID="{665B3B71-94FD-4D5D-856F-9DE282C0419D}" presName="level2Shape" presStyleLbl="node2" presStyleIdx="2" presStyleCnt="3"/>
      <dgm:spPr/>
    </dgm:pt>
    <dgm:pt modelId="{EC83EED9-1700-4F9F-84A0-D9929AFE9321}" type="pres">
      <dgm:prSet presAssocID="{665B3B71-94FD-4D5D-856F-9DE282C0419D}" presName="hierChild3" presStyleCnt="0"/>
      <dgm:spPr/>
    </dgm:pt>
    <dgm:pt modelId="{5ED993D7-6806-4C57-87CB-18FAFB97BADF}" type="pres">
      <dgm:prSet presAssocID="{A0CB7937-D8C6-4F55-896D-5633AC765F2B}" presName="Name19" presStyleLbl="parChTrans1D3" presStyleIdx="2" presStyleCnt="3"/>
      <dgm:spPr/>
    </dgm:pt>
    <dgm:pt modelId="{F2D73CE6-6476-4519-9AB6-B75871D82440}" type="pres">
      <dgm:prSet presAssocID="{B1F64794-8CBD-406D-8403-DD55B1BB00BF}" presName="Name21" presStyleCnt="0"/>
      <dgm:spPr/>
    </dgm:pt>
    <dgm:pt modelId="{5AC2D624-0B7D-4EE3-9F6B-B73DF4AB9E3E}" type="pres">
      <dgm:prSet presAssocID="{B1F64794-8CBD-406D-8403-DD55B1BB00BF}" presName="level2Shape" presStyleLbl="node3" presStyleIdx="2" presStyleCnt="3" custScaleY="152777"/>
      <dgm:spPr/>
    </dgm:pt>
    <dgm:pt modelId="{CCE23FD3-B23D-4680-831E-3B93502D83D7}" type="pres">
      <dgm:prSet presAssocID="{B1F64794-8CBD-406D-8403-DD55B1BB00BF}" presName="hierChild3" presStyleCnt="0"/>
      <dgm:spPr/>
    </dgm:pt>
    <dgm:pt modelId="{8A11CC71-F4D3-42C7-BB8D-CC699B790043}" type="pres">
      <dgm:prSet presAssocID="{D6B942A0-F479-453A-AC42-2EC7A743CEA3}" presName="bgShapesFlow" presStyleCnt="0"/>
      <dgm:spPr/>
    </dgm:pt>
    <dgm:pt modelId="{EC56D3EA-88F9-45C1-8BB4-DF1D22EBC5B5}" type="pres">
      <dgm:prSet presAssocID="{384A3D7D-48FC-479E-A28D-DC53EBEB23FD}" presName="rectComp" presStyleCnt="0"/>
      <dgm:spPr/>
    </dgm:pt>
    <dgm:pt modelId="{05C74AB6-BBB6-463D-9C00-1EDD6F323E9F}" type="pres">
      <dgm:prSet presAssocID="{384A3D7D-48FC-479E-A28D-DC53EBEB23FD}" presName="bgRect" presStyleLbl="bgShp" presStyleIdx="0" presStyleCnt="3" custLinFactNeighborX="-3700"/>
      <dgm:spPr/>
    </dgm:pt>
    <dgm:pt modelId="{F429466F-D85F-482C-BDC0-42EC3C3574E2}" type="pres">
      <dgm:prSet presAssocID="{384A3D7D-48FC-479E-A28D-DC53EBEB23FD}" presName="bgRectTx" presStyleLbl="bgShp" presStyleIdx="0" presStyleCnt="3">
        <dgm:presLayoutVars>
          <dgm:bulletEnabled val="1"/>
        </dgm:presLayoutVars>
      </dgm:prSet>
      <dgm:spPr/>
    </dgm:pt>
    <dgm:pt modelId="{4911C19F-B821-486C-B3BD-479B5C03B12E}" type="pres">
      <dgm:prSet presAssocID="{384A3D7D-48FC-479E-A28D-DC53EBEB23FD}" presName="spComp" presStyleCnt="0"/>
      <dgm:spPr/>
    </dgm:pt>
    <dgm:pt modelId="{3C765A35-EF70-4A97-B7CF-3944E6BF8F3F}" type="pres">
      <dgm:prSet presAssocID="{384A3D7D-48FC-479E-A28D-DC53EBEB23FD}" presName="vSp" presStyleCnt="0"/>
      <dgm:spPr/>
    </dgm:pt>
    <dgm:pt modelId="{1E258E42-FF62-48C4-857A-513510DF12D8}" type="pres">
      <dgm:prSet presAssocID="{70B95CDE-21C7-4A5F-A4BA-076B093D63D5}" presName="rectComp" presStyleCnt="0"/>
      <dgm:spPr/>
    </dgm:pt>
    <dgm:pt modelId="{9A82F1B1-1946-4D43-9530-326C84EF1CE8}" type="pres">
      <dgm:prSet presAssocID="{70B95CDE-21C7-4A5F-A4BA-076B093D63D5}" presName="bgRect" presStyleLbl="bgShp" presStyleIdx="1" presStyleCnt="3"/>
      <dgm:spPr/>
    </dgm:pt>
    <dgm:pt modelId="{5540E5AE-B618-4F45-919E-70541B9C2DF0}" type="pres">
      <dgm:prSet presAssocID="{70B95CDE-21C7-4A5F-A4BA-076B093D63D5}" presName="bgRectTx" presStyleLbl="bgShp" presStyleIdx="1" presStyleCnt="3">
        <dgm:presLayoutVars>
          <dgm:bulletEnabled val="1"/>
        </dgm:presLayoutVars>
      </dgm:prSet>
      <dgm:spPr/>
    </dgm:pt>
    <dgm:pt modelId="{46DC16D3-1D2E-490F-89F0-091A4DDEE6E5}" type="pres">
      <dgm:prSet presAssocID="{70B95CDE-21C7-4A5F-A4BA-076B093D63D5}" presName="spComp" presStyleCnt="0"/>
      <dgm:spPr/>
    </dgm:pt>
    <dgm:pt modelId="{02DB335A-C62C-43D1-8B7C-3558425C0654}" type="pres">
      <dgm:prSet presAssocID="{70B95CDE-21C7-4A5F-A4BA-076B093D63D5}" presName="vSp" presStyleCnt="0"/>
      <dgm:spPr/>
    </dgm:pt>
    <dgm:pt modelId="{BC96A6E2-75A3-4B37-8C6F-EFA7E8E4D8F7}" type="pres">
      <dgm:prSet presAssocID="{AA557A8E-8813-4965-AE26-B796135E32A5}" presName="rectComp" presStyleCnt="0"/>
      <dgm:spPr/>
    </dgm:pt>
    <dgm:pt modelId="{4EB32E99-847C-4EBE-AE71-4851E96C79C2}" type="pres">
      <dgm:prSet presAssocID="{AA557A8E-8813-4965-AE26-B796135E32A5}" presName="bgRect" presStyleLbl="bgShp" presStyleIdx="2" presStyleCnt="3" custScaleY="152731"/>
      <dgm:spPr/>
    </dgm:pt>
    <dgm:pt modelId="{13CDFE14-1B92-4A1B-BB2A-0B54B0E40399}" type="pres">
      <dgm:prSet presAssocID="{AA557A8E-8813-4965-AE26-B796135E32A5}" presName="bgRectTx" presStyleLbl="bgShp" presStyleIdx="2" presStyleCnt="3">
        <dgm:presLayoutVars>
          <dgm:bulletEnabled val="1"/>
        </dgm:presLayoutVars>
      </dgm:prSet>
      <dgm:spPr/>
    </dgm:pt>
  </dgm:ptLst>
  <dgm:cxnLst>
    <dgm:cxn modelId="{15522C03-4FBC-41D6-AF9A-766953C09E80}" type="presOf" srcId="{AA557A8E-8813-4965-AE26-B796135E32A5}" destId="{13CDFE14-1B92-4A1B-BB2A-0B54B0E40399}" srcOrd="1" destOrd="0" presId="urn:microsoft.com/office/officeart/2005/8/layout/hierarchy6"/>
    <dgm:cxn modelId="{90E84303-E60C-4B85-BE52-087D38D9FD3D}" type="presOf" srcId="{665B3B71-94FD-4D5D-856F-9DE282C0419D}" destId="{2D2D0277-59DF-451A-B700-7080F844B616}" srcOrd="0" destOrd="0" presId="urn:microsoft.com/office/officeart/2005/8/layout/hierarchy6"/>
    <dgm:cxn modelId="{B2F25B14-2D3F-4DDF-BE9A-7C91886A5AD7}" type="presOf" srcId="{A437441B-3706-44A0-A030-A57DD11258D0}" destId="{ED1D6458-9585-402A-85D6-563C6DB53A13}" srcOrd="0" destOrd="0" presId="urn:microsoft.com/office/officeart/2005/8/layout/hierarchy6"/>
    <dgm:cxn modelId="{AED50629-F99C-4296-BAF9-752A270A82AA}" type="presOf" srcId="{501DAD91-3025-411D-B05C-3D619B9D8105}" destId="{547BDAC7-DAB4-46DC-985C-6445B618023A}" srcOrd="0" destOrd="0" presId="urn:microsoft.com/office/officeart/2005/8/layout/hierarchy6"/>
    <dgm:cxn modelId="{7B00982F-CD45-49ED-8CEC-5D4755AD7D2D}" srcId="{A5B02A8C-C081-420D-8E7E-62472C7E9BC5}" destId="{665B3B71-94FD-4D5D-856F-9DE282C0419D}" srcOrd="2" destOrd="0" parTransId="{E041D1A3-0133-4993-BE1C-754E5CF20D27}" sibTransId="{28007501-AFE9-4E6E-B595-53A55D2587A9}"/>
    <dgm:cxn modelId="{ABA86836-B375-4726-ABC4-D5CDE2F514D2}" type="presOf" srcId="{D6B942A0-F479-453A-AC42-2EC7A743CEA3}" destId="{A37F8E7E-44CB-40B8-87A9-E6CDC0395ABE}" srcOrd="0" destOrd="0" presId="urn:microsoft.com/office/officeart/2005/8/layout/hierarchy6"/>
    <dgm:cxn modelId="{32E1BF3E-2AB6-48EB-A05F-2D6204FF50D0}" srcId="{A5B02A8C-C081-420D-8E7E-62472C7E9BC5}" destId="{4F5810EF-A852-46BF-8AC9-C593214158FA}" srcOrd="0" destOrd="0" parTransId="{4CBD625B-C195-4F67-A72F-B9F7F283A4C3}" sibTransId="{02A8B623-8342-4C6C-B16D-8001A9AE7E08}"/>
    <dgm:cxn modelId="{0CFDEC46-0B54-49E1-A24D-2C8FAA1DAFD4}" srcId="{4F82F8AE-D9ED-41E8-85B4-CC6A73D0D902}" destId="{A437441B-3706-44A0-A030-A57DD11258D0}" srcOrd="0" destOrd="0" parTransId="{9088E85A-5617-4488-8DE3-EC67D803FA94}" sibTransId="{6F7682B6-3FE2-4EC0-80E1-300322B88EFD}"/>
    <dgm:cxn modelId="{DD03BA4C-4063-4D80-8F78-E44AB946DC8E}" type="presOf" srcId="{384A3D7D-48FC-479E-A28D-DC53EBEB23FD}" destId="{05C74AB6-BBB6-463D-9C00-1EDD6F323E9F}" srcOrd="0" destOrd="0" presId="urn:microsoft.com/office/officeart/2005/8/layout/hierarchy6"/>
    <dgm:cxn modelId="{73D7C94E-0326-4F27-B109-CD51E8F79817}" type="presOf" srcId="{4F82F8AE-D9ED-41E8-85B4-CC6A73D0D902}" destId="{A8C7967B-9258-4DC4-833E-EFFF0A0E1753}" srcOrd="0" destOrd="0" presId="urn:microsoft.com/office/officeart/2005/8/layout/hierarchy6"/>
    <dgm:cxn modelId="{A8D6D555-9394-4123-9A34-94D08E242901}" srcId="{A5B02A8C-C081-420D-8E7E-62472C7E9BC5}" destId="{4F82F8AE-D9ED-41E8-85B4-CC6A73D0D902}" srcOrd="1" destOrd="0" parTransId="{501DAD91-3025-411D-B05C-3D619B9D8105}" sibTransId="{87031403-C9F1-42F0-911D-D1951A999C34}"/>
    <dgm:cxn modelId="{A471196E-489F-4910-BE93-125113780A9F}" type="presOf" srcId="{384A3D7D-48FC-479E-A28D-DC53EBEB23FD}" destId="{F429466F-D85F-482C-BDC0-42EC3C3574E2}" srcOrd="1" destOrd="0" presId="urn:microsoft.com/office/officeart/2005/8/layout/hierarchy6"/>
    <dgm:cxn modelId="{1991FF70-D0FB-4C60-B67A-C8998C61FB18}" srcId="{665B3B71-94FD-4D5D-856F-9DE282C0419D}" destId="{B1F64794-8CBD-406D-8403-DD55B1BB00BF}" srcOrd="0" destOrd="0" parTransId="{A0CB7937-D8C6-4F55-896D-5633AC765F2B}" sibTransId="{06E6863C-3C78-421B-BE79-A356D22CF579}"/>
    <dgm:cxn modelId="{3E40D476-457B-47AA-896C-628E0934312B}" type="presOf" srcId="{A5B02A8C-C081-420D-8E7E-62472C7E9BC5}" destId="{B94DD263-CD29-4824-941F-A364F8F5EA4B}" srcOrd="0" destOrd="0" presId="urn:microsoft.com/office/officeart/2005/8/layout/hierarchy6"/>
    <dgm:cxn modelId="{7BCD597C-E076-4ED9-8EFC-577BA7353ABD}" type="presOf" srcId="{E041D1A3-0133-4993-BE1C-754E5CF20D27}" destId="{AE166993-14B0-4994-B2BA-CE4A5D52D80B}" srcOrd="0" destOrd="0" presId="urn:microsoft.com/office/officeart/2005/8/layout/hierarchy6"/>
    <dgm:cxn modelId="{77B9DB8C-B1FB-4C7E-9FA5-B466505537CC}" type="presOf" srcId="{70484999-A33B-437B-915C-530FD3106A86}" destId="{1538EC43-03D2-4DF0-BB1A-240139B94CF3}" srcOrd="0" destOrd="0" presId="urn:microsoft.com/office/officeart/2005/8/layout/hierarchy6"/>
    <dgm:cxn modelId="{CCBF3194-2358-4DE1-84E0-7F917A3E180B}" type="presOf" srcId="{4CBD625B-C195-4F67-A72F-B9F7F283A4C3}" destId="{C6796841-0991-4709-BAA2-08251401C856}" srcOrd="0" destOrd="0" presId="urn:microsoft.com/office/officeart/2005/8/layout/hierarchy6"/>
    <dgm:cxn modelId="{766E509E-2F16-4848-A6A9-00FB60D3D7F6}" type="presOf" srcId="{70B95CDE-21C7-4A5F-A4BA-076B093D63D5}" destId="{5540E5AE-B618-4F45-919E-70541B9C2DF0}" srcOrd="1" destOrd="0" presId="urn:microsoft.com/office/officeart/2005/8/layout/hierarchy6"/>
    <dgm:cxn modelId="{47F51BA2-0BF8-4544-B33B-42F9BF3815B0}" type="presOf" srcId="{B1F64794-8CBD-406D-8403-DD55B1BB00BF}" destId="{5AC2D624-0B7D-4EE3-9F6B-B73DF4AB9E3E}" srcOrd="0" destOrd="0" presId="urn:microsoft.com/office/officeart/2005/8/layout/hierarchy6"/>
    <dgm:cxn modelId="{D377F9A9-AADA-43B1-9E13-65E6F9F88A8A}" type="presOf" srcId="{A0CB7937-D8C6-4F55-896D-5633AC765F2B}" destId="{5ED993D7-6806-4C57-87CB-18FAFB97BADF}" srcOrd="0" destOrd="0" presId="urn:microsoft.com/office/officeart/2005/8/layout/hierarchy6"/>
    <dgm:cxn modelId="{1BD29CB6-3ABF-4622-8B52-27CA6F095131}" type="presOf" srcId="{AA557A8E-8813-4965-AE26-B796135E32A5}" destId="{4EB32E99-847C-4EBE-AE71-4851E96C79C2}" srcOrd="0" destOrd="0" presId="urn:microsoft.com/office/officeart/2005/8/layout/hierarchy6"/>
    <dgm:cxn modelId="{3C74D8B6-CEFF-42A2-8FC4-8F539BD9BA2C}" srcId="{D6B942A0-F479-453A-AC42-2EC7A743CEA3}" destId="{AA557A8E-8813-4965-AE26-B796135E32A5}" srcOrd="3" destOrd="0" parTransId="{53A3F8B6-2A5C-43BB-B9DE-89FD42397E6B}" sibTransId="{9D8C20F5-2749-49AA-979A-93C7A456D1C2}"/>
    <dgm:cxn modelId="{983788C1-8E01-44E1-A42C-B05570B4035B}" type="presOf" srcId="{C00B9A6C-3D95-4077-A053-ACE0D6AA5A88}" destId="{1AD9087C-13BD-4591-9D15-EAD49B1690A5}" srcOrd="0" destOrd="0" presId="urn:microsoft.com/office/officeart/2005/8/layout/hierarchy6"/>
    <dgm:cxn modelId="{0FA141CC-BCB1-49A2-AD43-13BB918779B6}" type="presOf" srcId="{4F5810EF-A852-46BF-8AC9-C593214158FA}" destId="{CC5556BD-53C1-486C-9CDF-49178B418C93}" srcOrd="0" destOrd="0" presId="urn:microsoft.com/office/officeart/2005/8/layout/hierarchy6"/>
    <dgm:cxn modelId="{F87368D5-BD66-49C0-BAD2-A1F2F664BBE6}" srcId="{D6B942A0-F479-453A-AC42-2EC7A743CEA3}" destId="{384A3D7D-48FC-479E-A28D-DC53EBEB23FD}" srcOrd="1" destOrd="0" parTransId="{92815881-A22A-4212-A3CE-D7EEED8372E2}" sibTransId="{9A1FB482-9370-48AB-8767-E76679C00A04}"/>
    <dgm:cxn modelId="{155FCCDA-071D-4CC1-9B23-8CE8D26E58E9}" srcId="{4F5810EF-A852-46BF-8AC9-C593214158FA}" destId="{70484999-A33B-437B-915C-530FD3106A86}" srcOrd="0" destOrd="0" parTransId="{C00B9A6C-3D95-4077-A053-ACE0D6AA5A88}" sibTransId="{D325AA0B-7D59-4239-85D0-786B0FF6EC81}"/>
    <dgm:cxn modelId="{3EF90ADE-B065-434E-96CB-72BC5DDBC6B5}" type="presOf" srcId="{70B95CDE-21C7-4A5F-A4BA-076B093D63D5}" destId="{9A82F1B1-1946-4D43-9530-326C84EF1CE8}" srcOrd="0" destOrd="0" presId="urn:microsoft.com/office/officeart/2005/8/layout/hierarchy6"/>
    <dgm:cxn modelId="{4D5CEFEC-BB89-4B78-B0E3-E979C66A0735}" srcId="{D6B942A0-F479-453A-AC42-2EC7A743CEA3}" destId="{70B95CDE-21C7-4A5F-A4BA-076B093D63D5}" srcOrd="2" destOrd="0" parTransId="{40A049AC-0BC7-48A8-83FA-25DBB7EB53EA}" sibTransId="{F0790080-7494-4EB1-9F58-BA4332D70621}"/>
    <dgm:cxn modelId="{E9D9DDEE-84CD-4C7E-AFA4-66777B2D33DC}" type="presOf" srcId="{9088E85A-5617-4488-8DE3-EC67D803FA94}" destId="{07AB22E5-BF28-4C6C-9092-1DF1BB360ECE}" srcOrd="0" destOrd="0" presId="urn:microsoft.com/office/officeart/2005/8/layout/hierarchy6"/>
    <dgm:cxn modelId="{6A127CFB-C6F9-49B8-84DC-30FE3DC5FDD4}" srcId="{D6B942A0-F479-453A-AC42-2EC7A743CEA3}" destId="{A5B02A8C-C081-420D-8E7E-62472C7E9BC5}" srcOrd="0" destOrd="0" parTransId="{ED73B164-CC5D-4264-8FCE-C09553FB83CB}" sibTransId="{C8733B0E-7789-4D54-95EE-6FB1BB061AFB}"/>
    <dgm:cxn modelId="{56BE9035-2288-4093-8DF7-C4508ED71C1C}" type="presParOf" srcId="{A37F8E7E-44CB-40B8-87A9-E6CDC0395ABE}" destId="{BC56EB33-3F40-4944-82BA-CC060E260AA3}" srcOrd="0" destOrd="0" presId="urn:microsoft.com/office/officeart/2005/8/layout/hierarchy6"/>
    <dgm:cxn modelId="{ED8ACA76-DC05-4490-A01E-391E69CF9014}" type="presParOf" srcId="{BC56EB33-3F40-4944-82BA-CC060E260AA3}" destId="{0BA20621-F3EF-4195-9B30-DF9CAB9EEE82}" srcOrd="0" destOrd="0" presId="urn:microsoft.com/office/officeart/2005/8/layout/hierarchy6"/>
    <dgm:cxn modelId="{9E349FA3-250F-446F-9148-22DA2C79A5E9}" type="presParOf" srcId="{BC56EB33-3F40-4944-82BA-CC060E260AA3}" destId="{61ECA614-2500-40B3-821B-E89A1560C60D}" srcOrd="1" destOrd="0" presId="urn:microsoft.com/office/officeart/2005/8/layout/hierarchy6"/>
    <dgm:cxn modelId="{A2681820-D217-491B-8A10-085512D8F0FB}" type="presParOf" srcId="{61ECA614-2500-40B3-821B-E89A1560C60D}" destId="{0E3DF7D2-077B-40C9-B980-5922572E3FA5}" srcOrd="0" destOrd="0" presId="urn:microsoft.com/office/officeart/2005/8/layout/hierarchy6"/>
    <dgm:cxn modelId="{3AC2E6ED-5159-4576-BB47-17A2F28D1A6F}" type="presParOf" srcId="{0E3DF7D2-077B-40C9-B980-5922572E3FA5}" destId="{B94DD263-CD29-4824-941F-A364F8F5EA4B}" srcOrd="0" destOrd="0" presId="urn:microsoft.com/office/officeart/2005/8/layout/hierarchy6"/>
    <dgm:cxn modelId="{090CB785-DF1C-4B52-9EE3-35FA95616ADF}" type="presParOf" srcId="{0E3DF7D2-077B-40C9-B980-5922572E3FA5}" destId="{5E01CF0C-7627-4693-AEF1-3B9B932C4E58}" srcOrd="1" destOrd="0" presId="urn:microsoft.com/office/officeart/2005/8/layout/hierarchy6"/>
    <dgm:cxn modelId="{2D58DCEC-A77E-4149-A8BB-C21413255B10}" type="presParOf" srcId="{5E01CF0C-7627-4693-AEF1-3B9B932C4E58}" destId="{C6796841-0991-4709-BAA2-08251401C856}" srcOrd="0" destOrd="0" presId="urn:microsoft.com/office/officeart/2005/8/layout/hierarchy6"/>
    <dgm:cxn modelId="{A2AB0449-F12D-47A5-97ED-0484FA6111CA}" type="presParOf" srcId="{5E01CF0C-7627-4693-AEF1-3B9B932C4E58}" destId="{179CA5B7-FA68-4495-B36D-CB4EE1986B20}" srcOrd="1" destOrd="0" presId="urn:microsoft.com/office/officeart/2005/8/layout/hierarchy6"/>
    <dgm:cxn modelId="{6989C3EB-EC0E-4DB3-9F6B-8A74BC67B4FF}" type="presParOf" srcId="{179CA5B7-FA68-4495-B36D-CB4EE1986B20}" destId="{CC5556BD-53C1-486C-9CDF-49178B418C93}" srcOrd="0" destOrd="0" presId="urn:microsoft.com/office/officeart/2005/8/layout/hierarchy6"/>
    <dgm:cxn modelId="{7E464B45-C8CC-4F5F-AF60-CBA5D68DA8EA}" type="presParOf" srcId="{179CA5B7-FA68-4495-B36D-CB4EE1986B20}" destId="{3364ED05-9FCE-41B3-BE9E-8ABB3C6674B7}" srcOrd="1" destOrd="0" presId="urn:microsoft.com/office/officeart/2005/8/layout/hierarchy6"/>
    <dgm:cxn modelId="{0DA7C9CC-5750-4308-836C-89B4245560A2}" type="presParOf" srcId="{3364ED05-9FCE-41B3-BE9E-8ABB3C6674B7}" destId="{1AD9087C-13BD-4591-9D15-EAD49B1690A5}" srcOrd="0" destOrd="0" presId="urn:microsoft.com/office/officeart/2005/8/layout/hierarchy6"/>
    <dgm:cxn modelId="{39EF3B06-BAB5-421A-ADB4-1F184DB132AF}" type="presParOf" srcId="{3364ED05-9FCE-41B3-BE9E-8ABB3C6674B7}" destId="{530AAB3D-6CA1-4E3C-A232-B61EA1E12C7B}" srcOrd="1" destOrd="0" presId="urn:microsoft.com/office/officeart/2005/8/layout/hierarchy6"/>
    <dgm:cxn modelId="{59016A7A-F933-4117-AFB3-4A347F0FE181}" type="presParOf" srcId="{530AAB3D-6CA1-4E3C-A232-B61EA1E12C7B}" destId="{1538EC43-03D2-4DF0-BB1A-240139B94CF3}" srcOrd="0" destOrd="0" presId="urn:microsoft.com/office/officeart/2005/8/layout/hierarchy6"/>
    <dgm:cxn modelId="{EE88D185-B597-4E5F-B191-EF69FF3E10B2}" type="presParOf" srcId="{530AAB3D-6CA1-4E3C-A232-B61EA1E12C7B}" destId="{DA2743B8-8149-4D23-A5FD-8B7E0A37E925}" srcOrd="1" destOrd="0" presId="urn:microsoft.com/office/officeart/2005/8/layout/hierarchy6"/>
    <dgm:cxn modelId="{82B208B2-628D-440B-9DC4-E00A75EE93D6}" type="presParOf" srcId="{5E01CF0C-7627-4693-AEF1-3B9B932C4E58}" destId="{547BDAC7-DAB4-46DC-985C-6445B618023A}" srcOrd="2" destOrd="0" presId="urn:microsoft.com/office/officeart/2005/8/layout/hierarchy6"/>
    <dgm:cxn modelId="{8435DEB2-A92D-4472-A3CF-42E4AFBF566D}" type="presParOf" srcId="{5E01CF0C-7627-4693-AEF1-3B9B932C4E58}" destId="{8B7E9FC3-6A1F-4862-942A-1267147F18D1}" srcOrd="3" destOrd="0" presId="urn:microsoft.com/office/officeart/2005/8/layout/hierarchy6"/>
    <dgm:cxn modelId="{1BD4C6D1-2896-4A2F-B564-7CEF5DDE19C7}" type="presParOf" srcId="{8B7E9FC3-6A1F-4862-942A-1267147F18D1}" destId="{A8C7967B-9258-4DC4-833E-EFFF0A0E1753}" srcOrd="0" destOrd="0" presId="urn:microsoft.com/office/officeart/2005/8/layout/hierarchy6"/>
    <dgm:cxn modelId="{FE749FE0-1F16-4A28-96F4-15A1A533BB81}" type="presParOf" srcId="{8B7E9FC3-6A1F-4862-942A-1267147F18D1}" destId="{8FD40CF0-B61A-412B-B96B-60E4CA784A82}" srcOrd="1" destOrd="0" presId="urn:microsoft.com/office/officeart/2005/8/layout/hierarchy6"/>
    <dgm:cxn modelId="{8F4B9357-4A8E-4450-BF6E-778AC7E0EF3D}" type="presParOf" srcId="{8FD40CF0-B61A-412B-B96B-60E4CA784A82}" destId="{07AB22E5-BF28-4C6C-9092-1DF1BB360ECE}" srcOrd="0" destOrd="0" presId="urn:microsoft.com/office/officeart/2005/8/layout/hierarchy6"/>
    <dgm:cxn modelId="{CEBE7B41-44BE-4BA5-BB33-54CC22308112}" type="presParOf" srcId="{8FD40CF0-B61A-412B-B96B-60E4CA784A82}" destId="{D87EF25B-B1A4-4C21-92EF-E33481C33B65}" srcOrd="1" destOrd="0" presId="urn:microsoft.com/office/officeart/2005/8/layout/hierarchy6"/>
    <dgm:cxn modelId="{BDBF2460-4A3A-4A3C-A471-52C986FFAFB7}" type="presParOf" srcId="{D87EF25B-B1A4-4C21-92EF-E33481C33B65}" destId="{ED1D6458-9585-402A-85D6-563C6DB53A13}" srcOrd="0" destOrd="0" presId="urn:microsoft.com/office/officeart/2005/8/layout/hierarchy6"/>
    <dgm:cxn modelId="{E84F5B06-6B46-4B1E-B4FE-B0E6E644E574}" type="presParOf" srcId="{D87EF25B-B1A4-4C21-92EF-E33481C33B65}" destId="{F08E6467-222D-4806-847A-36115A8F85D4}" srcOrd="1" destOrd="0" presId="urn:microsoft.com/office/officeart/2005/8/layout/hierarchy6"/>
    <dgm:cxn modelId="{4EDB3931-3FD6-4E1F-B420-BF73B232B83C}" type="presParOf" srcId="{5E01CF0C-7627-4693-AEF1-3B9B932C4E58}" destId="{AE166993-14B0-4994-B2BA-CE4A5D52D80B}" srcOrd="4" destOrd="0" presId="urn:microsoft.com/office/officeart/2005/8/layout/hierarchy6"/>
    <dgm:cxn modelId="{C03C05E4-2C33-45DA-B252-AE2E8EF53CA9}" type="presParOf" srcId="{5E01CF0C-7627-4693-AEF1-3B9B932C4E58}" destId="{08DC71E7-5963-45BD-9FE5-77F29705BA4E}" srcOrd="5" destOrd="0" presId="urn:microsoft.com/office/officeart/2005/8/layout/hierarchy6"/>
    <dgm:cxn modelId="{A30F4010-0D8B-4E1A-A5CE-E7D0C90D0C47}" type="presParOf" srcId="{08DC71E7-5963-45BD-9FE5-77F29705BA4E}" destId="{2D2D0277-59DF-451A-B700-7080F844B616}" srcOrd="0" destOrd="0" presId="urn:microsoft.com/office/officeart/2005/8/layout/hierarchy6"/>
    <dgm:cxn modelId="{AAD2A3D3-DEEA-4CA4-8C25-77E6AA12EACC}" type="presParOf" srcId="{08DC71E7-5963-45BD-9FE5-77F29705BA4E}" destId="{EC83EED9-1700-4F9F-84A0-D9929AFE9321}" srcOrd="1" destOrd="0" presId="urn:microsoft.com/office/officeart/2005/8/layout/hierarchy6"/>
    <dgm:cxn modelId="{3DC0AB0B-E233-4E32-9C09-17AA30F0F85A}" type="presParOf" srcId="{EC83EED9-1700-4F9F-84A0-D9929AFE9321}" destId="{5ED993D7-6806-4C57-87CB-18FAFB97BADF}" srcOrd="0" destOrd="0" presId="urn:microsoft.com/office/officeart/2005/8/layout/hierarchy6"/>
    <dgm:cxn modelId="{324E8D73-61EE-46B8-AA06-1E47D3B63A05}" type="presParOf" srcId="{EC83EED9-1700-4F9F-84A0-D9929AFE9321}" destId="{F2D73CE6-6476-4519-9AB6-B75871D82440}" srcOrd="1" destOrd="0" presId="urn:microsoft.com/office/officeart/2005/8/layout/hierarchy6"/>
    <dgm:cxn modelId="{267371B7-DACD-4A80-AD1F-36CF9ACDC27D}" type="presParOf" srcId="{F2D73CE6-6476-4519-9AB6-B75871D82440}" destId="{5AC2D624-0B7D-4EE3-9F6B-B73DF4AB9E3E}" srcOrd="0" destOrd="0" presId="urn:microsoft.com/office/officeart/2005/8/layout/hierarchy6"/>
    <dgm:cxn modelId="{701B7E7C-1750-4289-989E-DABA552F507F}" type="presParOf" srcId="{F2D73CE6-6476-4519-9AB6-B75871D82440}" destId="{CCE23FD3-B23D-4680-831E-3B93502D83D7}" srcOrd="1" destOrd="0" presId="urn:microsoft.com/office/officeart/2005/8/layout/hierarchy6"/>
    <dgm:cxn modelId="{B766FAFA-F7DB-4AA3-830B-B9BF2A8EE619}" type="presParOf" srcId="{A37F8E7E-44CB-40B8-87A9-E6CDC0395ABE}" destId="{8A11CC71-F4D3-42C7-BB8D-CC699B790043}" srcOrd="1" destOrd="0" presId="urn:microsoft.com/office/officeart/2005/8/layout/hierarchy6"/>
    <dgm:cxn modelId="{9780B27D-7E97-48B4-96CC-83CFB92D34CA}" type="presParOf" srcId="{8A11CC71-F4D3-42C7-BB8D-CC699B790043}" destId="{EC56D3EA-88F9-45C1-8BB4-DF1D22EBC5B5}" srcOrd="0" destOrd="0" presId="urn:microsoft.com/office/officeart/2005/8/layout/hierarchy6"/>
    <dgm:cxn modelId="{7D9B22C6-FB8B-4005-B130-D17CE1CAF720}" type="presParOf" srcId="{EC56D3EA-88F9-45C1-8BB4-DF1D22EBC5B5}" destId="{05C74AB6-BBB6-463D-9C00-1EDD6F323E9F}" srcOrd="0" destOrd="0" presId="urn:microsoft.com/office/officeart/2005/8/layout/hierarchy6"/>
    <dgm:cxn modelId="{A42F6A23-22AC-4C40-96A7-EB3E230AF865}" type="presParOf" srcId="{EC56D3EA-88F9-45C1-8BB4-DF1D22EBC5B5}" destId="{F429466F-D85F-482C-BDC0-42EC3C3574E2}" srcOrd="1" destOrd="0" presId="urn:microsoft.com/office/officeart/2005/8/layout/hierarchy6"/>
    <dgm:cxn modelId="{39BC69AA-6D3F-438B-920E-F645FF7F6777}" type="presParOf" srcId="{8A11CC71-F4D3-42C7-BB8D-CC699B790043}" destId="{4911C19F-B821-486C-B3BD-479B5C03B12E}" srcOrd="1" destOrd="0" presId="urn:microsoft.com/office/officeart/2005/8/layout/hierarchy6"/>
    <dgm:cxn modelId="{55665C8D-B30B-4F09-B5DF-436847433C13}" type="presParOf" srcId="{4911C19F-B821-486C-B3BD-479B5C03B12E}" destId="{3C765A35-EF70-4A97-B7CF-3944E6BF8F3F}" srcOrd="0" destOrd="0" presId="urn:microsoft.com/office/officeart/2005/8/layout/hierarchy6"/>
    <dgm:cxn modelId="{87414709-B601-47C2-B02C-53FB6BE54FA6}" type="presParOf" srcId="{8A11CC71-F4D3-42C7-BB8D-CC699B790043}" destId="{1E258E42-FF62-48C4-857A-513510DF12D8}" srcOrd="2" destOrd="0" presId="urn:microsoft.com/office/officeart/2005/8/layout/hierarchy6"/>
    <dgm:cxn modelId="{FB97C9AE-A9B7-4F0B-9F21-ACB2A7C94B66}" type="presParOf" srcId="{1E258E42-FF62-48C4-857A-513510DF12D8}" destId="{9A82F1B1-1946-4D43-9530-326C84EF1CE8}" srcOrd="0" destOrd="0" presId="urn:microsoft.com/office/officeart/2005/8/layout/hierarchy6"/>
    <dgm:cxn modelId="{1DAE354C-A646-419C-AFBF-D7BA1235CA7B}" type="presParOf" srcId="{1E258E42-FF62-48C4-857A-513510DF12D8}" destId="{5540E5AE-B618-4F45-919E-70541B9C2DF0}" srcOrd="1" destOrd="0" presId="urn:microsoft.com/office/officeart/2005/8/layout/hierarchy6"/>
    <dgm:cxn modelId="{DD7F8F00-63C2-44E8-8664-C447BAAC7A5C}" type="presParOf" srcId="{8A11CC71-F4D3-42C7-BB8D-CC699B790043}" destId="{46DC16D3-1D2E-490F-89F0-091A4DDEE6E5}" srcOrd="3" destOrd="0" presId="urn:microsoft.com/office/officeart/2005/8/layout/hierarchy6"/>
    <dgm:cxn modelId="{0C8683FD-6C05-4C68-9281-9BCB35DBD078}" type="presParOf" srcId="{46DC16D3-1D2E-490F-89F0-091A4DDEE6E5}" destId="{02DB335A-C62C-43D1-8B7C-3558425C0654}" srcOrd="0" destOrd="0" presId="urn:microsoft.com/office/officeart/2005/8/layout/hierarchy6"/>
    <dgm:cxn modelId="{01842C9F-C1F7-4313-8C67-BAED0A03E04C}" type="presParOf" srcId="{8A11CC71-F4D3-42C7-BB8D-CC699B790043}" destId="{BC96A6E2-75A3-4B37-8C6F-EFA7E8E4D8F7}" srcOrd="4" destOrd="0" presId="urn:microsoft.com/office/officeart/2005/8/layout/hierarchy6"/>
    <dgm:cxn modelId="{0A5802FF-F80E-4319-BD3B-17BE914AB94A}" type="presParOf" srcId="{BC96A6E2-75A3-4B37-8C6F-EFA7E8E4D8F7}" destId="{4EB32E99-847C-4EBE-AE71-4851E96C79C2}" srcOrd="0" destOrd="0" presId="urn:microsoft.com/office/officeart/2005/8/layout/hierarchy6"/>
    <dgm:cxn modelId="{D4E3C24E-3BD9-43EE-BB1A-4ADD1C27D969}" type="presParOf" srcId="{BC96A6E2-75A3-4B37-8C6F-EFA7E8E4D8F7}" destId="{13CDFE14-1B92-4A1B-BB2A-0B54B0E40399}"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6B942A0-F479-453A-AC42-2EC7A743CEA3}" type="doc">
      <dgm:prSet loTypeId="urn:microsoft.com/office/officeart/2005/8/layout/hierarchy6" loCatId="hierarchy" qsTypeId="urn:microsoft.com/office/officeart/2005/8/quickstyle/3d4" qsCatId="3D" csTypeId="urn:microsoft.com/office/officeart/2005/8/colors/colorful3" csCatId="colorful" phldr="1"/>
      <dgm:spPr/>
      <dgm:t>
        <a:bodyPr/>
        <a:lstStyle/>
        <a:p>
          <a:endParaRPr lang="tr-TR"/>
        </a:p>
      </dgm:t>
    </dgm:pt>
    <dgm:pt modelId="{A5B02A8C-C081-420D-8E7E-62472C7E9BC5}">
      <dgm:prSet phldrT="[Metin]" custT="1"/>
      <dgm:spPr/>
      <dgm:t>
        <a:bodyPr/>
        <a:lstStyle/>
        <a:p>
          <a:r>
            <a:rPr lang="tr-TR" sz="1800" dirty="0"/>
            <a:t>Yeni araba almak</a:t>
          </a:r>
        </a:p>
        <a:p>
          <a:r>
            <a:rPr lang="tr-TR" sz="1800" dirty="0"/>
            <a:t>1,00</a:t>
          </a:r>
        </a:p>
      </dgm:t>
    </dgm:pt>
    <dgm:pt modelId="{ED73B164-CC5D-4264-8FCE-C09553FB83CB}" type="parTrans" cxnId="{6A127CFB-C6F9-49B8-84DC-30FE3DC5FDD4}">
      <dgm:prSet/>
      <dgm:spPr/>
      <dgm:t>
        <a:bodyPr/>
        <a:lstStyle/>
        <a:p>
          <a:endParaRPr lang="tr-TR"/>
        </a:p>
      </dgm:t>
    </dgm:pt>
    <dgm:pt modelId="{C8733B0E-7789-4D54-95EE-6FB1BB061AFB}" type="sibTrans" cxnId="{6A127CFB-C6F9-49B8-84DC-30FE3DC5FDD4}">
      <dgm:prSet/>
      <dgm:spPr/>
      <dgm:t>
        <a:bodyPr/>
        <a:lstStyle/>
        <a:p>
          <a:endParaRPr lang="tr-TR"/>
        </a:p>
      </dgm:t>
    </dgm:pt>
    <dgm:pt modelId="{4F5810EF-A852-46BF-8AC9-C593214158FA}">
      <dgm:prSet phldrT="[Metin]" custT="1"/>
      <dgm:spPr/>
      <dgm:t>
        <a:bodyPr/>
        <a:lstStyle/>
        <a:p>
          <a:r>
            <a:rPr lang="tr-TR" sz="1800" dirty="0"/>
            <a:t>Model</a:t>
          </a:r>
        </a:p>
        <a:p>
          <a:r>
            <a:rPr lang="tr-TR" sz="1800" dirty="0"/>
            <a:t>0,3202</a:t>
          </a:r>
        </a:p>
      </dgm:t>
    </dgm:pt>
    <dgm:pt modelId="{4CBD625B-C195-4F67-A72F-B9F7F283A4C3}" type="parTrans" cxnId="{32E1BF3E-2AB6-48EB-A05F-2D6204FF50D0}">
      <dgm:prSet/>
      <dgm:spPr/>
      <dgm:t>
        <a:bodyPr/>
        <a:lstStyle/>
        <a:p>
          <a:endParaRPr lang="tr-TR"/>
        </a:p>
      </dgm:t>
    </dgm:pt>
    <dgm:pt modelId="{02A8B623-8342-4C6C-B16D-8001A9AE7E08}" type="sibTrans" cxnId="{32E1BF3E-2AB6-48EB-A05F-2D6204FF50D0}">
      <dgm:prSet/>
      <dgm:spPr/>
      <dgm:t>
        <a:bodyPr/>
        <a:lstStyle/>
        <a:p>
          <a:endParaRPr lang="tr-TR"/>
        </a:p>
      </dgm:t>
    </dgm:pt>
    <dgm:pt modelId="{4F82F8AE-D9ED-41E8-85B4-CC6A73D0D902}">
      <dgm:prSet phldrT="[Metin]" custT="1"/>
      <dgm:spPr/>
      <dgm:t>
        <a:bodyPr/>
        <a:lstStyle/>
        <a:p>
          <a:r>
            <a:rPr lang="tr-TR" sz="1800" dirty="0"/>
            <a:t>Dayanıklılık</a:t>
          </a:r>
        </a:p>
        <a:p>
          <a:r>
            <a:rPr lang="tr-TR" sz="1800" dirty="0"/>
            <a:t>0,5571</a:t>
          </a:r>
        </a:p>
      </dgm:t>
    </dgm:pt>
    <dgm:pt modelId="{501DAD91-3025-411D-B05C-3D619B9D8105}" type="parTrans" cxnId="{A8D6D555-9394-4123-9A34-94D08E242901}">
      <dgm:prSet/>
      <dgm:spPr/>
      <dgm:t>
        <a:bodyPr/>
        <a:lstStyle/>
        <a:p>
          <a:endParaRPr lang="tr-TR"/>
        </a:p>
      </dgm:t>
    </dgm:pt>
    <dgm:pt modelId="{87031403-C9F1-42F0-911D-D1951A999C34}" type="sibTrans" cxnId="{A8D6D555-9394-4123-9A34-94D08E242901}">
      <dgm:prSet/>
      <dgm:spPr/>
      <dgm:t>
        <a:bodyPr/>
        <a:lstStyle/>
        <a:p>
          <a:endParaRPr lang="tr-TR"/>
        </a:p>
      </dgm:t>
    </dgm:pt>
    <dgm:pt modelId="{70B95CDE-21C7-4A5F-A4BA-076B093D63D5}">
      <dgm:prSet phldrT="[Metin]" custT="1"/>
      <dgm:spPr>
        <a:solidFill>
          <a:schemeClr val="accent4">
            <a:lumMod val="40000"/>
            <a:lumOff val="60000"/>
          </a:schemeClr>
        </a:solidFill>
      </dgm:spPr>
      <dgm:t>
        <a:bodyPr/>
        <a:lstStyle/>
        <a:p>
          <a:r>
            <a:rPr lang="tr-TR" sz="2800" dirty="0"/>
            <a:t>Kriterler</a:t>
          </a:r>
        </a:p>
      </dgm:t>
    </dgm:pt>
    <dgm:pt modelId="{40A049AC-0BC7-48A8-83FA-25DBB7EB53EA}" type="parTrans" cxnId="{4D5CEFEC-BB89-4B78-B0E3-E979C66A0735}">
      <dgm:prSet/>
      <dgm:spPr/>
      <dgm:t>
        <a:bodyPr/>
        <a:lstStyle/>
        <a:p>
          <a:endParaRPr lang="tr-TR"/>
        </a:p>
      </dgm:t>
    </dgm:pt>
    <dgm:pt modelId="{F0790080-7494-4EB1-9F58-BA4332D70621}" type="sibTrans" cxnId="{4D5CEFEC-BB89-4B78-B0E3-E979C66A0735}">
      <dgm:prSet/>
      <dgm:spPr/>
      <dgm:t>
        <a:bodyPr/>
        <a:lstStyle/>
        <a:p>
          <a:endParaRPr lang="tr-TR"/>
        </a:p>
      </dgm:t>
    </dgm:pt>
    <dgm:pt modelId="{AA557A8E-8813-4965-AE26-B796135E32A5}">
      <dgm:prSet phldrT="[Metin]" custT="1"/>
      <dgm:spPr>
        <a:solidFill>
          <a:schemeClr val="accent5">
            <a:lumMod val="40000"/>
            <a:lumOff val="60000"/>
          </a:schemeClr>
        </a:solidFill>
      </dgm:spPr>
      <dgm:t>
        <a:bodyPr/>
        <a:lstStyle/>
        <a:p>
          <a:r>
            <a:rPr lang="tr-TR" sz="2800" dirty="0"/>
            <a:t>Seçenekler</a:t>
          </a:r>
        </a:p>
      </dgm:t>
    </dgm:pt>
    <dgm:pt modelId="{53A3F8B6-2A5C-43BB-B9DE-89FD42397E6B}" type="parTrans" cxnId="{3C74D8B6-CEFF-42A2-8FC4-8F539BD9BA2C}">
      <dgm:prSet/>
      <dgm:spPr/>
      <dgm:t>
        <a:bodyPr/>
        <a:lstStyle/>
        <a:p>
          <a:endParaRPr lang="tr-TR"/>
        </a:p>
      </dgm:t>
    </dgm:pt>
    <dgm:pt modelId="{9D8C20F5-2749-49AA-979A-93C7A456D1C2}" type="sibTrans" cxnId="{3C74D8B6-CEFF-42A2-8FC4-8F539BD9BA2C}">
      <dgm:prSet/>
      <dgm:spPr/>
      <dgm:t>
        <a:bodyPr/>
        <a:lstStyle/>
        <a:p>
          <a:endParaRPr lang="tr-TR"/>
        </a:p>
      </dgm:t>
    </dgm:pt>
    <dgm:pt modelId="{665B3B71-94FD-4D5D-856F-9DE282C0419D}">
      <dgm:prSet custT="1"/>
      <dgm:spPr/>
      <dgm:t>
        <a:bodyPr/>
        <a:lstStyle/>
        <a:p>
          <a:r>
            <a:rPr lang="tr-TR" sz="1800" dirty="0"/>
            <a:t>Yakıt tüketimi</a:t>
          </a:r>
        </a:p>
        <a:p>
          <a:r>
            <a:rPr lang="tr-TR" sz="1800" dirty="0"/>
            <a:t>0,1226</a:t>
          </a:r>
        </a:p>
      </dgm:t>
    </dgm:pt>
    <dgm:pt modelId="{E041D1A3-0133-4993-BE1C-754E5CF20D27}" type="parTrans" cxnId="{7B00982F-CD45-49ED-8CEC-5D4755AD7D2D}">
      <dgm:prSet/>
      <dgm:spPr/>
      <dgm:t>
        <a:bodyPr/>
        <a:lstStyle/>
        <a:p>
          <a:endParaRPr lang="tr-TR"/>
        </a:p>
      </dgm:t>
    </dgm:pt>
    <dgm:pt modelId="{28007501-AFE9-4E6E-B595-53A55D2587A9}" type="sibTrans" cxnId="{7B00982F-CD45-49ED-8CEC-5D4755AD7D2D}">
      <dgm:prSet/>
      <dgm:spPr/>
      <dgm:t>
        <a:bodyPr/>
        <a:lstStyle/>
        <a:p>
          <a:endParaRPr lang="tr-TR"/>
        </a:p>
      </dgm:t>
    </dgm:pt>
    <dgm:pt modelId="{70484999-A33B-437B-915C-530FD3106A86}">
      <dgm:prSet phldrT="[Metin]" custT="1"/>
      <dgm:spPr/>
      <dgm:t>
        <a:bodyPr/>
        <a:lstStyle/>
        <a:p>
          <a:r>
            <a:rPr lang="tr-TR" sz="1800" dirty="0" err="1"/>
            <a:t>Civic</a:t>
          </a:r>
          <a:endParaRPr lang="tr-TR" sz="1800" dirty="0"/>
        </a:p>
        <a:p>
          <a:r>
            <a:rPr lang="tr-TR" sz="1800" dirty="0" err="1"/>
            <a:t>Saturn</a:t>
          </a:r>
          <a:endParaRPr lang="tr-TR" sz="1800" dirty="0"/>
        </a:p>
        <a:p>
          <a:r>
            <a:rPr lang="tr-TR" sz="1800" dirty="0" err="1"/>
            <a:t>Escort</a:t>
          </a:r>
          <a:endParaRPr lang="tr-TR" sz="1800" dirty="0"/>
        </a:p>
        <a:p>
          <a:r>
            <a:rPr lang="tr-TR" sz="1800" dirty="0" err="1"/>
            <a:t>Miata</a:t>
          </a:r>
          <a:endParaRPr lang="tr-TR" sz="1800" dirty="0"/>
        </a:p>
      </dgm:t>
    </dgm:pt>
    <dgm:pt modelId="{D325AA0B-7D59-4239-85D0-786B0FF6EC81}" type="sibTrans" cxnId="{155FCCDA-071D-4CC1-9B23-8CE8D26E58E9}">
      <dgm:prSet/>
      <dgm:spPr/>
      <dgm:t>
        <a:bodyPr/>
        <a:lstStyle/>
        <a:p>
          <a:endParaRPr lang="tr-TR"/>
        </a:p>
      </dgm:t>
    </dgm:pt>
    <dgm:pt modelId="{C00B9A6C-3D95-4077-A053-ACE0D6AA5A88}" type="parTrans" cxnId="{155FCCDA-071D-4CC1-9B23-8CE8D26E58E9}">
      <dgm:prSet/>
      <dgm:spPr/>
      <dgm:t>
        <a:bodyPr/>
        <a:lstStyle/>
        <a:p>
          <a:endParaRPr lang="tr-TR"/>
        </a:p>
      </dgm:t>
    </dgm:pt>
    <dgm:pt modelId="{A437441B-3706-44A0-A030-A57DD11258D0}">
      <dgm:prSet phldrT="[Metin]" custT="1"/>
      <dgm:spPr/>
      <dgm:t>
        <a:bodyPr/>
        <a:lstStyle/>
        <a:p>
          <a:r>
            <a:rPr lang="tr-TR" sz="1800" dirty="0" err="1"/>
            <a:t>Civic</a:t>
          </a:r>
          <a:endParaRPr lang="tr-TR" sz="1800" dirty="0"/>
        </a:p>
        <a:p>
          <a:r>
            <a:rPr lang="tr-TR" sz="1800" dirty="0" err="1"/>
            <a:t>Saturn</a:t>
          </a:r>
          <a:endParaRPr lang="tr-TR" sz="1800" dirty="0"/>
        </a:p>
        <a:p>
          <a:r>
            <a:rPr lang="tr-TR" sz="1800" dirty="0" err="1"/>
            <a:t>Escort</a:t>
          </a:r>
          <a:endParaRPr lang="tr-TR" sz="1800" dirty="0"/>
        </a:p>
        <a:p>
          <a:r>
            <a:rPr lang="tr-TR" sz="1800" dirty="0" err="1"/>
            <a:t>Miata</a:t>
          </a:r>
          <a:endParaRPr lang="tr-TR" sz="1800" dirty="0"/>
        </a:p>
      </dgm:t>
    </dgm:pt>
    <dgm:pt modelId="{9088E85A-5617-4488-8DE3-EC67D803FA94}" type="parTrans" cxnId="{0CFDEC46-0B54-49E1-A24D-2C8FAA1DAFD4}">
      <dgm:prSet/>
      <dgm:spPr/>
      <dgm:t>
        <a:bodyPr/>
        <a:lstStyle/>
        <a:p>
          <a:endParaRPr lang="tr-TR"/>
        </a:p>
      </dgm:t>
    </dgm:pt>
    <dgm:pt modelId="{6F7682B6-3FE2-4EC0-80E1-300322B88EFD}" type="sibTrans" cxnId="{0CFDEC46-0B54-49E1-A24D-2C8FAA1DAFD4}">
      <dgm:prSet/>
      <dgm:spPr/>
      <dgm:t>
        <a:bodyPr/>
        <a:lstStyle/>
        <a:p>
          <a:endParaRPr lang="tr-TR"/>
        </a:p>
      </dgm:t>
    </dgm:pt>
    <dgm:pt modelId="{B1F64794-8CBD-406D-8403-DD55B1BB00BF}">
      <dgm:prSet phldrT="[Metin]" custT="1"/>
      <dgm:spPr/>
      <dgm:t>
        <a:bodyPr/>
        <a:lstStyle/>
        <a:p>
          <a:r>
            <a:rPr lang="tr-TR" sz="1800" dirty="0" err="1"/>
            <a:t>Civic</a:t>
          </a:r>
          <a:endParaRPr lang="tr-TR" sz="1800" dirty="0"/>
        </a:p>
        <a:p>
          <a:r>
            <a:rPr lang="tr-TR" sz="1800" dirty="0" err="1"/>
            <a:t>Saturn</a:t>
          </a:r>
          <a:endParaRPr lang="tr-TR" sz="1800" dirty="0"/>
        </a:p>
        <a:p>
          <a:r>
            <a:rPr lang="tr-TR" sz="1800" dirty="0" err="1"/>
            <a:t>Escort</a:t>
          </a:r>
          <a:endParaRPr lang="tr-TR" sz="1800" dirty="0"/>
        </a:p>
        <a:p>
          <a:r>
            <a:rPr lang="tr-TR" sz="1800" dirty="0" err="1"/>
            <a:t>Miata</a:t>
          </a:r>
          <a:endParaRPr lang="tr-TR" sz="1800" dirty="0"/>
        </a:p>
      </dgm:t>
    </dgm:pt>
    <dgm:pt modelId="{A0CB7937-D8C6-4F55-896D-5633AC765F2B}" type="parTrans" cxnId="{1991FF70-D0FB-4C60-B67A-C8998C61FB18}">
      <dgm:prSet/>
      <dgm:spPr/>
      <dgm:t>
        <a:bodyPr/>
        <a:lstStyle/>
        <a:p>
          <a:endParaRPr lang="tr-TR"/>
        </a:p>
      </dgm:t>
    </dgm:pt>
    <dgm:pt modelId="{06E6863C-3C78-421B-BE79-A356D22CF579}" type="sibTrans" cxnId="{1991FF70-D0FB-4C60-B67A-C8998C61FB18}">
      <dgm:prSet/>
      <dgm:spPr/>
      <dgm:t>
        <a:bodyPr/>
        <a:lstStyle/>
        <a:p>
          <a:endParaRPr lang="tr-TR"/>
        </a:p>
      </dgm:t>
    </dgm:pt>
    <dgm:pt modelId="{384A3D7D-48FC-479E-A28D-DC53EBEB23FD}">
      <dgm:prSet phldrT="[Metin]" custT="1"/>
      <dgm:spPr>
        <a:solidFill>
          <a:schemeClr val="accent2">
            <a:lumMod val="40000"/>
            <a:lumOff val="60000"/>
          </a:schemeClr>
        </a:solidFill>
      </dgm:spPr>
      <dgm:t>
        <a:bodyPr/>
        <a:lstStyle/>
        <a:p>
          <a:r>
            <a:rPr lang="tr-TR" sz="2800" dirty="0"/>
            <a:t>Amaç</a:t>
          </a:r>
        </a:p>
      </dgm:t>
    </dgm:pt>
    <dgm:pt modelId="{9A1FB482-9370-48AB-8767-E76679C00A04}" type="sibTrans" cxnId="{F87368D5-BD66-49C0-BAD2-A1F2F664BBE6}">
      <dgm:prSet/>
      <dgm:spPr/>
      <dgm:t>
        <a:bodyPr/>
        <a:lstStyle/>
        <a:p>
          <a:endParaRPr lang="tr-TR"/>
        </a:p>
      </dgm:t>
    </dgm:pt>
    <dgm:pt modelId="{92815881-A22A-4212-A3CE-D7EEED8372E2}" type="parTrans" cxnId="{F87368D5-BD66-49C0-BAD2-A1F2F664BBE6}">
      <dgm:prSet/>
      <dgm:spPr/>
      <dgm:t>
        <a:bodyPr/>
        <a:lstStyle/>
        <a:p>
          <a:endParaRPr lang="tr-TR"/>
        </a:p>
      </dgm:t>
    </dgm:pt>
    <dgm:pt modelId="{A37F8E7E-44CB-40B8-87A9-E6CDC0395ABE}" type="pres">
      <dgm:prSet presAssocID="{D6B942A0-F479-453A-AC42-2EC7A743CEA3}" presName="mainComposite" presStyleCnt="0">
        <dgm:presLayoutVars>
          <dgm:chPref val="1"/>
          <dgm:dir/>
          <dgm:animOne val="branch"/>
          <dgm:animLvl val="lvl"/>
          <dgm:resizeHandles val="exact"/>
        </dgm:presLayoutVars>
      </dgm:prSet>
      <dgm:spPr/>
    </dgm:pt>
    <dgm:pt modelId="{BC56EB33-3F40-4944-82BA-CC060E260AA3}" type="pres">
      <dgm:prSet presAssocID="{D6B942A0-F479-453A-AC42-2EC7A743CEA3}" presName="hierFlow" presStyleCnt="0"/>
      <dgm:spPr/>
    </dgm:pt>
    <dgm:pt modelId="{0BA20621-F3EF-4195-9B30-DF9CAB9EEE82}" type="pres">
      <dgm:prSet presAssocID="{D6B942A0-F479-453A-AC42-2EC7A743CEA3}" presName="firstBuf" presStyleCnt="0"/>
      <dgm:spPr/>
    </dgm:pt>
    <dgm:pt modelId="{61ECA614-2500-40B3-821B-E89A1560C60D}" type="pres">
      <dgm:prSet presAssocID="{D6B942A0-F479-453A-AC42-2EC7A743CEA3}" presName="hierChild1" presStyleCnt="0">
        <dgm:presLayoutVars>
          <dgm:chPref val="1"/>
          <dgm:animOne val="branch"/>
          <dgm:animLvl val="lvl"/>
        </dgm:presLayoutVars>
      </dgm:prSet>
      <dgm:spPr/>
    </dgm:pt>
    <dgm:pt modelId="{0E3DF7D2-077B-40C9-B980-5922572E3FA5}" type="pres">
      <dgm:prSet presAssocID="{A5B02A8C-C081-420D-8E7E-62472C7E9BC5}" presName="Name14" presStyleCnt="0"/>
      <dgm:spPr/>
    </dgm:pt>
    <dgm:pt modelId="{B94DD263-CD29-4824-941F-A364F8F5EA4B}" type="pres">
      <dgm:prSet presAssocID="{A5B02A8C-C081-420D-8E7E-62472C7E9BC5}" presName="level1Shape" presStyleLbl="node0" presStyleIdx="0" presStyleCnt="1">
        <dgm:presLayoutVars>
          <dgm:chPref val="3"/>
        </dgm:presLayoutVars>
      </dgm:prSet>
      <dgm:spPr/>
    </dgm:pt>
    <dgm:pt modelId="{5E01CF0C-7627-4693-AEF1-3B9B932C4E58}" type="pres">
      <dgm:prSet presAssocID="{A5B02A8C-C081-420D-8E7E-62472C7E9BC5}" presName="hierChild2" presStyleCnt="0"/>
      <dgm:spPr/>
    </dgm:pt>
    <dgm:pt modelId="{C6796841-0991-4709-BAA2-08251401C856}" type="pres">
      <dgm:prSet presAssocID="{4CBD625B-C195-4F67-A72F-B9F7F283A4C3}" presName="Name19" presStyleLbl="parChTrans1D2" presStyleIdx="0" presStyleCnt="3"/>
      <dgm:spPr/>
    </dgm:pt>
    <dgm:pt modelId="{179CA5B7-FA68-4495-B36D-CB4EE1986B20}" type="pres">
      <dgm:prSet presAssocID="{4F5810EF-A852-46BF-8AC9-C593214158FA}" presName="Name21" presStyleCnt="0"/>
      <dgm:spPr/>
    </dgm:pt>
    <dgm:pt modelId="{CC5556BD-53C1-486C-9CDF-49178B418C93}" type="pres">
      <dgm:prSet presAssocID="{4F5810EF-A852-46BF-8AC9-C593214158FA}" presName="level2Shape" presStyleLbl="node2" presStyleIdx="0" presStyleCnt="3"/>
      <dgm:spPr/>
    </dgm:pt>
    <dgm:pt modelId="{3364ED05-9FCE-41B3-BE9E-8ABB3C6674B7}" type="pres">
      <dgm:prSet presAssocID="{4F5810EF-A852-46BF-8AC9-C593214158FA}" presName="hierChild3" presStyleCnt="0"/>
      <dgm:spPr/>
    </dgm:pt>
    <dgm:pt modelId="{1AD9087C-13BD-4591-9D15-EAD49B1690A5}" type="pres">
      <dgm:prSet presAssocID="{C00B9A6C-3D95-4077-A053-ACE0D6AA5A88}" presName="Name19" presStyleLbl="parChTrans1D3" presStyleIdx="0" presStyleCnt="3"/>
      <dgm:spPr/>
    </dgm:pt>
    <dgm:pt modelId="{530AAB3D-6CA1-4E3C-A232-B61EA1E12C7B}" type="pres">
      <dgm:prSet presAssocID="{70484999-A33B-437B-915C-530FD3106A86}" presName="Name21" presStyleCnt="0"/>
      <dgm:spPr/>
    </dgm:pt>
    <dgm:pt modelId="{1538EC43-03D2-4DF0-BB1A-240139B94CF3}" type="pres">
      <dgm:prSet presAssocID="{70484999-A33B-437B-915C-530FD3106A86}" presName="level2Shape" presStyleLbl="node3" presStyleIdx="0" presStyleCnt="3" custScaleY="152777"/>
      <dgm:spPr/>
    </dgm:pt>
    <dgm:pt modelId="{DA2743B8-8149-4D23-A5FD-8B7E0A37E925}" type="pres">
      <dgm:prSet presAssocID="{70484999-A33B-437B-915C-530FD3106A86}" presName="hierChild3" presStyleCnt="0"/>
      <dgm:spPr/>
    </dgm:pt>
    <dgm:pt modelId="{547BDAC7-DAB4-46DC-985C-6445B618023A}" type="pres">
      <dgm:prSet presAssocID="{501DAD91-3025-411D-B05C-3D619B9D8105}" presName="Name19" presStyleLbl="parChTrans1D2" presStyleIdx="1" presStyleCnt="3"/>
      <dgm:spPr/>
    </dgm:pt>
    <dgm:pt modelId="{8B7E9FC3-6A1F-4862-942A-1267147F18D1}" type="pres">
      <dgm:prSet presAssocID="{4F82F8AE-D9ED-41E8-85B4-CC6A73D0D902}" presName="Name21" presStyleCnt="0"/>
      <dgm:spPr/>
    </dgm:pt>
    <dgm:pt modelId="{A8C7967B-9258-4DC4-833E-EFFF0A0E1753}" type="pres">
      <dgm:prSet presAssocID="{4F82F8AE-D9ED-41E8-85B4-CC6A73D0D902}" presName="level2Shape" presStyleLbl="node2" presStyleIdx="1" presStyleCnt="3"/>
      <dgm:spPr/>
    </dgm:pt>
    <dgm:pt modelId="{8FD40CF0-B61A-412B-B96B-60E4CA784A82}" type="pres">
      <dgm:prSet presAssocID="{4F82F8AE-D9ED-41E8-85B4-CC6A73D0D902}" presName="hierChild3" presStyleCnt="0"/>
      <dgm:spPr/>
    </dgm:pt>
    <dgm:pt modelId="{07AB22E5-BF28-4C6C-9092-1DF1BB360ECE}" type="pres">
      <dgm:prSet presAssocID="{9088E85A-5617-4488-8DE3-EC67D803FA94}" presName="Name19" presStyleLbl="parChTrans1D3" presStyleIdx="1" presStyleCnt="3"/>
      <dgm:spPr/>
    </dgm:pt>
    <dgm:pt modelId="{D87EF25B-B1A4-4C21-92EF-E33481C33B65}" type="pres">
      <dgm:prSet presAssocID="{A437441B-3706-44A0-A030-A57DD11258D0}" presName="Name21" presStyleCnt="0"/>
      <dgm:spPr/>
    </dgm:pt>
    <dgm:pt modelId="{ED1D6458-9585-402A-85D6-563C6DB53A13}" type="pres">
      <dgm:prSet presAssocID="{A437441B-3706-44A0-A030-A57DD11258D0}" presName="level2Shape" presStyleLbl="node3" presStyleIdx="1" presStyleCnt="3" custScaleY="152777"/>
      <dgm:spPr/>
    </dgm:pt>
    <dgm:pt modelId="{F08E6467-222D-4806-847A-36115A8F85D4}" type="pres">
      <dgm:prSet presAssocID="{A437441B-3706-44A0-A030-A57DD11258D0}" presName="hierChild3" presStyleCnt="0"/>
      <dgm:spPr/>
    </dgm:pt>
    <dgm:pt modelId="{AE166993-14B0-4994-B2BA-CE4A5D52D80B}" type="pres">
      <dgm:prSet presAssocID="{E041D1A3-0133-4993-BE1C-754E5CF20D27}" presName="Name19" presStyleLbl="parChTrans1D2" presStyleIdx="2" presStyleCnt="3"/>
      <dgm:spPr/>
    </dgm:pt>
    <dgm:pt modelId="{08DC71E7-5963-45BD-9FE5-77F29705BA4E}" type="pres">
      <dgm:prSet presAssocID="{665B3B71-94FD-4D5D-856F-9DE282C0419D}" presName="Name21" presStyleCnt="0"/>
      <dgm:spPr/>
    </dgm:pt>
    <dgm:pt modelId="{2D2D0277-59DF-451A-B700-7080F844B616}" type="pres">
      <dgm:prSet presAssocID="{665B3B71-94FD-4D5D-856F-9DE282C0419D}" presName="level2Shape" presStyleLbl="node2" presStyleIdx="2" presStyleCnt="3"/>
      <dgm:spPr/>
    </dgm:pt>
    <dgm:pt modelId="{EC83EED9-1700-4F9F-84A0-D9929AFE9321}" type="pres">
      <dgm:prSet presAssocID="{665B3B71-94FD-4D5D-856F-9DE282C0419D}" presName="hierChild3" presStyleCnt="0"/>
      <dgm:spPr/>
    </dgm:pt>
    <dgm:pt modelId="{5ED993D7-6806-4C57-87CB-18FAFB97BADF}" type="pres">
      <dgm:prSet presAssocID="{A0CB7937-D8C6-4F55-896D-5633AC765F2B}" presName="Name19" presStyleLbl="parChTrans1D3" presStyleIdx="2" presStyleCnt="3"/>
      <dgm:spPr/>
    </dgm:pt>
    <dgm:pt modelId="{F2D73CE6-6476-4519-9AB6-B75871D82440}" type="pres">
      <dgm:prSet presAssocID="{B1F64794-8CBD-406D-8403-DD55B1BB00BF}" presName="Name21" presStyleCnt="0"/>
      <dgm:spPr/>
    </dgm:pt>
    <dgm:pt modelId="{5AC2D624-0B7D-4EE3-9F6B-B73DF4AB9E3E}" type="pres">
      <dgm:prSet presAssocID="{B1F64794-8CBD-406D-8403-DD55B1BB00BF}" presName="level2Shape" presStyleLbl="node3" presStyleIdx="2" presStyleCnt="3" custScaleY="152777"/>
      <dgm:spPr/>
    </dgm:pt>
    <dgm:pt modelId="{CCE23FD3-B23D-4680-831E-3B93502D83D7}" type="pres">
      <dgm:prSet presAssocID="{B1F64794-8CBD-406D-8403-DD55B1BB00BF}" presName="hierChild3" presStyleCnt="0"/>
      <dgm:spPr/>
    </dgm:pt>
    <dgm:pt modelId="{8A11CC71-F4D3-42C7-BB8D-CC699B790043}" type="pres">
      <dgm:prSet presAssocID="{D6B942A0-F479-453A-AC42-2EC7A743CEA3}" presName="bgShapesFlow" presStyleCnt="0"/>
      <dgm:spPr/>
    </dgm:pt>
    <dgm:pt modelId="{EC56D3EA-88F9-45C1-8BB4-DF1D22EBC5B5}" type="pres">
      <dgm:prSet presAssocID="{384A3D7D-48FC-479E-A28D-DC53EBEB23FD}" presName="rectComp" presStyleCnt="0"/>
      <dgm:spPr/>
    </dgm:pt>
    <dgm:pt modelId="{05C74AB6-BBB6-463D-9C00-1EDD6F323E9F}" type="pres">
      <dgm:prSet presAssocID="{384A3D7D-48FC-479E-A28D-DC53EBEB23FD}" presName="bgRect" presStyleLbl="bgShp" presStyleIdx="0" presStyleCnt="3" custLinFactNeighborX="-3700"/>
      <dgm:spPr/>
    </dgm:pt>
    <dgm:pt modelId="{F429466F-D85F-482C-BDC0-42EC3C3574E2}" type="pres">
      <dgm:prSet presAssocID="{384A3D7D-48FC-479E-A28D-DC53EBEB23FD}" presName="bgRectTx" presStyleLbl="bgShp" presStyleIdx="0" presStyleCnt="3">
        <dgm:presLayoutVars>
          <dgm:bulletEnabled val="1"/>
        </dgm:presLayoutVars>
      </dgm:prSet>
      <dgm:spPr/>
    </dgm:pt>
    <dgm:pt modelId="{4911C19F-B821-486C-B3BD-479B5C03B12E}" type="pres">
      <dgm:prSet presAssocID="{384A3D7D-48FC-479E-A28D-DC53EBEB23FD}" presName="spComp" presStyleCnt="0"/>
      <dgm:spPr/>
    </dgm:pt>
    <dgm:pt modelId="{3C765A35-EF70-4A97-B7CF-3944E6BF8F3F}" type="pres">
      <dgm:prSet presAssocID="{384A3D7D-48FC-479E-A28D-DC53EBEB23FD}" presName="vSp" presStyleCnt="0"/>
      <dgm:spPr/>
    </dgm:pt>
    <dgm:pt modelId="{1E258E42-FF62-48C4-857A-513510DF12D8}" type="pres">
      <dgm:prSet presAssocID="{70B95CDE-21C7-4A5F-A4BA-076B093D63D5}" presName="rectComp" presStyleCnt="0"/>
      <dgm:spPr/>
    </dgm:pt>
    <dgm:pt modelId="{9A82F1B1-1946-4D43-9530-326C84EF1CE8}" type="pres">
      <dgm:prSet presAssocID="{70B95CDE-21C7-4A5F-A4BA-076B093D63D5}" presName="bgRect" presStyleLbl="bgShp" presStyleIdx="1" presStyleCnt="3"/>
      <dgm:spPr/>
    </dgm:pt>
    <dgm:pt modelId="{5540E5AE-B618-4F45-919E-70541B9C2DF0}" type="pres">
      <dgm:prSet presAssocID="{70B95CDE-21C7-4A5F-A4BA-076B093D63D5}" presName="bgRectTx" presStyleLbl="bgShp" presStyleIdx="1" presStyleCnt="3">
        <dgm:presLayoutVars>
          <dgm:bulletEnabled val="1"/>
        </dgm:presLayoutVars>
      </dgm:prSet>
      <dgm:spPr/>
    </dgm:pt>
    <dgm:pt modelId="{46DC16D3-1D2E-490F-89F0-091A4DDEE6E5}" type="pres">
      <dgm:prSet presAssocID="{70B95CDE-21C7-4A5F-A4BA-076B093D63D5}" presName="spComp" presStyleCnt="0"/>
      <dgm:spPr/>
    </dgm:pt>
    <dgm:pt modelId="{02DB335A-C62C-43D1-8B7C-3558425C0654}" type="pres">
      <dgm:prSet presAssocID="{70B95CDE-21C7-4A5F-A4BA-076B093D63D5}" presName="vSp" presStyleCnt="0"/>
      <dgm:spPr/>
    </dgm:pt>
    <dgm:pt modelId="{BC96A6E2-75A3-4B37-8C6F-EFA7E8E4D8F7}" type="pres">
      <dgm:prSet presAssocID="{AA557A8E-8813-4965-AE26-B796135E32A5}" presName="rectComp" presStyleCnt="0"/>
      <dgm:spPr/>
    </dgm:pt>
    <dgm:pt modelId="{4EB32E99-847C-4EBE-AE71-4851E96C79C2}" type="pres">
      <dgm:prSet presAssocID="{AA557A8E-8813-4965-AE26-B796135E32A5}" presName="bgRect" presStyleLbl="bgShp" presStyleIdx="2" presStyleCnt="3" custScaleY="152731"/>
      <dgm:spPr/>
    </dgm:pt>
    <dgm:pt modelId="{13CDFE14-1B92-4A1B-BB2A-0B54B0E40399}" type="pres">
      <dgm:prSet presAssocID="{AA557A8E-8813-4965-AE26-B796135E32A5}" presName="bgRectTx" presStyleLbl="bgShp" presStyleIdx="2" presStyleCnt="3">
        <dgm:presLayoutVars>
          <dgm:bulletEnabled val="1"/>
        </dgm:presLayoutVars>
      </dgm:prSet>
      <dgm:spPr/>
    </dgm:pt>
  </dgm:ptLst>
  <dgm:cxnLst>
    <dgm:cxn modelId="{15522C03-4FBC-41D6-AF9A-766953C09E80}" type="presOf" srcId="{AA557A8E-8813-4965-AE26-B796135E32A5}" destId="{13CDFE14-1B92-4A1B-BB2A-0B54B0E40399}" srcOrd="1" destOrd="0" presId="urn:microsoft.com/office/officeart/2005/8/layout/hierarchy6"/>
    <dgm:cxn modelId="{90E84303-E60C-4B85-BE52-087D38D9FD3D}" type="presOf" srcId="{665B3B71-94FD-4D5D-856F-9DE282C0419D}" destId="{2D2D0277-59DF-451A-B700-7080F844B616}" srcOrd="0" destOrd="0" presId="urn:microsoft.com/office/officeart/2005/8/layout/hierarchy6"/>
    <dgm:cxn modelId="{B2F25B14-2D3F-4DDF-BE9A-7C91886A5AD7}" type="presOf" srcId="{A437441B-3706-44A0-A030-A57DD11258D0}" destId="{ED1D6458-9585-402A-85D6-563C6DB53A13}" srcOrd="0" destOrd="0" presId="urn:microsoft.com/office/officeart/2005/8/layout/hierarchy6"/>
    <dgm:cxn modelId="{AED50629-F99C-4296-BAF9-752A270A82AA}" type="presOf" srcId="{501DAD91-3025-411D-B05C-3D619B9D8105}" destId="{547BDAC7-DAB4-46DC-985C-6445B618023A}" srcOrd="0" destOrd="0" presId="urn:microsoft.com/office/officeart/2005/8/layout/hierarchy6"/>
    <dgm:cxn modelId="{7B00982F-CD45-49ED-8CEC-5D4755AD7D2D}" srcId="{A5B02A8C-C081-420D-8E7E-62472C7E9BC5}" destId="{665B3B71-94FD-4D5D-856F-9DE282C0419D}" srcOrd="2" destOrd="0" parTransId="{E041D1A3-0133-4993-BE1C-754E5CF20D27}" sibTransId="{28007501-AFE9-4E6E-B595-53A55D2587A9}"/>
    <dgm:cxn modelId="{ABA86836-B375-4726-ABC4-D5CDE2F514D2}" type="presOf" srcId="{D6B942A0-F479-453A-AC42-2EC7A743CEA3}" destId="{A37F8E7E-44CB-40B8-87A9-E6CDC0395ABE}" srcOrd="0" destOrd="0" presId="urn:microsoft.com/office/officeart/2005/8/layout/hierarchy6"/>
    <dgm:cxn modelId="{32E1BF3E-2AB6-48EB-A05F-2D6204FF50D0}" srcId="{A5B02A8C-C081-420D-8E7E-62472C7E9BC5}" destId="{4F5810EF-A852-46BF-8AC9-C593214158FA}" srcOrd="0" destOrd="0" parTransId="{4CBD625B-C195-4F67-A72F-B9F7F283A4C3}" sibTransId="{02A8B623-8342-4C6C-B16D-8001A9AE7E08}"/>
    <dgm:cxn modelId="{0CFDEC46-0B54-49E1-A24D-2C8FAA1DAFD4}" srcId="{4F82F8AE-D9ED-41E8-85B4-CC6A73D0D902}" destId="{A437441B-3706-44A0-A030-A57DD11258D0}" srcOrd="0" destOrd="0" parTransId="{9088E85A-5617-4488-8DE3-EC67D803FA94}" sibTransId="{6F7682B6-3FE2-4EC0-80E1-300322B88EFD}"/>
    <dgm:cxn modelId="{DD03BA4C-4063-4D80-8F78-E44AB946DC8E}" type="presOf" srcId="{384A3D7D-48FC-479E-A28D-DC53EBEB23FD}" destId="{05C74AB6-BBB6-463D-9C00-1EDD6F323E9F}" srcOrd="0" destOrd="0" presId="urn:microsoft.com/office/officeart/2005/8/layout/hierarchy6"/>
    <dgm:cxn modelId="{73D7C94E-0326-4F27-B109-CD51E8F79817}" type="presOf" srcId="{4F82F8AE-D9ED-41E8-85B4-CC6A73D0D902}" destId="{A8C7967B-9258-4DC4-833E-EFFF0A0E1753}" srcOrd="0" destOrd="0" presId="urn:microsoft.com/office/officeart/2005/8/layout/hierarchy6"/>
    <dgm:cxn modelId="{A8D6D555-9394-4123-9A34-94D08E242901}" srcId="{A5B02A8C-C081-420D-8E7E-62472C7E9BC5}" destId="{4F82F8AE-D9ED-41E8-85B4-CC6A73D0D902}" srcOrd="1" destOrd="0" parTransId="{501DAD91-3025-411D-B05C-3D619B9D8105}" sibTransId="{87031403-C9F1-42F0-911D-D1951A999C34}"/>
    <dgm:cxn modelId="{A471196E-489F-4910-BE93-125113780A9F}" type="presOf" srcId="{384A3D7D-48FC-479E-A28D-DC53EBEB23FD}" destId="{F429466F-D85F-482C-BDC0-42EC3C3574E2}" srcOrd="1" destOrd="0" presId="urn:microsoft.com/office/officeart/2005/8/layout/hierarchy6"/>
    <dgm:cxn modelId="{1991FF70-D0FB-4C60-B67A-C8998C61FB18}" srcId="{665B3B71-94FD-4D5D-856F-9DE282C0419D}" destId="{B1F64794-8CBD-406D-8403-DD55B1BB00BF}" srcOrd="0" destOrd="0" parTransId="{A0CB7937-D8C6-4F55-896D-5633AC765F2B}" sibTransId="{06E6863C-3C78-421B-BE79-A356D22CF579}"/>
    <dgm:cxn modelId="{3E40D476-457B-47AA-896C-628E0934312B}" type="presOf" srcId="{A5B02A8C-C081-420D-8E7E-62472C7E9BC5}" destId="{B94DD263-CD29-4824-941F-A364F8F5EA4B}" srcOrd="0" destOrd="0" presId="urn:microsoft.com/office/officeart/2005/8/layout/hierarchy6"/>
    <dgm:cxn modelId="{7BCD597C-E076-4ED9-8EFC-577BA7353ABD}" type="presOf" srcId="{E041D1A3-0133-4993-BE1C-754E5CF20D27}" destId="{AE166993-14B0-4994-B2BA-CE4A5D52D80B}" srcOrd="0" destOrd="0" presId="urn:microsoft.com/office/officeart/2005/8/layout/hierarchy6"/>
    <dgm:cxn modelId="{77B9DB8C-B1FB-4C7E-9FA5-B466505537CC}" type="presOf" srcId="{70484999-A33B-437B-915C-530FD3106A86}" destId="{1538EC43-03D2-4DF0-BB1A-240139B94CF3}" srcOrd="0" destOrd="0" presId="urn:microsoft.com/office/officeart/2005/8/layout/hierarchy6"/>
    <dgm:cxn modelId="{CCBF3194-2358-4DE1-84E0-7F917A3E180B}" type="presOf" srcId="{4CBD625B-C195-4F67-A72F-B9F7F283A4C3}" destId="{C6796841-0991-4709-BAA2-08251401C856}" srcOrd="0" destOrd="0" presId="urn:microsoft.com/office/officeart/2005/8/layout/hierarchy6"/>
    <dgm:cxn modelId="{766E509E-2F16-4848-A6A9-00FB60D3D7F6}" type="presOf" srcId="{70B95CDE-21C7-4A5F-A4BA-076B093D63D5}" destId="{5540E5AE-B618-4F45-919E-70541B9C2DF0}" srcOrd="1" destOrd="0" presId="urn:microsoft.com/office/officeart/2005/8/layout/hierarchy6"/>
    <dgm:cxn modelId="{47F51BA2-0BF8-4544-B33B-42F9BF3815B0}" type="presOf" srcId="{B1F64794-8CBD-406D-8403-DD55B1BB00BF}" destId="{5AC2D624-0B7D-4EE3-9F6B-B73DF4AB9E3E}" srcOrd="0" destOrd="0" presId="urn:microsoft.com/office/officeart/2005/8/layout/hierarchy6"/>
    <dgm:cxn modelId="{D377F9A9-AADA-43B1-9E13-65E6F9F88A8A}" type="presOf" srcId="{A0CB7937-D8C6-4F55-896D-5633AC765F2B}" destId="{5ED993D7-6806-4C57-87CB-18FAFB97BADF}" srcOrd="0" destOrd="0" presId="urn:microsoft.com/office/officeart/2005/8/layout/hierarchy6"/>
    <dgm:cxn modelId="{1BD29CB6-3ABF-4622-8B52-27CA6F095131}" type="presOf" srcId="{AA557A8E-8813-4965-AE26-B796135E32A5}" destId="{4EB32E99-847C-4EBE-AE71-4851E96C79C2}" srcOrd="0" destOrd="0" presId="urn:microsoft.com/office/officeart/2005/8/layout/hierarchy6"/>
    <dgm:cxn modelId="{3C74D8B6-CEFF-42A2-8FC4-8F539BD9BA2C}" srcId="{D6B942A0-F479-453A-AC42-2EC7A743CEA3}" destId="{AA557A8E-8813-4965-AE26-B796135E32A5}" srcOrd="3" destOrd="0" parTransId="{53A3F8B6-2A5C-43BB-B9DE-89FD42397E6B}" sibTransId="{9D8C20F5-2749-49AA-979A-93C7A456D1C2}"/>
    <dgm:cxn modelId="{983788C1-8E01-44E1-A42C-B05570B4035B}" type="presOf" srcId="{C00B9A6C-3D95-4077-A053-ACE0D6AA5A88}" destId="{1AD9087C-13BD-4591-9D15-EAD49B1690A5}" srcOrd="0" destOrd="0" presId="urn:microsoft.com/office/officeart/2005/8/layout/hierarchy6"/>
    <dgm:cxn modelId="{0FA141CC-BCB1-49A2-AD43-13BB918779B6}" type="presOf" srcId="{4F5810EF-A852-46BF-8AC9-C593214158FA}" destId="{CC5556BD-53C1-486C-9CDF-49178B418C93}" srcOrd="0" destOrd="0" presId="urn:microsoft.com/office/officeart/2005/8/layout/hierarchy6"/>
    <dgm:cxn modelId="{F87368D5-BD66-49C0-BAD2-A1F2F664BBE6}" srcId="{D6B942A0-F479-453A-AC42-2EC7A743CEA3}" destId="{384A3D7D-48FC-479E-A28D-DC53EBEB23FD}" srcOrd="1" destOrd="0" parTransId="{92815881-A22A-4212-A3CE-D7EEED8372E2}" sibTransId="{9A1FB482-9370-48AB-8767-E76679C00A04}"/>
    <dgm:cxn modelId="{155FCCDA-071D-4CC1-9B23-8CE8D26E58E9}" srcId="{4F5810EF-A852-46BF-8AC9-C593214158FA}" destId="{70484999-A33B-437B-915C-530FD3106A86}" srcOrd="0" destOrd="0" parTransId="{C00B9A6C-3D95-4077-A053-ACE0D6AA5A88}" sibTransId="{D325AA0B-7D59-4239-85D0-786B0FF6EC81}"/>
    <dgm:cxn modelId="{3EF90ADE-B065-434E-96CB-72BC5DDBC6B5}" type="presOf" srcId="{70B95CDE-21C7-4A5F-A4BA-076B093D63D5}" destId="{9A82F1B1-1946-4D43-9530-326C84EF1CE8}" srcOrd="0" destOrd="0" presId="urn:microsoft.com/office/officeart/2005/8/layout/hierarchy6"/>
    <dgm:cxn modelId="{4D5CEFEC-BB89-4B78-B0E3-E979C66A0735}" srcId="{D6B942A0-F479-453A-AC42-2EC7A743CEA3}" destId="{70B95CDE-21C7-4A5F-A4BA-076B093D63D5}" srcOrd="2" destOrd="0" parTransId="{40A049AC-0BC7-48A8-83FA-25DBB7EB53EA}" sibTransId="{F0790080-7494-4EB1-9F58-BA4332D70621}"/>
    <dgm:cxn modelId="{E9D9DDEE-84CD-4C7E-AFA4-66777B2D33DC}" type="presOf" srcId="{9088E85A-5617-4488-8DE3-EC67D803FA94}" destId="{07AB22E5-BF28-4C6C-9092-1DF1BB360ECE}" srcOrd="0" destOrd="0" presId="urn:microsoft.com/office/officeart/2005/8/layout/hierarchy6"/>
    <dgm:cxn modelId="{6A127CFB-C6F9-49B8-84DC-30FE3DC5FDD4}" srcId="{D6B942A0-F479-453A-AC42-2EC7A743CEA3}" destId="{A5B02A8C-C081-420D-8E7E-62472C7E9BC5}" srcOrd="0" destOrd="0" parTransId="{ED73B164-CC5D-4264-8FCE-C09553FB83CB}" sibTransId="{C8733B0E-7789-4D54-95EE-6FB1BB061AFB}"/>
    <dgm:cxn modelId="{56BE9035-2288-4093-8DF7-C4508ED71C1C}" type="presParOf" srcId="{A37F8E7E-44CB-40B8-87A9-E6CDC0395ABE}" destId="{BC56EB33-3F40-4944-82BA-CC060E260AA3}" srcOrd="0" destOrd="0" presId="urn:microsoft.com/office/officeart/2005/8/layout/hierarchy6"/>
    <dgm:cxn modelId="{ED8ACA76-DC05-4490-A01E-391E69CF9014}" type="presParOf" srcId="{BC56EB33-3F40-4944-82BA-CC060E260AA3}" destId="{0BA20621-F3EF-4195-9B30-DF9CAB9EEE82}" srcOrd="0" destOrd="0" presId="urn:microsoft.com/office/officeart/2005/8/layout/hierarchy6"/>
    <dgm:cxn modelId="{9E349FA3-250F-446F-9148-22DA2C79A5E9}" type="presParOf" srcId="{BC56EB33-3F40-4944-82BA-CC060E260AA3}" destId="{61ECA614-2500-40B3-821B-E89A1560C60D}" srcOrd="1" destOrd="0" presId="urn:microsoft.com/office/officeart/2005/8/layout/hierarchy6"/>
    <dgm:cxn modelId="{A2681820-D217-491B-8A10-085512D8F0FB}" type="presParOf" srcId="{61ECA614-2500-40B3-821B-E89A1560C60D}" destId="{0E3DF7D2-077B-40C9-B980-5922572E3FA5}" srcOrd="0" destOrd="0" presId="urn:microsoft.com/office/officeart/2005/8/layout/hierarchy6"/>
    <dgm:cxn modelId="{3AC2E6ED-5159-4576-BB47-17A2F28D1A6F}" type="presParOf" srcId="{0E3DF7D2-077B-40C9-B980-5922572E3FA5}" destId="{B94DD263-CD29-4824-941F-A364F8F5EA4B}" srcOrd="0" destOrd="0" presId="urn:microsoft.com/office/officeart/2005/8/layout/hierarchy6"/>
    <dgm:cxn modelId="{090CB785-DF1C-4B52-9EE3-35FA95616ADF}" type="presParOf" srcId="{0E3DF7D2-077B-40C9-B980-5922572E3FA5}" destId="{5E01CF0C-7627-4693-AEF1-3B9B932C4E58}" srcOrd="1" destOrd="0" presId="urn:microsoft.com/office/officeart/2005/8/layout/hierarchy6"/>
    <dgm:cxn modelId="{2D58DCEC-A77E-4149-A8BB-C21413255B10}" type="presParOf" srcId="{5E01CF0C-7627-4693-AEF1-3B9B932C4E58}" destId="{C6796841-0991-4709-BAA2-08251401C856}" srcOrd="0" destOrd="0" presId="urn:microsoft.com/office/officeart/2005/8/layout/hierarchy6"/>
    <dgm:cxn modelId="{A2AB0449-F12D-47A5-97ED-0484FA6111CA}" type="presParOf" srcId="{5E01CF0C-7627-4693-AEF1-3B9B932C4E58}" destId="{179CA5B7-FA68-4495-B36D-CB4EE1986B20}" srcOrd="1" destOrd="0" presId="urn:microsoft.com/office/officeart/2005/8/layout/hierarchy6"/>
    <dgm:cxn modelId="{6989C3EB-EC0E-4DB3-9F6B-8A74BC67B4FF}" type="presParOf" srcId="{179CA5B7-FA68-4495-B36D-CB4EE1986B20}" destId="{CC5556BD-53C1-486C-9CDF-49178B418C93}" srcOrd="0" destOrd="0" presId="urn:microsoft.com/office/officeart/2005/8/layout/hierarchy6"/>
    <dgm:cxn modelId="{7E464B45-C8CC-4F5F-AF60-CBA5D68DA8EA}" type="presParOf" srcId="{179CA5B7-FA68-4495-B36D-CB4EE1986B20}" destId="{3364ED05-9FCE-41B3-BE9E-8ABB3C6674B7}" srcOrd="1" destOrd="0" presId="urn:microsoft.com/office/officeart/2005/8/layout/hierarchy6"/>
    <dgm:cxn modelId="{0DA7C9CC-5750-4308-836C-89B4245560A2}" type="presParOf" srcId="{3364ED05-9FCE-41B3-BE9E-8ABB3C6674B7}" destId="{1AD9087C-13BD-4591-9D15-EAD49B1690A5}" srcOrd="0" destOrd="0" presId="urn:microsoft.com/office/officeart/2005/8/layout/hierarchy6"/>
    <dgm:cxn modelId="{39EF3B06-BAB5-421A-ADB4-1F184DB132AF}" type="presParOf" srcId="{3364ED05-9FCE-41B3-BE9E-8ABB3C6674B7}" destId="{530AAB3D-6CA1-4E3C-A232-B61EA1E12C7B}" srcOrd="1" destOrd="0" presId="urn:microsoft.com/office/officeart/2005/8/layout/hierarchy6"/>
    <dgm:cxn modelId="{59016A7A-F933-4117-AFB3-4A347F0FE181}" type="presParOf" srcId="{530AAB3D-6CA1-4E3C-A232-B61EA1E12C7B}" destId="{1538EC43-03D2-4DF0-BB1A-240139B94CF3}" srcOrd="0" destOrd="0" presId="urn:microsoft.com/office/officeart/2005/8/layout/hierarchy6"/>
    <dgm:cxn modelId="{EE88D185-B597-4E5F-B191-EF69FF3E10B2}" type="presParOf" srcId="{530AAB3D-6CA1-4E3C-A232-B61EA1E12C7B}" destId="{DA2743B8-8149-4D23-A5FD-8B7E0A37E925}" srcOrd="1" destOrd="0" presId="urn:microsoft.com/office/officeart/2005/8/layout/hierarchy6"/>
    <dgm:cxn modelId="{82B208B2-628D-440B-9DC4-E00A75EE93D6}" type="presParOf" srcId="{5E01CF0C-7627-4693-AEF1-3B9B932C4E58}" destId="{547BDAC7-DAB4-46DC-985C-6445B618023A}" srcOrd="2" destOrd="0" presId="urn:microsoft.com/office/officeart/2005/8/layout/hierarchy6"/>
    <dgm:cxn modelId="{8435DEB2-A92D-4472-A3CF-42E4AFBF566D}" type="presParOf" srcId="{5E01CF0C-7627-4693-AEF1-3B9B932C4E58}" destId="{8B7E9FC3-6A1F-4862-942A-1267147F18D1}" srcOrd="3" destOrd="0" presId="urn:microsoft.com/office/officeart/2005/8/layout/hierarchy6"/>
    <dgm:cxn modelId="{1BD4C6D1-2896-4A2F-B564-7CEF5DDE19C7}" type="presParOf" srcId="{8B7E9FC3-6A1F-4862-942A-1267147F18D1}" destId="{A8C7967B-9258-4DC4-833E-EFFF0A0E1753}" srcOrd="0" destOrd="0" presId="urn:microsoft.com/office/officeart/2005/8/layout/hierarchy6"/>
    <dgm:cxn modelId="{FE749FE0-1F16-4A28-96F4-15A1A533BB81}" type="presParOf" srcId="{8B7E9FC3-6A1F-4862-942A-1267147F18D1}" destId="{8FD40CF0-B61A-412B-B96B-60E4CA784A82}" srcOrd="1" destOrd="0" presId="urn:microsoft.com/office/officeart/2005/8/layout/hierarchy6"/>
    <dgm:cxn modelId="{8F4B9357-4A8E-4450-BF6E-778AC7E0EF3D}" type="presParOf" srcId="{8FD40CF0-B61A-412B-B96B-60E4CA784A82}" destId="{07AB22E5-BF28-4C6C-9092-1DF1BB360ECE}" srcOrd="0" destOrd="0" presId="urn:microsoft.com/office/officeart/2005/8/layout/hierarchy6"/>
    <dgm:cxn modelId="{CEBE7B41-44BE-4BA5-BB33-54CC22308112}" type="presParOf" srcId="{8FD40CF0-B61A-412B-B96B-60E4CA784A82}" destId="{D87EF25B-B1A4-4C21-92EF-E33481C33B65}" srcOrd="1" destOrd="0" presId="urn:microsoft.com/office/officeart/2005/8/layout/hierarchy6"/>
    <dgm:cxn modelId="{BDBF2460-4A3A-4A3C-A471-52C986FFAFB7}" type="presParOf" srcId="{D87EF25B-B1A4-4C21-92EF-E33481C33B65}" destId="{ED1D6458-9585-402A-85D6-563C6DB53A13}" srcOrd="0" destOrd="0" presId="urn:microsoft.com/office/officeart/2005/8/layout/hierarchy6"/>
    <dgm:cxn modelId="{E84F5B06-6B46-4B1E-B4FE-B0E6E644E574}" type="presParOf" srcId="{D87EF25B-B1A4-4C21-92EF-E33481C33B65}" destId="{F08E6467-222D-4806-847A-36115A8F85D4}" srcOrd="1" destOrd="0" presId="urn:microsoft.com/office/officeart/2005/8/layout/hierarchy6"/>
    <dgm:cxn modelId="{4EDB3931-3FD6-4E1F-B420-BF73B232B83C}" type="presParOf" srcId="{5E01CF0C-7627-4693-AEF1-3B9B932C4E58}" destId="{AE166993-14B0-4994-B2BA-CE4A5D52D80B}" srcOrd="4" destOrd="0" presId="urn:microsoft.com/office/officeart/2005/8/layout/hierarchy6"/>
    <dgm:cxn modelId="{C03C05E4-2C33-45DA-B252-AE2E8EF53CA9}" type="presParOf" srcId="{5E01CF0C-7627-4693-AEF1-3B9B932C4E58}" destId="{08DC71E7-5963-45BD-9FE5-77F29705BA4E}" srcOrd="5" destOrd="0" presId="urn:microsoft.com/office/officeart/2005/8/layout/hierarchy6"/>
    <dgm:cxn modelId="{A30F4010-0D8B-4E1A-A5CE-E7D0C90D0C47}" type="presParOf" srcId="{08DC71E7-5963-45BD-9FE5-77F29705BA4E}" destId="{2D2D0277-59DF-451A-B700-7080F844B616}" srcOrd="0" destOrd="0" presId="urn:microsoft.com/office/officeart/2005/8/layout/hierarchy6"/>
    <dgm:cxn modelId="{AAD2A3D3-DEEA-4CA4-8C25-77E6AA12EACC}" type="presParOf" srcId="{08DC71E7-5963-45BD-9FE5-77F29705BA4E}" destId="{EC83EED9-1700-4F9F-84A0-D9929AFE9321}" srcOrd="1" destOrd="0" presId="urn:microsoft.com/office/officeart/2005/8/layout/hierarchy6"/>
    <dgm:cxn modelId="{3DC0AB0B-E233-4E32-9C09-17AA30F0F85A}" type="presParOf" srcId="{EC83EED9-1700-4F9F-84A0-D9929AFE9321}" destId="{5ED993D7-6806-4C57-87CB-18FAFB97BADF}" srcOrd="0" destOrd="0" presId="urn:microsoft.com/office/officeart/2005/8/layout/hierarchy6"/>
    <dgm:cxn modelId="{324E8D73-61EE-46B8-AA06-1E47D3B63A05}" type="presParOf" srcId="{EC83EED9-1700-4F9F-84A0-D9929AFE9321}" destId="{F2D73CE6-6476-4519-9AB6-B75871D82440}" srcOrd="1" destOrd="0" presId="urn:microsoft.com/office/officeart/2005/8/layout/hierarchy6"/>
    <dgm:cxn modelId="{267371B7-DACD-4A80-AD1F-36CF9ACDC27D}" type="presParOf" srcId="{F2D73CE6-6476-4519-9AB6-B75871D82440}" destId="{5AC2D624-0B7D-4EE3-9F6B-B73DF4AB9E3E}" srcOrd="0" destOrd="0" presId="urn:microsoft.com/office/officeart/2005/8/layout/hierarchy6"/>
    <dgm:cxn modelId="{701B7E7C-1750-4289-989E-DABA552F507F}" type="presParOf" srcId="{F2D73CE6-6476-4519-9AB6-B75871D82440}" destId="{CCE23FD3-B23D-4680-831E-3B93502D83D7}" srcOrd="1" destOrd="0" presId="urn:microsoft.com/office/officeart/2005/8/layout/hierarchy6"/>
    <dgm:cxn modelId="{B766FAFA-F7DB-4AA3-830B-B9BF2A8EE619}" type="presParOf" srcId="{A37F8E7E-44CB-40B8-87A9-E6CDC0395ABE}" destId="{8A11CC71-F4D3-42C7-BB8D-CC699B790043}" srcOrd="1" destOrd="0" presId="urn:microsoft.com/office/officeart/2005/8/layout/hierarchy6"/>
    <dgm:cxn modelId="{9780B27D-7E97-48B4-96CC-83CFB92D34CA}" type="presParOf" srcId="{8A11CC71-F4D3-42C7-BB8D-CC699B790043}" destId="{EC56D3EA-88F9-45C1-8BB4-DF1D22EBC5B5}" srcOrd="0" destOrd="0" presId="urn:microsoft.com/office/officeart/2005/8/layout/hierarchy6"/>
    <dgm:cxn modelId="{7D9B22C6-FB8B-4005-B130-D17CE1CAF720}" type="presParOf" srcId="{EC56D3EA-88F9-45C1-8BB4-DF1D22EBC5B5}" destId="{05C74AB6-BBB6-463D-9C00-1EDD6F323E9F}" srcOrd="0" destOrd="0" presId="urn:microsoft.com/office/officeart/2005/8/layout/hierarchy6"/>
    <dgm:cxn modelId="{A42F6A23-22AC-4C40-96A7-EB3E230AF865}" type="presParOf" srcId="{EC56D3EA-88F9-45C1-8BB4-DF1D22EBC5B5}" destId="{F429466F-D85F-482C-BDC0-42EC3C3574E2}" srcOrd="1" destOrd="0" presId="urn:microsoft.com/office/officeart/2005/8/layout/hierarchy6"/>
    <dgm:cxn modelId="{39BC69AA-6D3F-438B-920E-F645FF7F6777}" type="presParOf" srcId="{8A11CC71-F4D3-42C7-BB8D-CC699B790043}" destId="{4911C19F-B821-486C-B3BD-479B5C03B12E}" srcOrd="1" destOrd="0" presId="urn:microsoft.com/office/officeart/2005/8/layout/hierarchy6"/>
    <dgm:cxn modelId="{55665C8D-B30B-4F09-B5DF-436847433C13}" type="presParOf" srcId="{4911C19F-B821-486C-B3BD-479B5C03B12E}" destId="{3C765A35-EF70-4A97-B7CF-3944E6BF8F3F}" srcOrd="0" destOrd="0" presId="urn:microsoft.com/office/officeart/2005/8/layout/hierarchy6"/>
    <dgm:cxn modelId="{87414709-B601-47C2-B02C-53FB6BE54FA6}" type="presParOf" srcId="{8A11CC71-F4D3-42C7-BB8D-CC699B790043}" destId="{1E258E42-FF62-48C4-857A-513510DF12D8}" srcOrd="2" destOrd="0" presId="urn:microsoft.com/office/officeart/2005/8/layout/hierarchy6"/>
    <dgm:cxn modelId="{FB97C9AE-A9B7-4F0B-9F21-ACB2A7C94B66}" type="presParOf" srcId="{1E258E42-FF62-48C4-857A-513510DF12D8}" destId="{9A82F1B1-1946-4D43-9530-326C84EF1CE8}" srcOrd="0" destOrd="0" presId="urn:microsoft.com/office/officeart/2005/8/layout/hierarchy6"/>
    <dgm:cxn modelId="{1DAE354C-A646-419C-AFBF-D7BA1235CA7B}" type="presParOf" srcId="{1E258E42-FF62-48C4-857A-513510DF12D8}" destId="{5540E5AE-B618-4F45-919E-70541B9C2DF0}" srcOrd="1" destOrd="0" presId="urn:microsoft.com/office/officeart/2005/8/layout/hierarchy6"/>
    <dgm:cxn modelId="{DD7F8F00-63C2-44E8-8664-C447BAAC7A5C}" type="presParOf" srcId="{8A11CC71-F4D3-42C7-BB8D-CC699B790043}" destId="{46DC16D3-1D2E-490F-89F0-091A4DDEE6E5}" srcOrd="3" destOrd="0" presId="urn:microsoft.com/office/officeart/2005/8/layout/hierarchy6"/>
    <dgm:cxn modelId="{0C8683FD-6C05-4C68-9281-9BCB35DBD078}" type="presParOf" srcId="{46DC16D3-1D2E-490F-89F0-091A4DDEE6E5}" destId="{02DB335A-C62C-43D1-8B7C-3558425C0654}" srcOrd="0" destOrd="0" presId="urn:microsoft.com/office/officeart/2005/8/layout/hierarchy6"/>
    <dgm:cxn modelId="{01842C9F-C1F7-4313-8C67-BAED0A03E04C}" type="presParOf" srcId="{8A11CC71-F4D3-42C7-BB8D-CC699B790043}" destId="{BC96A6E2-75A3-4B37-8C6F-EFA7E8E4D8F7}" srcOrd="4" destOrd="0" presId="urn:microsoft.com/office/officeart/2005/8/layout/hierarchy6"/>
    <dgm:cxn modelId="{0A5802FF-F80E-4319-BD3B-17BE914AB94A}" type="presParOf" srcId="{BC96A6E2-75A3-4B37-8C6F-EFA7E8E4D8F7}" destId="{4EB32E99-847C-4EBE-AE71-4851E96C79C2}" srcOrd="0" destOrd="0" presId="urn:microsoft.com/office/officeart/2005/8/layout/hierarchy6"/>
    <dgm:cxn modelId="{D4E3C24E-3BD9-43EE-BB1A-4ADD1C27D969}" type="presParOf" srcId="{BC96A6E2-75A3-4B37-8C6F-EFA7E8E4D8F7}" destId="{13CDFE14-1B92-4A1B-BB2A-0B54B0E40399}"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6B942A0-F479-453A-AC42-2EC7A743CEA3}" type="doc">
      <dgm:prSet loTypeId="urn:microsoft.com/office/officeart/2005/8/layout/hierarchy6" loCatId="hierarchy" qsTypeId="urn:microsoft.com/office/officeart/2005/8/quickstyle/3d4" qsCatId="3D" csTypeId="urn:microsoft.com/office/officeart/2005/8/colors/colorful3" csCatId="colorful" phldr="1"/>
      <dgm:spPr/>
      <dgm:t>
        <a:bodyPr/>
        <a:lstStyle/>
        <a:p>
          <a:endParaRPr lang="tr-TR"/>
        </a:p>
      </dgm:t>
    </dgm:pt>
    <dgm:pt modelId="{A5B02A8C-C081-420D-8E7E-62472C7E9BC5}">
      <dgm:prSet phldrT="[Metin]" custT="1"/>
      <dgm:spPr/>
      <dgm:t>
        <a:bodyPr/>
        <a:lstStyle/>
        <a:p>
          <a:r>
            <a:rPr lang="tr-TR" sz="1800" dirty="0"/>
            <a:t>Yeni araba almak</a:t>
          </a:r>
        </a:p>
        <a:p>
          <a:r>
            <a:rPr lang="tr-TR" sz="1800" dirty="0"/>
            <a:t>1,00</a:t>
          </a:r>
        </a:p>
      </dgm:t>
    </dgm:pt>
    <dgm:pt modelId="{ED73B164-CC5D-4264-8FCE-C09553FB83CB}" type="parTrans" cxnId="{6A127CFB-C6F9-49B8-84DC-30FE3DC5FDD4}">
      <dgm:prSet/>
      <dgm:spPr/>
      <dgm:t>
        <a:bodyPr/>
        <a:lstStyle/>
        <a:p>
          <a:endParaRPr lang="tr-TR"/>
        </a:p>
      </dgm:t>
    </dgm:pt>
    <dgm:pt modelId="{C8733B0E-7789-4D54-95EE-6FB1BB061AFB}" type="sibTrans" cxnId="{6A127CFB-C6F9-49B8-84DC-30FE3DC5FDD4}">
      <dgm:prSet/>
      <dgm:spPr/>
      <dgm:t>
        <a:bodyPr/>
        <a:lstStyle/>
        <a:p>
          <a:endParaRPr lang="tr-TR"/>
        </a:p>
      </dgm:t>
    </dgm:pt>
    <dgm:pt modelId="{4F5810EF-A852-46BF-8AC9-C593214158FA}">
      <dgm:prSet phldrT="[Metin]" custT="1"/>
      <dgm:spPr/>
      <dgm:t>
        <a:bodyPr/>
        <a:lstStyle/>
        <a:p>
          <a:r>
            <a:rPr lang="tr-TR" sz="1800" dirty="0"/>
            <a:t>Model</a:t>
          </a:r>
        </a:p>
        <a:p>
          <a:r>
            <a:rPr lang="tr-TR" sz="1800" dirty="0"/>
            <a:t>0,3202</a:t>
          </a:r>
        </a:p>
      </dgm:t>
    </dgm:pt>
    <dgm:pt modelId="{4CBD625B-C195-4F67-A72F-B9F7F283A4C3}" type="parTrans" cxnId="{32E1BF3E-2AB6-48EB-A05F-2D6204FF50D0}">
      <dgm:prSet/>
      <dgm:spPr/>
      <dgm:t>
        <a:bodyPr/>
        <a:lstStyle/>
        <a:p>
          <a:endParaRPr lang="tr-TR"/>
        </a:p>
      </dgm:t>
    </dgm:pt>
    <dgm:pt modelId="{02A8B623-8342-4C6C-B16D-8001A9AE7E08}" type="sibTrans" cxnId="{32E1BF3E-2AB6-48EB-A05F-2D6204FF50D0}">
      <dgm:prSet/>
      <dgm:spPr/>
      <dgm:t>
        <a:bodyPr/>
        <a:lstStyle/>
        <a:p>
          <a:endParaRPr lang="tr-TR"/>
        </a:p>
      </dgm:t>
    </dgm:pt>
    <dgm:pt modelId="{4F82F8AE-D9ED-41E8-85B4-CC6A73D0D902}">
      <dgm:prSet phldrT="[Metin]" custT="1"/>
      <dgm:spPr/>
      <dgm:t>
        <a:bodyPr/>
        <a:lstStyle/>
        <a:p>
          <a:r>
            <a:rPr lang="tr-TR" sz="1800" dirty="0"/>
            <a:t>Dayanıklılık</a:t>
          </a:r>
        </a:p>
        <a:p>
          <a:r>
            <a:rPr lang="tr-TR" sz="1800" dirty="0"/>
            <a:t>0,5571</a:t>
          </a:r>
        </a:p>
      </dgm:t>
    </dgm:pt>
    <dgm:pt modelId="{501DAD91-3025-411D-B05C-3D619B9D8105}" type="parTrans" cxnId="{A8D6D555-9394-4123-9A34-94D08E242901}">
      <dgm:prSet/>
      <dgm:spPr/>
      <dgm:t>
        <a:bodyPr/>
        <a:lstStyle/>
        <a:p>
          <a:endParaRPr lang="tr-TR"/>
        </a:p>
      </dgm:t>
    </dgm:pt>
    <dgm:pt modelId="{87031403-C9F1-42F0-911D-D1951A999C34}" type="sibTrans" cxnId="{A8D6D555-9394-4123-9A34-94D08E242901}">
      <dgm:prSet/>
      <dgm:spPr/>
      <dgm:t>
        <a:bodyPr/>
        <a:lstStyle/>
        <a:p>
          <a:endParaRPr lang="tr-TR"/>
        </a:p>
      </dgm:t>
    </dgm:pt>
    <dgm:pt modelId="{70B95CDE-21C7-4A5F-A4BA-076B093D63D5}">
      <dgm:prSet phldrT="[Metin]" custT="1"/>
      <dgm:spPr>
        <a:solidFill>
          <a:schemeClr val="accent4">
            <a:lumMod val="40000"/>
            <a:lumOff val="60000"/>
          </a:schemeClr>
        </a:solidFill>
      </dgm:spPr>
      <dgm:t>
        <a:bodyPr/>
        <a:lstStyle/>
        <a:p>
          <a:r>
            <a:rPr lang="tr-TR" sz="2800" dirty="0"/>
            <a:t>Kriterler</a:t>
          </a:r>
        </a:p>
      </dgm:t>
    </dgm:pt>
    <dgm:pt modelId="{40A049AC-0BC7-48A8-83FA-25DBB7EB53EA}" type="parTrans" cxnId="{4D5CEFEC-BB89-4B78-B0E3-E979C66A0735}">
      <dgm:prSet/>
      <dgm:spPr/>
      <dgm:t>
        <a:bodyPr/>
        <a:lstStyle/>
        <a:p>
          <a:endParaRPr lang="tr-TR"/>
        </a:p>
      </dgm:t>
    </dgm:pt>
    <dgm:pt modelId="{F0790080-7494-4EB1-9F58-BA4332D70621}" type="sibTrans" cxnId="{4D5CEFEC-BB89-4B78-B0E3-E979C66A0735}">
      <dgm:prSet/>
      <dgm:spPr/>
      <dgm:t>
        <a:bodyPr/>
        <a:lstStyle/>
        <a:p>
          <a:endParaRPr lang="tr-TR"/>
        </a:p>
      </dgm:t>
    </dgm:pt>
    <dgm:pt modelId="{AA557A8E-8813-4965-AE26-B796135E32A5}">
      <dgm:prSet phldrT="[Metin]" custT="1"/>
      <dgm:spPr>
        <a:solidFill>
          <a:schemeClr val="accent5">
            <a:lumMod val="40000"/>
            <a:lumOff val="60000"/>
          </a:schemeClr>
        </a:solidFill>
      </dgm:spPr>
      <dgm:t>
        <a:bodyPr/>
        <a:lstStyle/>
        <a:p>
          <a:r>
            <a:rPr lang="tr-TR" sz="2800" dirty="0"/>
            <a:t>Seçenekler</a:t>
          </a:r>
        </a:p>
      </dgm:t>
    </dgm:pt>
    <dgm:pt modelId="{53A3F8B6-2A5C-43BB-B9DE-89FD42397E6B}" type="parTrans" cxnId="{3C74D8B6-CEFF-42A2-8FC4-8F539BD9BA2C}">
      <dgm:prSet/>
      <dgm:spPr/>
      <dgm:t>
        <a:bodyPr/>
        <a:lstStyle/>
        <a:p>
          <a:endParaRPr lang="tr-TR"/>
        </a:p>
      </dgm:t>
    </dgm:pt>
    <dgm:pt modelId="{9D8C20F5-2749-49AA-979A-93C7A456D1C2}" type="sibTrans" cxnId="{3C74D8B6-CEFF-42A2-8FC4-8F539BD9BA2C}">
      <dgm:prSet/>
      <dgm:spPr/>
      <dgm:t>
        <a:bodyPr/>
        <a:lstStyle/>
        <a:p>
          <a:endParaRPr lang="tr-TR"/>
        </a:p>
      </dgm:t>
    </dgm:pt>
    <dgm:pt modelId="{665B3B71-94FD-4D5D-856F-9DE282C0419D}">
      <dgm:prSet custT="1"/>
      <dgm:spPr/>
      <dgm:t>
        <a:bodyPr/>
        <a:lstStyle/>
        <a:p>
          <a:r>
            <a:rPr lang="tr-TR" sz="1800" dirty="0"/>
            <a:t>Yakıt tüketimi</a:t>
          </a:r>
        </a:p>
        <a:p>
          <a:r>
            <a:rPr lang="tr-TR" sz="1800" dirty="0"/>
            <a:t>0,1226</a:t>
          </a:r>
        </a:p>
      </dgm:t>
    </dgm:pt>
    <dgm:pt modelId="{E041D1A3-0133-4993-BE1C-754E5CF20D27}" type="parTrans" cxnId="{7B00982F-CD45-49ED-8CEC-5D4755AD7D2D}">
      <dgm:prSet/>
      <dgm:spPr/>
      <dgm:t>
        <a:bodyPr/>
        <a:lstStyle/>
        <a:p>
          <a:endParaRPr lang="tr-TR"/>
        </a:p>
      </dgm:t>
    </dgm:pt>
    <dgm:pt modelId="{28007501-AFE9-4E6E-B595-53A55D2587A9}" type="sibTrans" cxnId="{7B00982F-CD45-49ED-8CEC-5D4755AD7D2D}">
      <dgm:prSet/>
      <dgm:spPr/>
      <dgm:t>
        <a:bodyPr/>
        <a:lstStyle/>
        <a:p>
          <a:endParaRPr lang="tr-TR"/>
        </a:p>
      </dgm:t>
    </dgm:pt>
    <dgm:pt modelId="{70484999-A33B-437B-915C-530FD3106A86}">
      <dgm:prSet phldrT="[Metin]" custT="1"/>
      <dgm:spPr/>
      <dgm:t>
        <a:bodyPr/>
        <a:lstStyle/>
        <a:p>
          <a:pPr algn="l"/>
          <a:r>
            <a:rPr lang="tr-TR" sz="1800" dirty="0" err="1"/>
            <a:t>Civic</a:t>
          </a:r>
          <a:r>
            <a:rPr lang="tr-TR" sz="1800" dirty="0"/>
            <a:t> 0,1308</a:t>
          </a:r>
        </a:p>
        <a:p>
          <a:pPr algn="l"/>
          <a:r>
            <a:rPr lang="tr-TR" sz="1800" dirty="0" err="1"/>
            <a:t>Saturn</a:t>
          </a:r>
          <a:r>
            <a:rPr lang="tr-TR" sz="1800" dirty="0"/>
            <a:t> 0,2444</a:t>
          </a:r>
        </a:p>
        <a:p>
          <a:pPr algn="l"/>
          <a:r>
            <a:rPr lang="tr-TR" sz="1800" dirty="0" err="1"/>
            <a:t>Escort</a:t>
          </a:r>
          <a:r>
            <a:rPr lang="tr-TR" sz="1800" dirty="0"/>
            <a:t> 0,0657</a:t>
          </a:r>
        </a:p>
        <a:p>
          <a:pPr algn="l"/>
          <a:r>
            <a:rPr lang="tr-TR" sz="1800" dirty="0" err="1"/>
            <a:t>Miata</a:t>
          </a:r>
          <a:r>
            <a:rPr lang="tr-TR" sz="1800" dirty="0"/>
            <a:t> 0,5591</a:t>
          </a:r>
        </a:p>
      </dgm:t>
    </dgm:pt>
    <dgm:pt modelId="{D325AA0B-7D59-4239-85D0-786B0FF6EC81}" type="sibTrans" cxnId="{155FCCDA-071D-4CC1-9B23-8CE8D26E58E9}">
      <dgm:prSet/>
      <dgm:spPr/>
      <dgm:t>
        <a:bodyPr/>
        <a:lstStyle/>
        <a:p>
          <a:endParaRPr lang="tr-TR"/>
        </a:p>
      </dgm:t>
    </dgm:pt>
    <dgm:pt modelId="{C00B9A6C-3D95-4077-A053-ACE0D6AA5A88}" type="parTrans" cxnId="{155FCCDA-071D-4CC1-9B23-8CE8D26E58E9}">
      <dgm:prSet/>
      <dgm:spPr/>
      <dgm:t>
        <a:bodyPr/>
        <a:lstStyle/>
        <a:p>
          <a:endParaRPr lang="tr-TR"/>
        </a:p>
      </dgm:t>
    </dgm:pt>
    <dgm:pt modelId="{A437441B-3706-44A0-A030-A57DD11258D0}">
      <dgm:prSet phldrT="[Metin]" custT="1"/>
      <dgm:spPr/>
      <dgm:t>
        <a:bodyPr/>
        <a:lstStyle/>
        <a:p>
          <a:pPr algn="l"/>
          <a:r>
            <a:rPr lang="tr-TR" sz="1800" dirty="0" err="1"/>
            <a:t>Civic</a:t>
          </a:r>
          <a:r>
            <a:rPr lang="tr-TR" sz="1800" dirty="0"/>
            <a:t> 0,3780</a:t>
          </a:r>
        </a:p>
        <a:p>
          <a:pPr algn="l"/>
          <a:r>
            <a:rPr lang="tr-TR" sz="1800" dirty="0" err="1"/>
            <a:t>Saturn</a:t>
          </a:r>
          <a:r>
            <a:rPr lang="tr-TR" sz="1800" dirty="0"/>
            <a:t> 0,2869</a:t>
          </a:r>
        </a:p>
        <a:p>
          <a:pPr algn="l"/>
          <a:r>
            <a:rPr lang="tr-TR" sz="1800" dirty="0" err="1"/>
            <a:t>Escort</a:t>
          </a:r>
          <a:r>
            <a:rPr lang="tr-TR" sz="1800" dirty="0"/>
            <a:t> 0,0742</a:t>
          </a:r>
        </a:p>
        <a:p>
          <a:pPr algn="l"/>
          <a:r>
            <a:rPr lang="tr-TR" sz="1800" dirty="0" err="1"/>
            <a:t>Miata</a:t>
          </a:r>
          <a:r>
            <a:rPr lang="tr-TR" sz="1800" dirty="0"/>
            <a:t> 0,2609</a:t>
          </a:r>
        </a:p>
      </dgm:t>
    </dgm:pt>
    <dgm:pt modelId="{9088E85A-5617-4488-8DE3-EC67D803FA94}" type="parTrans" cxnId="{0CFDEC46-0B54-49E1-A24D-2C8FAA1DAFD4}">
      <dgm:prSet/>
      <dgm:spPr/>
      <dgm:t>
        <a:bodyPr/>
        <a:lstStyle/>
        <a:p>
          <a:endParaRPr lang="tr-TR"/>
        </a:p>
      </dgm:t>
    </dgm:pt>
    <dgm:pt modelId="{6F7682B6-3FE2-4EC0-80E1-300322B88EFD}" type="sibTrans" cxnId="{0CFDEC46-0B54-49E1-A24D-2C8FAA1DAFD4}">
      <dgm:prSet/>
      <dgm:spPr/>
      <dgm:t>
        <a:bodyPr/>
        <a:lstStyle/>
        <a:p>
          <a:endParaRPr lang="tr-TR"/>
        </a:p>
      </dgm:t>
    </dgm:pt>
    <dgm:pt modelId="{B1F64794-8CBD-406D-8403-DD55B1BB00BF}">
      <dgm:prSet phldrT="[Metin]" custT="1"/>
      <dgm:spPr/>
      <dgm:t>
        <a:bodyPr/>
        <a:lstStyle/>
        <a:p>
          <a:pPr algn="l"/>
          <a:r>
            <a:rPr lang="tr-TR" sz="1800" dirty="0" err="1"/>
            <a:t>Civic</a:t>
          </a:r>
          <a:r>
            <a:rPr lang="tr-TR" sz="1800" dirty="0"/>
            <a:t> 0,3010</a:t>
          </a:r>
        </a:p>
        <a:p>
          <a:pPr algn="l"/>
          <a:r>
            <a:rPr lang="tr-TR" sz="1800" dirty="0" err="1"/>
            <a:t>Saturn</a:t>
          </a:r>
          <a:r>
            <a:rPr lang="tr-TR" sz="1800" dirty="0"/>
            <a:t> 0,2390</a:t>
          </a:r>
        </a:p>
        <a:p>
          <a:pPr algn="l"/>
          <a:r>
            <a:rPr lang="tr-TR" sz="1800" dirty="0" err="1"/>
            <a:t>Escort</a:t>
          </a:r>
          <a:r>
            <a:rPr lang="tr-TR" sz="1800" dirty="0"/>
            <a:t> 0,2120</a:t>
          </a:r>
        </a:p>
        <a:p>
          <a:pPr algn="l"/>
          <a:r>
            <a:rPr lang="tr-TR" sz="1800" dirty="0" err="1"/>
            <a:t>Miata</a:t>
          </a:r>
          <a:r>
            <a:rPr lang="tr-TR" sz="1800" dirty="0"/>
            <a:t> 0,2480</a:t>
          </a:r>
        </a:p>
      </dgm:t>
    </dgm:pt>
    <dgm:pt modelId="{A0CB7937-D8C6-4F55-896D-5633AC765F2B}" type="parTrans" cxnId="{1991FF70-D0FB-4C60-B67A-C8998C61FB18}">
      <dgm:prSet/>
      <dgm:spPr/>
      <dgm:t>
        <a:bodyPr/>
        <a:lstStyle/>
        <a:p>
          <a:endParaRPr lang="tr-TR"/>
        </a:p>
      </dgm:t>
    </dgm:pt>
    <dgm:pt modelId="{06E6863C-3C78-421B-BE79-A356D22CF579}" type="sibTrans" cxnId="{1991FF70-D0FB-4C60-B67A-C8998C61FB18}">
      <dgm:prSet/>
      <dgm:spPr/>
      <dgm:t>
        <a:bodyPr/>
        <a:lstStyle/>
        <a:p>
          <a:endParaRPr lang="tr-TR"/>
        </a:p>
      </dgm:t>
    </dgm:pt>
    <dgm:pt modelId="{384A3D7D-48FC-479E-A28D-DC53EBEB23FD}">
      <dgm:prSet phldrT="[Metin]" custT="1"/>
      <dgm:spPr>
        <a:solidFill>
          <a:schemeClr val="accent2">
            <a:lumMod val="40000"/>
            <a:lumOff val="60000"/>
          </a:schemeClr>
        </a:solidFill>
      </dgm:spPr>
      <dgm:t>
        <a:bodyPr/>
        <a:lstStyle/>
        <a:p>
          <a:r>
            <a:rPr lang="tr-TR" sz="2800" dirty="0"/>
            <a:t>Amaç</a:t>
          </a:r>
        </a:p>
      </dgm:t>
    </dgm:pt>
    <dgm:pt modelId="{9A1FB482-9370-48AB-8767-E76679C00A04}" type="sibTrans" cxnId="{F87368D5-BD66-49C0-BAD2-A1F2F664BBE6}">
      <dgm:prSet/>
      <dgm:spPr/>
      <dgm:t>
        <a:bodyPr/>
        <a:lstStyle/>
        <a:p>
          <a:endParaRPr lang="tr-TR"/>
        </a:p>
      </dgm:t>
    </dgm:pt>
    <dgm:pt modelId="{92815881-A22A-4212-A3CE-D7EEED8372E2}" type="parTrans" cxnId="{F87368D5-BD66-49C0-BAD2-A1F2F664BBE6}">
      <dgm:prSet/>
      <dgm:spPr/>
      <dgm:t>
        <a:bodyPr/>
        <a:lstStyle/>
        <a:p>
          <a:endParaRPr lang="tr-TR"/>
        </a:p>
      </dgm:t>
    </dgm:pt>
    <dgm:pt modelId="{A37F8E7E-44CB-40B8-87A9-E6CDC0395ABE}" type="pres">
      <dgm:prSet presAssocID="{D6B942A0-F479-453A-AC42-2EC7A743CEA3}" presName="mainComposite" presStyleCnt="0">
        <dgm:presLayoutVars>
          <dgm:chPref val="1"/>
          <dgm:dir/>
          <dgm:animOne val="branch"/>
          <dgm:animLvl val="lvl"/>
          <dgm:resizeHandles val="exact"/>
        </dgm:presLayoutVars>
      </dgm:prSet>
      <dgm:spPr/>
    </dgm:pt>
    <dgm:pt modelId="{BC56EB33-3F40-4944-82BA-CC060E260AA3}" type="pres">
      <dgm:prSet presAssocID="{D6B942A0-F479-453A-AC42-2EC7A743CEA3}" presName="hierFlow" presStyleCnt="0"/>
      <dgm:spPr/>
    </dgm:pt>
    <dgm:pt modelId="{0BA20621-F3EF-4195-9B30-DF9CAB9EEE82}" type="pres">
      <dgm:prSet presAssocID="{D6B942A0-F479-453A-AC42-2EC7A743CEA3}" presName="firstBuf" presStyleCnt="0"/>
      <dgm:spPr/>
    </dgm:pt>
    <dgm:pt modelId="{61ECA614-2500-40B3-821B-E89A1560C60D}" type="pres">
      <dgm:prSet presAssocID="{D6B942A0-F479-453A-AC42-2EC7A743CEA3}" presName="hierChild1" presStyleCnt="0">
        <dgm:presLayoutVars>
          <dgm:chPref val="1"/>
          <dgm:animOne val="branch"/>
          <dgm:animLvl val="lvl"/>
        </dgm:presLayoutVars>
      </dgm:prSet>
      <dgm:spPr/>
    </dgm:pt>
    <dgm:pt modelId="{0E3DF7D2-077B-40C9-B980-5922572E3FA5}" type="pres">
      <dgm:prSet presAssocID="{A5B02A8C-C081-420D-8E7E-62472C7E9BC5}" presName="Name14" presStyleCnt="0"/>
      <dgm:spPr/>
    </dgm:pt>
    <dgm:pt modelId="{B94DD263-CD29-4824-941F-A364F8F5EA4B}" type="pres">
      <dgm:prSet presAssocID="{A5B02A8C-C081-420D-8E7E-62472C7E9BC5}" presName="level1Shape" presStyleLbl="node0" presStyleIdx="0" presStyleCnt="1" custScaleX="228115" custLinFactNeighborX="5915">
        <dgm:presLayoutVars>
          <dgm:chPref val="3"/>
        </dgm:presLayoutVars>
      </dgm:prSet>
      <dgm:spPr/>
    </dgm:pt>
    <dgm:pt modelId="{5E01CF0C-7627-4693-AEF1-3B9B932C4E58}" type="pres">
      <dgm:prSet presAssocID="{A5B02A8C-C081-420D-8E7E-62472C7E9BC5}" presName="hierChild2" presStyleCnt="0"/>
      <dgm:spPr/>
    </dgm:pt>
    <dgm:pt modelId="{C6796841-0991-4709-BAA2-08251401C856}" type="pres">
      <dgm:prSet presAssocID="{4CBD625B-C195-4F67-A72F-B9F7F283A4C3}" presName="Name19" presStyleLbl="parChTrans1D2" presStyleIdx="0" presStyleCnt="3"/>
      <dgm:spPr/>
    </dgm:pt>
    <dgm:pt modelId="{179CA5B7-FA68-4495-B36D-CB4EE1986B20}" type="pres">
      <dgm:prSet presAssocID="{4F5810EF-A852-46BF-8AC9-C593214158FA}" presName="Name21" presStyleCnt="0"/>
      <dgm:spPr/>
    </dgm:pt>
    <dgm:pt modelId="{CC5556BD-53C1-486C-9CDF-49178B418C93}" type="pres">
      <dgm:prSet presAssocID="{4F5810EF-A852-46BF-8AC9-C593214158FA}" presName="level2Shape" presStyleLbl="node2" presStyleIdx="0" presStyleCnt="3" custScaleX="185516"/>
      <dgm:spPr/>
    </dgm:pt>
    <dgm:pt modelId="{3364ED05-9FCE-41B3-BE9E-8ABB3C6674B7}" type="pres">
      <dgm:prSet presAssocID="{4F5810EF-A852-46BF-8AC9-C593214158FA}" presName="hierChild3" presStyleCnt="0"/>
      <dgm:spPr/>
    </dgm:pt>
    <dgm:pt modelId="{1AD9087C-13BD-4591-9D15-EAD49B1690A5}" type="pres">
      <dgm:prSet presAssocID="{C00B9A6C-3D95-4077-A053-ACE0D6AA5A88}" presName="Name19" presStyleLbl="parChTrans1D3" presStyleIdx="0" presStyleCnt="3"/>
      <dgm:spPr/>
    </dgm:pt>
    <dgm:pt modelId="{530AAB3D-6CA1-4E3C-A232-B61EA1E12C7B}" type="pres">
      <dgm:prSet presAssocID="{70484999-A33B-437B-915C-530FD3106A86}" presName="Name21" presStyleCnt="0"/>
      <dgm:spPr/>
    </dgm:pt>
    <dgm:pt modelId="{1538EC43-03D2-4DF0-BB1A-240139B94CF3}" type="pres">
      <dgm:prSet presAssocID="{70484999-A33B-437B-915C-530FD3106A86}" presName="level2Shape" presStyleLbl="node3" presStyleIdx="0" presStyleCnt="3" custScaleX="202731" custScaleY="264699"/>
      <dgm:spPr/>
    </dgm:pt>
    <dgm:pt modelId="{DA2743B8-8149-4D23-A5FD-8B7E0A37E925}" type="pres">
      <dgm:prSet presAssocID="{70484999-A33B-437B-915C-530FD3106A86}" presName="hierChild3" presStyleCnt="0"/>
      <dgm:spPr/>
    </dgm:pt>
    <dgm:pt modelId="{547BDAC7-DAB4-46DC-985C-6445B618023A}" type="pres">
      <dgm:prSet presAssocID="{501DAD91-3025-411D-B05C-3D619B9D8105}" presName="Name19" presStyleLbl="parChTrans1D2" presStyleIdx="1" presStyleCnt="3"/>
      <dgm:spPr/>
    </dgm:pt>
    <dgm:pt modelId="{8B7E9FC3-6A1F-4862-942A-1267147F18D1}" type="pres">
      <dgm:prSet presAssocID="{4F82F8AE-D9ED-41E8-85B4-CC6A73D0D902}" presName="Name21" presStyleCnt="0"/>
      <dgm:spPr/>
    </dgm:pt>
    <dgm:pt modelId="{A8C7967B-9258-4DC4-833E-EFFF0A0E1753}" type="pres">
      <dgm:prSet presAssocID="{4F82F8AE-D9ED-41E8-85B4-CC6A73D0D902}" presName="level2Shape" presStyleLbl="node2" presStyleIdx="1" presStyleCnt="3" custScaleX="185172"/>
      <dgm:spPr/>
    </dgm:pt>
    <dgm:pt modelId="{8FD40CF0-B61A-412B-B96B-60E4CA784A82}" type="pres">
      <dgm:prSet presAssocID="{4F82F8AE-D9ED-41E8-85B4-CC6A73D0D902}" presName="hierChild3" presStyleCnt="0"/>
      <dgm:spPr/>
    </dgm:pt>
    <dgm:pt modelId="{07AB22E5-BF28-4C6C-9092-1DF1BB360ECE}" type="pres">
      <dgm:prSet presAssocID="{9088E85A-5617-4488-8DE3-EC67D803FA94}" presName="Name19" presStyleLbl="parChTrans1D3" presStyleIdx="1" presStyleCnt="3"/>
      <dgm:spPr/>
    </dgm:pt>
    <dgm:pt modelId="{D87EF25B-B1A4-4C21-92EF-E33481C33B65}" type="pres">
      <dgm:prSet presAssocID="{A437441B-3706-44A0-A030-A57DD11258D0}" presName="Name21" presStyleCnt="0"/>
      <dgm:spPr/>
    </dgm:pt>
    <dgm:pt modelId="{ED1D6458-9585-402A-85D6-563C6DB53A13}" type="pres">
      <dgm:prSet presAssocID="{A437441B-3706-44A0-A030-A57DD11258D0}" presName="level2Shape" presStyleLbl="node3" presStyleIdx="1" presStyleCnt="3" custScaleX="203845" custScaleY="248126"/>
      <dgm:spPr/>
    </dgm:pt>
    <dgm:pt modelId="{F08E6467-222D-4806-847A-36115A8F85D4}" type="pres">
      <dgm:prSet presAssocID="{A437441B-3706-44A0-A030-A57DD11258D0}" presName="hierChild3" presStyleCnt="0"/>
      <dgm:spPr/>
    </dgm:pt>
    <dgm:pt modelId="{AE166993-14B0-4994-B2BA-CE4A5D52D80B}" type="pres">
      <dgm:prSet presAssocID="{E041D1A3-0133-4993-BE1C-754E5CF20D27}" presName="Name19" presStyleLbl="parChTrans1D2" presStyleIdx="2" presStyleCnt="3"/>
      <dgm:spPr/>
    </dgm:pt>
    <dgm:pt modelId="{08DC71E7-5963-45BD-9FE5-77F29705BA4E}" type="pres">
      <dgm:prSet presAssocID="{665B3B71-94FD-4D5D-856F-9DE282C0419D}" presName="Name21" presStyleCnt="0"/>
      <dgm:spPr/>
    </dgm:pt>
    <dgm:pt modelId="{2D2D0277-59DF-451A-B700-7080F844B616}" type="pres">
      <dgm:prSet presAssocID="{665B3B71-94FD-4D5D-856F-9DE282C0419D}" presName="level2Shape" presStyleLbl="node2" presStyleIdx="2" presStyleCnt="3" custScaleX="173659"/>
      <dgm:spPr/>
    </dgm:pt>
    <dgm:pt modelId="{EC83EED9-1700-4F9F-84A0-D9929AFE9321}" type="pres">
      <dgm:prSet presAssocID="{665B3B71-94FD-4D5D-856F-9DE282C0419D}" presName="hierChild3" presStyleCnt="0"/>
      <dgm:spPr/>
    </dgm:pt>
    <dgm:pt modelId="{5ED993D7-6806-4C57-87CB-18FAFB97BADF}" type="pres">
      <dgm:prSet presAssocID="{A0CB7937-D8C6-4F55-896D-5633AC765F2B}" presName="Name19" presStyleLbl="parChTrans1D3" presStyleIdx="2" presStyleCnt="3"/>
      <dgm:spPr/>
    </dgm:pt>
    <dgm:pt modelId="{F2D73CE6-6476-4519-9AB6-B75871D82440}" type="pres">
      <dgm:prSet presAssocID="{B1F64794-8CBD-406D-8403-DD55B1BB00BF}" presName="Name21" presStyleCnt="0"/>
      <dgm:spPr/>
    </dgm:pt>
    <dgm:pt modelId="{5AC2D624-0B7D-4EE3-9F6B-B73DF4AB9E3E}" type="pres">
      <dgm:prSet presAssocID="{B1F64794-8CBD-406D-8403-DD55B1BB00BF}" presName="level2Shape" presStyleLbl="node3" presStyleIdx="2" presStyleCnt="3" custScaleX="190234" custScaleY="241838" custLinFactNeighborX="-305" custLinFactNeighborY="1549"/>
      <dgm:spPr/>
    </dgm:pt>
    <dgm:pt modelId="{CCE23FD3-B23D-4680-831E-3B93502D83D7}" type="pres">
      <dgm:prSet presAssocID="{B1F64794-8CBD-406D-8403-DD55B1BB00BF}" presName="hierChild3" presStyleCnt="0"/>
      <dgm:spPr/>
    </dgm:pt>
    <dgm:pt modelId="{8A11CC71-F4D3-42C7-BB8D-CC699B790043}" type="pres">
      <dgm:prSet presAssocID="{D6B942A0-F479-453A-AC42-2EC7A743CEA3}" presName="bgShapesFlow" presStyleCnt="0"/>
      <dgm:spPr/>
    </dgm:pt>
    <dgm:pt modelId="{EC56D3EA-88F9-45C1-8BB4-DF1D22EBC5B5}" type="pres">
      <dgm:prSet presAssocID="{384A3D7D-48FC-479E-A28D-DC53EBEB23FD}" presName="rectComp" presStyleCnt="0"/>
      <dgm:spPr/>
    </dgm:pt>
    <dgm:pt modelId="{05C74AB6-BBB6-463D-9C00-1EDD6F323E9F}" type="pres">
      <dgm:prSet presAssocID="{384A3D7D-48FC-479E-A28D-DC53EBEB23FD}" presName="bgRect" presStyleLbl="bgShp" presStyleIdx="0" presStyleCnt="3" custLinFactX="2787" custLinFactNeighborX="100000" custLinFactNeighborY="908"/>
      <dgm:spPr/>
    </dgm:pt>
    <dgm:pt modelId="{F429466F-D85F-482C-BDC0-42EC3C3574E2}" type="pres">
      <dgm:prSet presAssocID="{384A3D7D-48FC-479E-A28D-DC53EBEB23FD}" presName="bgRectTx" presStyleLbl="bgShp" presStyleIdx="0" presStyleCnt="3">
        <dgm:presLayoutVars>
          <dgm:bulletEnabled val="1"/>
        </dgm:presLayoutVars>
      </dgm:prSet>
      <dgm:spPr/>
    </dgm:pt>
    <dgm:pt modelId="{4911C19F-B821-486C-B3BD-479B5C03B12E}" type="pres">
      <dgm:prSet presAssocID="{384A3D7D-48FC-479E-A28D-DC53EBEB23FD}" presName="spComp" presStyleCnt="0"/>
      <dgm:spPr/>
    </dgm:pt>
    <dgm:pt modelId="{3C765A35-EF70-4A97-B7CF-3944E6BF8F3F}" type="pres">
      <dgm:prSet presAssocID="{384A3D7D-48FC-479E-A28D-DC53EBEB23FD}" presName="vSp" presStyleCnt="0"/>
      <dgm:spPr/>
    </dgm:pt>
    <dgm:pt modelId="{1E258E42-FF62-48C4-857A-513510DF12D8}" type="pres">
      <dgm:prSet presAssocID="{70B95CDE-21C7-4A5F-A4BA-076B093D63D5}" presName="rectComp" presStyleCnt="0"/>
      <dgm:spPr/>
    </dgm:pt>
    <dgm:pt modelId="{9A82F1B1-1946-4D43-9530-326C84EF1CE8}" type="pres">
      <dgm:prSet presAssocID="{70B95CDE-21C7-4A5F-A4BA-076B093D63D5}" presName="bgRect" presStyleLbl="bgShp" presStyleIdx="1" presStyleCnt="3"/>
      <dgm:spPr/>
    </dgm:pt>
    <dgm:pt modelId="{5540E5AE-B618-4F45-919E-70541B9C2DF0}" type="pres">
      <dgm:prSet presAssocID="{70B95CDE-21C7-4A5F-A4BA-076B093D63D5}" presName="bgRectTx" presStyleLbl="bgShp" presStyleIdx="1" presStyleCnt="3">
        <dgm:presLayoutVars>
          <dgm:bulletEnabled val="1"/>
        </dgm:presLayoutVars>
      </dgm:prSet>
      <dgm:spPr/>
    </dgm:pt>
    <dgm:pt modelId="{46DC16D3-1D2E-490F-89F0-091A4DDEE6E5}" type="pres">
      <dgm:prSet presAssocID="{70B95CDE-21C7-4A5F-A4BA-076B093D63D5}" presName="spComp" presStyleCnt="0"/>
      <dgm:spPr/>
    </dgm:pt>
    <dgm:pt modelId="{02DB335A-C62C-43D1-8B7C-3558425C0654}" type="pres">
      <dgm:prSet presAssocID="{70B95CDE-21C7-4A5F-A4BA-076B093D63D5}" presName="vSp" presStyleCnt="0"/>
      <dgm:spPr/>
    </dgm:pt>
    <dgm:pt modelId="{BC96A6E2-75A3-4B37-8C6F-EFA7E8E4D8F7}" type="pres">
      <dgm:prSet presAssocID="{AA557A8E-8813-4965-AE26-B796135E32A5}" presName="rectComp" presStyleCnt="0"/>
      <dgm:spPr/>
    </dgm:pt>
    <dgm:pt modelId="{4EB32E99-847C-4EBE-AE71-4851E96C79C2}" type="pres">
      <dgm:prSet presAssocID="{AA557A8E-8813-4965-AE26-B796135E32A5}" presName="bgRect" presStyleLbl="bgShp" presStyleIdx="2" presStyleCnt="3" custScaleY="253877"/>
      <dgm:spPr/>
    </dgm:pt>
    <dgm:pt modelId="{13CDFE14-1B92-4A1B-BB2A-0B54B0E40399}" type="pres">
      <dgm:prSet presAssocID="{AA557A8E-8813-4965-AE26-B796135E32A5}" presName="bgRectTx" presStyleLbl="bgShp" presStyleIdx="2" presStyleCnt="3">
        <dgm:presLayoutVars>
          <dgm:bulletEnabled val="1"/>
        </dgm:presLayoutVars>
      </dgm:prSet>
      <dgm:spPr/>
    </dgm:pt>
  </dgm:ptLst>
  <dgm:cxnLst>
    <dgm:cxn modelId="{15522C03-4FBC-41D6-AF9A-766953C09E80}" type="presOf" srcId="{AA557A8E-8813-4965-AE26-B796135E32A5}" destId="{13CDFE14-1B92-4A1B-BB2A-0B54B0E40399}" srcOrd="1" destOrd="0" presId="urn:microsoft.com/office/officeart/2005/8/layout/hierarchy6"/>
    <dgm:cxn modelId="{90E84303-E60C-4B85-BE52-087D38D9FD3D}" type="presOf" srcId="{665B3B71-94FD-4D5D-856F-9DE282C0419D}" destId="{2D2D0277-59DF-451A-B700-7080F844B616}" srcOrd="0" destOrd="0" presId="urn:microsoft.com/office/officeart/2005/8/layout/hierarchy6"/>
    <dgm:cxn modelId="{B2F25B14-2D3F-4DDF-BE9A-7C91886A5AD7}" type="presOf" srcId="{A437441B-3706-44A0-A030-A57DD11258D0}" destId="{ED1D6458-9585-402A-85D6-563C6DB53A13}" srcOrd="0" destOrd="0" presId="urn:microsoft.com/office/officeart/2005/8/layout/hierarchy6"/>
    <dgm:cxn modelId="{AED50629-F99C-4296-BAF9-752A270A82AA}" type="presOf" srcId="{501DAD91-3025-411D-B05C-3D619B9D8105}" destId="{547BDAC7-DAB4-46DC-985C-6445B618023A}" srcOrd="0" destOrd="0" presId="urn:microsoft.com/office/officeart/2005/8/layout/hierarchy6"/>
    <dgm:cxn modelId="{7B00982F-CD45-49ED-8CEC-5D4755AD7D2D}" srcId="{A5B02A8C-C081-420D-8E7E-62472C7E9BC5}" destId="{665B3B71-94FD-4D5D-856F-9DE282C0419D}" srcOrd="2" destOrd="0" parTransId="{E041D1A3-0133-4993-BE1C-754E5CF20D27}" sibTransId="{28007501-AFE9-4E6E-B595-53A55D2587A9}"/>
    <dgm:cxn modelId="{ABA86836-B375-4726-ABC4-D5CDE2F514D2}" type="presOf" srcId="{D6B942A0-F479-453A-AC42-2EC7A743CEA3}" destId="{A37F8E7E-44CB-40B8-87A9-E6CDC0395ABE}" srcOrd="0" destOrd="0" presId="urn:microsoft.com/office/officeart/2005/8/layout/hierarchy6"/>
    <dgm:cxn modelId="{32E1BF3E-2AB6-48EB-A05F-2D6204FF50D0}" srcId="{A5B02A8C-C081-420D-8E7E-62472C7E9BC5}" destId="{4F5810EF-A852-46BF-8AC9-C593214158FA}" srcOrd="0" destOrd="0" parTransId="{4CBD625B-C195-4F67-A72F-B9F7F283A4C3}" sibTransId="{02A8B623-8342-4C6C-B16D-8001A9AE7E08}"/>
    <dgm:cxn modelId="{0CFDEC46-0B54-49E1-A24D-2C8FAA1DAFD4}" srcId="{4F82F8AE-D9ED-41E8-85B4-CC6A73D0D902}" destId="{A437441B-3706-44A0-A030-A57DD11258D0}" srcOrd="0" destOrd="0" parTransId="{9088E85A-5617-4488-8DE3-EC67D803FA94}" sibTransId="{6F7682B6-3FE2-4EC0-80E1-300322B88EFD}"/>
    <dgm:cxn modelId="{DD03BA4C-4063-4D80-8F78-E44AB946DC8E}" type="presOf" srcId="{384A3D7D-48FC-479E-A28D-DC53EBEB23FD}" destId="{05C74AB6-BBB6-463D-9C00-1EDD6F323E9F}" srcOrd="0" destOrd="0" presId="urn:microsoft.com/office/officeart/2005/8/layout/hierarchy6"/>
    <dgm:cxn modelId="{73D7C94E-0326-4F27-B109-CD51E8F79817}" type="presOf" srcId="{4F82F8AE-D9ED-41E8-85B4-CC6A73D0D902}" destId="{A8C7967B-9258-4DC4-833E-EFFF0A0E1753}" srcOrd="0" destOrd="0" presId="urn:microsoft.com/office/officeart/2005/8/layout/hierarchy6"/>
    <dgm:cxn modelId="{A8D6D555-9394-4123-9A34-94D08E242901}" srcId="{A5B02A8C-C081-420D-8E7E-62472C7E9BC5}" destId="{4F82F8AE-D9ED-41E8-85B4-CC6A73D0D902}" srcOrd="1" destOrd="0" parTransId="{501DAD91-3025-411D-B05C-3D619B9D8105}" sibTransId="{87031403-C9F1-42F0-911D-D1951A999C34}"/>
    <dgm:cxn modelId="{A471196E-489F-4910-BE93-125113780A9F}" type="presOf" srcId="{384A3D7D-48FC-479E-A28D-DC53EBEB23FD}" destId="{F429466F-D85F-482C-BDC0-42EC3C3574E2}" srcOrd="1" destOrd="0" presId="urn:microsoft.com/office/officeart/2005/8/layout/hierarchy6"/>
    <dgm:cxn modelId="{1991FF70-D0FB-4C60-B67A-C8998C61FB18}" srcId="{665B3B71-94FD-4D5D-856F-9DE282C0419D}" destId="{B1F64794-8CBD-406D-8403-DD55B1BB00BF}" srcOrd="0" destOrd="0" parTransId="{A0CB7937-D8C6-4F55-896D-5633AC765F2B}" sibTransId="{06E6863C-3C78-421B-BE79-A356D22CF579}"/>
    <dgm:cxn modelId="{3E40D476-457B-47AA-896C-628E0934312B}" type="presOf" srcId="{A5B02A8C-C081-420D-8E7E-62472C7E9BC5}" destId="{B94DD263-CD29-4824-941F-A364F8F5EA4B}" srcOrd="0" destOrd="0" presId="urn:microsoft.com/office/officeart/2005/8/layout/hierarchy6"/>
    <dgm:cxn modelId="{7BCD597C-E076-4ED9-8EFC-577BA7353ABD}" type="presOf" srcId="{E041D1A3-0133-4993-BE1C-754E5CF20D27}" destId="{AE166993-14B0-4994-B2BA-CE4A5D52D80B}" srcOrd="0" destOrd="0" presId="urn:microsoft.com/office/officeart/2005/8/layout/hierarchy6"/>
    <dgm:cxn modelId="{77B9DB8C-B1FB-4C7E-9FA5-B466505537CC}" type="presOf" srcId="{70484999-A33B-437B-915C-530FD3106A86}" destId="{1538EC43-03D2-4DF0-BB1A-240139B94CF3}" srcOrd="0" destOrd="0" presId="urn:microsoft.com/office/officeart/2005/8/layout/hierarchy6"/>
    <dgm:cxn modelId="{CCBF3194-2358-4DE1-84E0-7F917A3E180B}" type="presOf" srcId="{4CBD625B-C195-4F67-A72F-B9F7F283A4C3}" destId="{C6796841-0991-4709-BAA2-08251401C856}" srcOrd="0" destOrd="0" presId="urn:microsoft.com/office/officeart/2005/8/layout/hierarchy6"/>
    <dgm:cxn modelId="{766E509E-2F16-4848-A6A9-00FB60D3D7F6}" type="presOf" srcId="{70B95CDE-21C7-4A5F-A4BA-076B093D63D5}" destId="{5540E5AE-B618-4F45-919E-70541B9C2DF0}" srcOrd="1" destOrd="0" presId="urn:microsoft.com/office/officeart/2005/8/layout/hierarchy6"/>
    <dgm:cxn modelId="{47F51BA2-0BF8-4544-B33B-42F9BF3815B0}" type="presOf" srcId="{B1F64794-8CBD-406D-8403-DD55B1BB00BF}" destId="{5AC2D624-0B7D-4EE3-9F6B-B73DF4AB9E3E}" srcOrd="0" destOrd="0" presId="urn:microsoft.com/office/officeart/2005/8/layout/hierarchy6"/>
    <dgm:cxn modelId="{D377F9A9-AADA-43B1-9E13-65E6F9F88A8A}" type="presOf" srcId="{A0CB7937-D8C6-4F55-896D-5633AC765F2B}" destId="{5ED993D7-6806-4C57-87CB-18FAFB97BADF}" srcOrd="0" destOrd="0" presId="urn:microsoft.com/office/officeart/2005/8/layout/hierarchy6"/>
    <dgm:cxn modelId="{1BD29CB6-3ABF-4622-8B52-27CA6F095131}" type="presOf" srcId="{AA557A8E-8813-4965-AE26-B796135E32A5}" destId="{4EB32E99-847C-4EBE-AE71-4851E96C79C2}" srcOrd="0" destOrd="0" presId="urn:microsoft.com/office/officeart/2005/8/layout/hierarchy6"/>
    <dgm:cxn modelId="{3C74D8B6-CEFF-42A2-8FC4-8F539BD9BA2C}" srcId="{D6B942A0-F479-453A-AC42-2EC7A743CEA3}" destId="{AA557A8E-8813-4965-AE26-B796135E32A5}" srcOrd="3" destOrd="0" parTransId="{53A3F8B6-2A5C-43BB-B9DE-89FD42397E6B}" sibTransId="{9D8C20F5-2749-49AA-979A-93C7A456D1C2}"/>
    <dgm:cxn modelId="{983788C1-8E01-44E1-A42C-B05570B4035B}" type="presOf" srcId="{C00B9A6C-3D95-4077-A053-ACE0D6AA5A88}" destId="{1AD9087C-13BD-4591-9D15-EAD49B1690A5}" srcOrd="0" destOrd="0" presId="urn:microsoft.com/office/officeart/2005/8/layout/hierarchy6"/>
    <dgm:cxn modelId="{0FA141CC-BCB1-49A2-AD43-13BB918779B6}" type="presOf" srcId="{4F5810EF-A852-46BF-8AC9-C593214158FA}" destId="{CC5556BD-53C1-486C-9CDF-49178B418C93}" srcOrd="0" destOrd="0" presId="urn:microsoft.com/office/officeart/2005/8/layout/hierarchy6"/>
    <dgm:cxn modelId="{F87368D5-BD66-49C0-BAD2-A1F2F664BBE6}" srcId="{D6B942A0-F479-453A-AC42-2EC7A743CEA3}" destId="{384A3D7D-48FC-479E-A28D-DC53EBEB23FD}" srcOrd="1" destOrd="0" parTransId="{92815881-A22A-4212-A3CE-D7EEED8372E2}" sibTransId="{9A1FB482-9370-48AB-8767-E76679C00A04}"/>
    <dgm:cxn modelId="{155FCCDA-071D-4CC1-9B23-8CE8D26E58E9}" srcId="{4F5810EF-A852-46BF-8AC9-C593214158FA}" destId="{70484999-A33B-437B-915C-530FD3106A86}" srcOrd="0" destOrd="0" parTransId="{C00B9A6C-3D95-4077-A053-ACE0D6AA5A88}" sibTransId="{D325AA0B-7D59-4239-85D0-786B0FF6EC81}"/>
    <dgm:cxn modelId="{3EF90ADE-B065-434E-96CB-72BC5DDBC6B5}" type="presOf" srcId="{70B95CDE-21C7-4A5F-A4BA-076B093D63D5}" destId="{9A82F1B1-1946-4D43-9530-326C84EF1CE8}" srcOrd="0" destOrd="0" presId="urn:microsoft.com/office/officeart/2005/8/layout/hierarchy6"/>
    <dgm:cxn modelId="{4D5CEFEC-BB89-4B78-B0E3-E979C66A0735}" srcId="{D6B942A0-F479-453A-AC42-2EC7A743CEA3}" destId="{70B95CDE-21C7-4A5F-A4BA-076B093D63D5}" srcOrd="2" destOrd="0" parTransId="{40A049AC-0BC7-48A8-83FA-25DBB7EB53EA}" sibTransId="{F0790080-7494-4EB1-9F58-BA4332D70621}"/>
    <dgm:cxn modelId="{E9D9DDEE-84CD-4C7E-AFA4-66777B2D33DC}" type="presOf" srcId="{9088E85A-5617-4488-8DE3-EC67D803FA94}" destId="{07AB22E5-BF28-4C6C-9092-1DF1BB360ECE}" srcOrd="0" destOrd="0" presId="urn:microsoft.com/office/officeart/2005/8/layout/hierarchy6"/>
    <dgm:cxn modelId="{6A127CFB-C6F9-49B8-84DC-30FE3DC5FDD4}" srcId="{D6B942A0-F479-453A-AC42-2EC7A743CEA3}" destId="{A5B02A8C-C081-420D-8E7E-62472C7E9BC5}" srcOrd="0" destOrd="0" parTransId="{ED73B164-CC5D-4264-8FCE-C09553FB83CB}" sibTransId="{C8733B0E-7789-4D54-95EE-6FB1BB061AFB}"/>
    <dgm:cxn modelId="{56BE9035-2288-4093-8DF7-C4508ED71C1C}" type="presParOf" srcId="{A37F8E7E-44CB-40B8-87A9-E6CDC0395ABE}" destId="{BC56EB33-3F40-4944-82BA-CC060E260AA3}" srcOrd="0" destOrd="0" presId="urn:microsoft.com/office/officeart/2005/8/layout/hierarchy6"/>
    <dgm:cxn modelId="{ED8ACA76-DC05-4490-A01E-391E69CF9014}" type="presParOf" srcId="{BC56EB33-3F40-4944-82BA-CC060E260AA3}" destId="{0BA20621-F3EF-4195-9B30-DF9CAB9EEE82}" srcOrd="0" destOrd="0" presId="urn:microsoft.com/office/officeart/2005/8/layout/hierarchy6"/>
    <dgm:cxn modelId="{9E349FA3-250F-446F-9148-22DA2C79A5E9}" type="presParOf" srcId="{BC56EB33-3F40-4944-82BA-CC060E260AA3}" destId="{61ECA614-2500-40B3-821B-E89A1560C60D}" srcOrd="1" destOrd="0" presId="urn:microsoft.com/office/officeart/2005/8/layout/hierarchy6"/>
    <dgm:cxn modelId="{A2681820-D217-491B-8A10-085512D8F0FB}" type="presParOf" srcId="{61ECA614-2500-40B3-821B-E89A1560C60D}" destId="{0E3DF7D2-077B-40C9-B980-5922572E3FA5}" srcOrd="0" destOrd="0" presId="urn:microsoft.com/office/officeart/2005/8/layout/hierarchy6"/>
    <dgm:cxn modelId="{3AC2E6ED-5159-4576-BB47-17A2F28D1A6F}" type="presParOf" srcId="{0E3DF7D2-077B-40C9-B980-5922572E3FA5}" destId="{B94DD263-CD29-4824-941F-A364F8F5EA4B}" srcOrd="0" destOrd="0" presId="urn:microsoft.com/office/officeart/2005/8/layout/hierarchy6"/>
    <dgm:cxn modelId="{090CB785-DF1C-4B52-9EE3-35FA95616ADF}" type="presParOf" srcId="{0E3DF7D2-077B-40C9-B980-5922572E3FA5}" destId="{5E01CF0C-7627-4693-AEF1-3B9B932C4E58}" srcOrd="1" destOrd="0" presId="urn:microsoft.com/office/officeart/2005/8/layout/hierarchy6"/>
    <dgm:cxn modelId="{2D58DCEC-A77E-4149-A8BB-C21413255B10}" type="presParOf" srcId="{5E01CF0C-7627-4693-AEF1-3B9B932C4E58}" destId="{C6796841-0991-4709-BAA2-08251401C856}" srcOrd="0" destOrd="0" presId="urn:microsoft.com/office/officeart/2005/8/layout/hierarchy6"/>
    <dgm:cxn modelId="{A2AB0449-F12D-47A5-97ED-0484FA6111CA}" type="presParOf" srcId="{5E01CF0C-7627-4693-AEF1-3B9B932C4E58}" destId="{179CA5B7-FA68-4495-B36D-CB4EE1986B20}" srcOrd="1" destOrd="0" presId="urn:microsoft.com/office/officeart/2005/8/layout/hierarchy6"/>
    <dgm:cxn modelId="{6989C3EB-EC0E-4DB3-9F6B-8A74BC67B4FF}" type="presParOf" srcId="{179CA5B7-FA68-4495-B36D-CB4EE1986B20}" destId="{CC5556BD-53C1-486C-9CDF-49178B418C93}" srcOrd="0" destOrd="0" presId="urn:microsoft.com/office/officeart/2005/8/layout/hierarchy6"/>
    <dgm:cxn modelId="{7E464B45-C8CC-4F5F-AF60-CBA5D68DA8EA}" type="presParOf" srcId="{179CA5B7-FA68-4495-B36D-CB4EE1986B20}" destId="{3364ED05-9FCE-41B3-BE9E-8ABB3C6674B7}" srcOrd="1" destOrd="0" presId="urn:microsoft.com/office/officeart/2005/8/layout/hierarchy6"/>
    <dgm:cxn modelId="{0DA7C9CC-5750-4308-836C-89B4245560A2}" type="presParOf" srcId="{3364ED05-9FCE-41B3-BE9E-8ABB3C6674B7}" destId="{1AD9087C-13BD-4591-9D15-EAD49B1690A5}" srcOrd="0" destOrd="0" presId="urn:microsoft.com/office/officeart/2005/8/layout/hierarchy6"/>
    <dgm:cxn modelId="{39EF3B06-BAB5-421A-ADB4-1F184DB132AF}" type="presParOf" srcId="{3364ED05-9FCE-41B3-BE9E-8ABB3C6674B7}" destId="{530AAB3D-6CA1-4E3C-A232-B61EA1E12C7B}" srcOrd="1" destOrd="0" presId="urn:microsoft.com/office/officeart/2005/8/layout/hierarchy6"/>
    <dgm:cxn modelId="{59016A7A-F933-4117-AFB3-4A347F0FE181}" type="presParOf" srcId="{530AAB3D-6CA1-4E3C-A232-B61EA1E12C7B}" destId="{1538EC43-03D2-4DF0-BB1A-240139B94CF3}" srcOrd="0" destOrd="0" presId="urn:microsoft.com/office/officeart/2005/8/layout/hierarchy6"/>
    <dgm:cxn modelId="{EE88D185-B597-4E5F-B191-EF69FF3E10B2}" type="presParOf" srcId="{530AAB3D-6CA1-4E3C-A232-B61EA1E12C7B}" destId="{DA2743B8-8149-4D23-A5FD-8B7E0A37E925}" srcOrd="1" destOrd="0" presId="urn:microsoft.com/office/officeart/2005/8/layout/hierarchy6"/>
    <dgm:cxn modelId="{82B208B2-628D-440B-9DC4-E00A75EE93D6}" type="presParOf" srcId="{5E01CF0C-7627-4693-AEF1-3B9B932C4E58}" destId="{547BDAC7-DAB4-46DC-985C-6445B618023A}" srcOrd="2" destOrd="0" presId="urn:microsoft.com/office/officeart/2005/8/layout/hierarchy6"/>
    <dgm:cxn modelId="{8435DEB2-A92D-4472-A3CF-42E4AFBF566D}" type="presParOf" srcId="{5E01CF0C-7627-4693-AEF1-3B9B932C4E58}" destId="{8B7E9FC3-6A1F-4862-942A-1267147F18D1}" srcOrd="3" destOrd="0" presId="urn:microsoft.com/office/officeart/2005/8/layout/hierarchy6"/>
    <dgm:cxn modelId="{1BD4C6D1-2896-4A2F-B564-7CEF5DDE19C7}" type="presParOf" srcId="{8B7E9FC3-6A1F-4862-942A-1267147F18D1}" destId="{A8C7967B-9258-4DC4-833E-EFFF0A0E1753}" srcOrd="0" destOrd="0" presId="urn:microsoft.com/office/officeart/2005/8/layout/hierarchy6"/>
    <dgm:cxn modelId="{FE749FE0-1F16-4A28-96F4-15A1A533BB81}" type="presParOf" srcId="{8B7E9FC3-6A1F-4862-942A-1267147F18D1}" destId="{8FD40CF0-B61A-412B-B96B-60E4CA784A82}" srcOrd="1" destOrd="0" presId="urn:microsoft.com/office/officeart/2005/8/layout/hierarchy6"/>
    <dgm:cxn modelId="{8F4B9357-4A8E-4450-BF6E-778AC7E0EF3D}" type="presParOf" srcId="{8FD40CF0-B61A-412B-B96B-60E4CA784A82}" destId="{07AB22E5-BF28-4C6C-9092-1DF1BB360ECE}" srcOrd="0" destOrd="0" presId="urn:microsoft.com/office/officeart/2005/8/layout/hierarchy6"/>
    <dgm:cxn modelId="{CEBE7B41-44BE-4BA5-BB33-54CC22308112}" type="presParOf" srcId="{8FD40CF0-B61A-412B-B96B-60E4CA784A82}" destId="{D87EF25B-B1A4-4C21-92EF-E33481C33B65}" srcOrd="1" destOrd="0" presId="urn:microsoft.com/office/officeart/2005/8/layout/hierarchy6"/>
    <dgm:cxn modelId="{BDBF2460-4A3A-4A3C-A471-52C986FFAFB7}" type="presParOf" srcId="{D87EF25B-B1A4-4C21-92EF-E33481C33B65}" destId="{ED1D6458-9585-402A-85D6-563C6DB53A13}" srcOrd="0" destOrd="0" presId="urn:microsoft.com/office/officeart/2005/8/layout/hierarchy6"/>
    <dgm:cxn modelId="{E84F5B06-6B46-4B1E-B4FE-B0E6E644E574}" type="presParOf" srcId="{D87EF25B-B1A4-4C21-92EF-E33481C33B65}" destId="{F08E6467-222D-4806-847A-36115A8F85D4}" srcOrd="1" destOrd="0" presId="urn:microsoft.com/office/officeart/2005/8/layout/hierarchy6"/>
    <dgm:cxn modelId="{4EDB3931-3FD6-4E1F-B420-BF73B232B83C}" type="presParOf" srcId="{5E01CF0C-7627-4693-AEF1-3B9B932C4E58}" destId="{AE166993-14B0-4994-B2BA-CE4A5D52D80B}" srcOrd="4" destOrd="0" presId="urn:microsoft.com/office/officeart/2005/8/layout/hierarchy6"/>
    <dgm:cxn modelId="{C03C05E4-2C33-45DA-B252-AE2E8EF53CA9}" type="presParOf" srcId="{5E01CF0C-7627-4693-AEF1-3B9B932C4E58}" destId="{08DC71E7-5963-45BD-9FE5-77F29705BA4E}" srcOrd="5" destOrd="0" presId="urn:microsoft.com/office/officeart/2005/8/layout/hierarchy6"/>
    <dgm:cxn modelId="{A30F4010-0D8B-4E1A-A5CE-E7D0C90D0C47}" type="presParOf" srcId="{08DC71E7-5963-45BD-9FE5-77F29705BA4E}" destId="{2D2D0277-59DF-451A-B700-7080F844B616}" srcOrd="0" destOrd="0" presId="urn:microsoft.com/office/officeart/2005/8/layout/hierarchy6"/>
    <dgm:cxn modelId="{AAD2A3D3-DEEA-4CA4-8C25-77E6AA12EACC}" type="presParOf" srcId="{08DC71E7-5963-45BD-9FE5-77F29705BA4E}" destId="{EC83EED9-1700-4F9F-84A0-D9929AFE9321}" srcOrd="1" destOrd="0" presId="urn:microsoft.com/office/officeart/2005/8/layout/hierarchy6"/>
    <dgm:cxn modelId="{3DC0AB0B-E233-4E32-9C09-17AA30F0F85A}" type="presParOf" srcId="{EC83EED9-1700-4F9F-84A0-D9929AFE9321}" destId="{5ED993D7-6806-4C57-87CB-18FAFB97BADF}" srcOrd="0" destOrd="0" presId="urn:microsoft.com/office/officeart/2005/8/layout/hierarchy6"/>
    <dgm:cxn modelId="{324E8D73-61EE-46B8-AA06-1E47D3B63A05}" type="presParOf" srcId="{EC83EED9-1700-4F9F-84A0-D9929AFE9321}" destId="{F2D73CE6-6476-4519-9AB6-B75871D82440}" srcOrd="1" destOrd="0" presId="urn:microsoft.com/office/officeart/2005/8/layout/hierarchy6"/>
    <dgm:cxn modelId="{267371B7-DACD-4A80-AD1F-36CF9ACDC27D}" type="presParOf" srcId="{F2D73CE6-6476-4519-9AB6-B75871D82440}" destId="{5AC2D624-0B7D-4EE3-9F6B-B73DF4AB9E3E}" srcOrd="0" destOrd="0" presId="urn:microsoft.com/office/officeart/2005/8/layout/hierarchy6"/>
    <dgm:cxn modelId="{701B7E7C-1750-4289-989E-DABA552F507F}" type="presParOf" srcId="{F2D73CE6-6476-4519-9AB6-B75871D82440}" destId="{CCE23FD3-B23D-4680-831E-3B93502D83D7}" srcOrd="1" destOrd="0" presId="urn:microsoft.com/office/officeart/2005/8/layout/hierarchy6"/>
    <dgm:cxn modelId="{B766FAFA-F7DB-4AA3-830B-B9BF2A8EE619}" type="presParOf" srcId="{A37F8E7E-44CB-40B8-87A9-E6CDC0395ABE}" destId="{8A11CC71-F4D3-42C7-BB8D-CC699B790043}" srcOrd="1" destOrd="0" presId="urn:microsoft.com/office/officeart/2005/8/layout/hierarchy6"/>
    <dgm:cxn modelId="{9780B27D-7E97-48B4-96CC-83CFB92D34CA}" type="presParOf" srcId="{8A11CC71-F4D3-42C7-BB8D-CC699B790043}" destId="{EC56D3EA-88F9-45C1-8BB4-DF1D22EBC5B5}" srcOrd="0" destOrd="0" presId="urn:microsoft.com/office/officeart/2005/8/layout/hierarchy6"/>
    <dgm:cxn modelId="{7D9B22C6-FB8B-4005-B130-D17CE1CAF720}" type="presParOf" srcId="{EC56D3EA-88F9-45C1-8BB4-DF1D22EBC5B5}" destId="{05C74AB6-BBB6-463D-9C00-1EDD6F323E9F}" srcOrd="0" destOrd="0" presId="urn:microsoft.com/office/officeart/2005/8/layout/hierarchy6"/>
    <dgm:cxn modelId="{A42F6A23-22AC-4C40-96A7-EB3E230AF865}" type="presParOf" srcId="{EC56D3EA-88F9-45C1-8BB4-DF1D22EBC5B5}" destId="{F429466F-D85F-482C-BDC0-42EC3C3574E2}" srcOrd="1" destOrd="0" presId="urn:microsoft.com/office/officeart/2005/8/layout/hierarchy6"/>
    <dgm:cxn modelId="{39BC69AA-6D3F-438B-920E-F645FF7F6777}" type="presParOf" srcId="{8A11CC71-F4D3-42C7-BB8D-CC699B790043}" destId="{4911C19F-B821-486C-B3BD-479B5C03B12E}" srcOrd="1" destOrd="0" presId="urn:microsoft.com/office/officeart/2005/8/layout/hierarchy6"/>
    <dgm:cxn modelId="{55665C8D-B30B-4F09-B5DF-436847433C13}" type="presParOf" srcId="{4911C19F-B821-486C-B3BD-479B5C03B12E}" destId="{3C765A35-EF70-4A97-B7CF-3944E6BF8F3F}" srcOrd="0" destOrd="0" presId="urn:microsoft.com/office/officeart/2005/8/layout/hierarchy6"/>
    <dgm:cxn modelId="{87414709-B601-47C2-B02C-53FB6BE54FA6}" type="presParOf" srcId="{8A11CC71-F4D3-42C7-BB8D-CC699B790043}" destId="{1E258E42-FF62-48C4-857A-513510DF12D8}" srcOrd="2" destOrd="0" presId="urn:microsoft.com/office/officeart/2005/8/layout/hierarchy6"/>
    <dgm:cxn modelId="{FB97C9AE-A9B7-4F0B-9F21-ACB2A7C94B66}" type="presParOf" srcId="{1E258E42-FF62-48C4-857A-513510DF12D8}" destId="{9A82F1B1-1946-4D43-9530-326C84EF1CE8}" srcOrd="0" destOrd="0" presId="urn:microsoft.com/office/officeart/2005/8/layout/hierarchy6"/>
    <dgm:cxn modelId="{1DAE354C-A646-419C-AFBF-D7BA1235CA7B}" type="presParOf" srcId="{1E258E42-FF62-48C4-857A-513510DF12D8}" destId="{5540E5AE-B618-4F45-919E-70541B9C2DF0}" srcOrd="1" destOrd="0" presId="urn:microsoft.com/office/officeart/2005/8/layout/hierarchy6"/>
    <dgm:cxn modelId="{DD7F8F00-63C2-44E8-8664-C447BAAC7A5C}" type="presParOf" srcId="{8A11CC71-F4D3-42C7-BB8D-CC699B790043}" destId="{46DC16D3-1D2E-490F-89F0-091A4DDEE6E5}" srcOrd="3" destOrd="0" presId="urn:microsoft.com/office/officeart/2005/8/layout/hierarchy6"/>
    <dgm:cxn modelId="{0C8683FD-6C05-4C68-9281-9BCB35DBD078}" type="presParOf" srcId="{46DC16D3-1D2E-490F-89F0-091A4DDEE6E5}" destId="{02DB335A-C62C-43D1-8B7C-3558425C0654}" srcOrd="0" destOrd="0" presId="urn:microsoft.com/office/officeart/2005/8/layout/hierarchy6"/>
    <dgm:cxn modelId="{01842C9F-C1F7-4313-8C67-BAED0A03E04C}" type="presParOf" srcId="{8A11CC71-F4D3-42C7-BB8D-CC699B790043}" destId="{BC96A6E2-75A3-4B37-8C6F-EFA7E8E4D8F7}" srcOrd="4" destOrd="0" presId="urn:microsoft.com/office/officeart/2005/8/layout/hierarchy6"/>
    <dgm:cxn modelId="{0A5802FF-F80E-4319-BD3B-17BE914AB94A}" type="presParOf" srcId="{BC96A6E2-75A3-4B37-8C6F-EFA7E8E4D8F7}" destId="{4EB32E99-847C-4EBE-AE71-4851E96C79C2}" srcOrd="0" destOrd="0" presId="urn:microsoft.com/office/officeart/2005/8/layout/hierarchy6"/>
    <dgm:cxn modelId="{D4E3C24E-3BD9-43EE-BB1A-4ADD1C27D969}" type="presParOf" srcId="{BC96A6E2-75A3-4B37-8C6F-EFA7E8E4D8F7}" destId="{13CDFE14-1B92-4A1B-BB2A-0B54B0E40399}"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DB4327-9CF3-438F-B815-250A89C4B117}">
      <dsp:nvSpPr>
        <dsp:cNvPr id="0" name=""/>
        <dsp:cNvSpPr/>
      </dsp:nvSpPr>
      <dsp:spPr>
        <a:xfrm>
          <a:off x="3317765" y="62"/>
          <a:ext cx="4976648" cy="311585"/>
        </a:xfrm>
        <a:prstGeom prst="rightArrow">
          <a:avLst>
            <a:gd name="adj1" fmla="val 75000"/>
            <a:gd name="adj2" fmla="val 50000"/>
          </a:avLst>
        </a:prstGeom>
        <a:solidFill>
          <a:schemeClr val="l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9DEAA321-9B85-4A21-B349-830F70D7F07D}">
      <dsp:nvSpPr>
        <dsp:cNvPr id="0" name=""/>
        <dsp:cNvSpPr/>
      </dsp:nvSpPr>
      <dsp:spPr>
        <a:xfrm>
          <a:off x="0" y="62"/>
          <a:ext cx="3317765" cy="311585"/>
        </a:xfrm>
        <a:prstGeom prst="round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l" defTabSz="666750">
            <a:lnSpc>
              <a:spcPct val="90000"/>
            </a:lnSpc>
            <a:spcBef>
              <a:spcPct val="0"/>
            </a:spcBef>
            <a:spcAft>
              <a:spcPct val="35000"/>
            </a:spcAft>
            <a:buNone/>
          </a:pPr>
          <a:r>
            <a:rPr lang="tr-TR" sz="1500" b="1" kern="1200" dirty="0"/>
            <a:t>Karar verme neden zordur?</a:t>
          </a:r>
        </a:p>
      </dsp:txBody>
      <dsp:txXfrm>
        <a:off x="15210" y="15272"/>
        <a:ext cx="3287345" cy="281165"/>
      </dsp:txXfrm>
    </dsp:sp>
    <dsp:sp modelId="{10222EB0-8F5C-4841-9AD3-196CFC82EED1}">
      <dsp:nvSpPr>
        <dsp:cNvPr id="0" name=""/>
        <dsp:cNvSpPr/>
      </dsp:nvSpPr>
      <dsp:spPr>
        <a:xfrm>
          <a:off x="3317765" y="342806"/>
          <a:ext cx="4976648" cy="311585"/>
        </a:xfrm>
        <a:prstGeom prst="rightArrow">
          <a:avLst>
            <a:gd name="adj1" fmla="val 75000"/>
            <a:gd name="adj2" fmla="val 50000"/>
          </a:avLst>
        </a:prstGeom>
        <a:solidFill>
          <a:schemeClr val="l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7C2BB819-B368-49FA-A168-2A3A6BFDC9C8}">
      <dsp:nvSpPr>
        <dsp:cNvPr id="0" name=""/>
        <dsp:cNvSpPr/>
      </dsp:nvSpPr>
      <dsp:spPr>
        <a:xfrm>
          <a:off x="0" y="342806"/>
          <a:ext cx="3317765" cy="311585"/>
        </a:xfrm>
        <a:prstGeom prst="round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l" defTabSz="666750">
            <a:lnSpc>
              <a:spcPct val="90000"/>
            </a:lnSpc>
            <a:spcBef>
              <a:spcPct val="0"/>
            </a:spcBef>
            <a:spcAft>
              <a:spcPct val="35000"/>
            </a:spcAft>
            <a:buNone/>
          </a:pPr>
          <a:r>
            <a:rPr lang="tr-TR" sz="1500" b="1" kern="1200" dirty="0"/>
            <a:t>Karar verme süreci</a:t>
          </a:r>
        </a:p>
      </dsp:txBody>
      <dsp:txXfrm>
        <a:off x="15210" y="358016"/>
        <a:ext cx="3287345" cy="281165"/>
      </dsp:txXfrm>
    </dsp:sp>
    <dsp:sp modelId="{227086ED-E279-46BA-B407-9658666EC6CE}">
      <dsp:nvSpPr>
        <dsp:cNvPr id="0" name=""/>
        <dsp:cNvSpPr/>
      </dsp:nvSpPr>
      <dsp:spPr>
        <a:xfrm>
          <a:off x="3317765" y="685550"/>
          <a:ext cx="4976648" cy="311585"/>
        </a:xfrm>
        <a:prstGeom prst="rightArrow">
          <a:avLst>
            <a:gd name="adj1" fmla="val 75000"/>
            <a:gd name="adj2" fmla="val 50000"/>
          </a:avLst>
        </a:prstGeom>
        <a:solidFill>
          <a:schemeClr val="l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B7D211E0-992C-4434-A898-8C8A186D93DA}">
      <dsp:nvSpPr>
        <dsp:cNvPr id="0" name=""/>
        <dsp:cNvSpPr/>
      </dsp:nvSpPr>
      <dsp:spPr>
        <a:xfrm>
          <a:off x="0" y="685550"/>
          <a:ext cx="3317765" cy="311585"/>
        </a:xfrm>
        <a:prstGeom prst="round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l" defTabSz="666750">
            <a:lnSpc>
              <a:spcPct val="90000"/>
            </a:lnSpc>
            <a:spcBef>
              <a:spcPct val="0"/>
            </a:spcBef>
            <a:spcAft>
              <a:spcPct val="35000"/>
            </a:spcAft>
            <a:buNone/>
          </a:pPr>
          <a:r>
            <a:rPr lang="tr-TR" sz="1500" b="1" kern="1200" dirty="0"/>
            <a:t>Karar ortamları</a:t>
          </a:r>
        </a:p>
      </dsp:txBody>
      <dsp:txXfrm>
        <a:off x="15210" y="700760"/>
        <a:ext cx="3287345" cy="281165"/>
      </dsp:txXfrm>
    </dsp:sp>
    <dsp:sp modelId="{A8D0BD03-C7EF-4910-84BA-080C657832E0}">
      <dsp:nvSpPr>
        <dsp:cNvPr id="0" name=""/>
        <dsp:cNvSpPr/>
      </dsp:nvSpPr>
      <dsp:spPr>
        <a:xfrm>
          <a:off x="3317765" y="1028295"/>
          <a:ext cx="4976648" cy="311585"/>
        </a:xfrm>
        <a:prstGeom prst="rightArrow">
          <a:avLst>
            <a:gd name="adj1" fmla="val 75000"/>
            <a:gd name="adj2" fmla="val 50000"/>
          </a:avLst>
        </a:prstGeom>
        <a:solidFill>
          <a:schemeClr val="l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374924E0-9E26-4150-8742-898DB12F1CA3}">
      <dsp:nvSpPr>
        <dsp:cNvPr id="0" name=""/>
        <dsp:cNvSpPr/>
      </dsp:nvSpPr>
      <dsp:spPr>
        <a:xfrm>
          <a:off x="914707" y="1028295"/>
          <a:ext cx="3317765" cy="311585"/>
        </a:xfrm>
        <a:prstGeom prst="round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7150" tIns="28575" rIns="57150" bIns="28575" numCol="1" spcCol="1270" anchor="ctr" anchorCtr="0">
          <a:noAutofit/>
        </a:bodyPr>
        <a:lstStyle/>
        <a:p>
          <a:pPr marL="263525" lvl="0" indent="0" algn="l" defTabSz="666750">
            <a:lnSpc>
              <a:spcPct val="90000"/>
            </a:lnSpc>
            <a:spcBef>
              <a:spcPct val="0"/>
            </a:spcBef>
            <a:spcAft>
              <a:spcPct val="35000"/>
            </a:spcAft>
            <a:buNone/>
          </a:pPr>
          <a:r>
            <a:rPr lang="tr-TR" sz="1500" kern="1200" dirty="0"/>
            <a:t>Belirlilik ortamında karar verme</a:t>
          </a:r>
        </a:p>
      </dsp:txBody>
      <dsp:txXfrm>
        <a:off x="929917" y="1043505"/>
        <a:ext cx="3287345" cy="281165"/>
      </dsp:txXfrm>
    </dsp:sp>
    <dsp:sp modelId="{B0D24A09-DD71-477B-A287-7E4F75D814D5}">
      <dsp:nvSpPr>
        <dsp:cNvPr id="0" name=""/>
        <dsp:cNvSpPr/>
      </dsp:nvSpPr>
      <dsp:spPr>
        <a:xfrm>
          <a:off x="3317765" y="1371039"/>
          <a:ext cx="4976648" cy="311585"/>
        </a:xfrm>
        <a:prstGeom prst="rightArrow">
          <a:avLst>
            <a:gd name="adj1" fmla="val 75000"/>
            <a:gd name="adj2" fmla="val 50000"/>
          </a:avLst>
        </a:prstGeom>
        <a:solidFill>
          <a:schemeClr val="l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E93F145B-9000-4695-8085-059C2C6A05E7}">
      <dsp:nvSpPr>
        <dsp:cNvPr id="0" name=""/>
        <dsp:cNvSpPr/>
      </dsp:nvSpPr>
      <dsp:spPr>
        <a:xfrm>
          <a:off x="914707" y="1371039"/>
          <a:ext cx="3317765" cy="311585"/>
        </a:xfrm>
        <a:prstGeom prst="round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7150" tIns="28575" rIns="57150" bIns="28575" numCol="1" spcCol="1270" anchor="ctr" anchorCtr="0">
          <a:noAutofit/>
        </a:bodyPr>
        <a:lstStyle/>
        <a:p>
          <a:pPr marL="263525" lvl="0" indent="0" algn="l" defTabSz="666750">
            <a:lnSpc>
              <a:spcPct val="90000"/>
            </a:lnSpc>
            <a:spcBef>
              <a:spcPct val="0"/>
            </a:spcBef>
            <a:spcAft>
              <a:spcPct val="35000"/>
            </a:spcAft>
            <a:buNone/>
          </a:pPr>
          <a:r>
            <a:rPr lang="tr-TR" sz="1500" kern="1200" dirty="0"/>
            <a:t>Belirsizlik ortamında karar verme</a:t>
          </a:r>
        </a:p>
      </dsp:txBody>
      <dsp:txXfrm>
        <a:off x="929917" y="1386249"/>
        <a:ext cx="3287345" cy="281165"/>
      </dsp:txXfrm>
    </dsp:sp>
    <dsp:sp modelId="{27F6F26E-E11F-4EB7-8924-62096E6DEE61}">
      <dsp:nvSpPr>
        <dsp:cNvPr id="0" name=""/>
        <dsp:cNvSpPr/>
      </dsp:nvSpPr>
      <dsp:spPr>
        <a:xfrm>
          <a:off x="3317765" y="1713783"/>
          <a:ext cx="4976648" cy="311585"/>
        </a:xfrm>
        <a:prstGeom prst="rightArrow">
          <a:avLst>
            <a:gd name="adj1" fmla="val 75000"/>
            <a:gd name="adj2" fmla="val 50000"/>
          </a:avLst>
        </a:prstGeom>
        <a:solidFill>
          <a:schemeClr val="l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56D840E4-7964-45BC-BC81-6BC6DFC88FF5}">
      <dsp:nvSpPr>
        <dsp:cNvPr id="0" name=""/>
        <dsp:cNvSpPr/>
      </dsp:nvSpPr>
      <dsp:spPr>
        <a:xfrm>
          <a:off x="914707" y="1713783"/>
          <a:ext cx="3317765" cy="311585"/>
        </a:xfrm>
        <a:prstGeom prst="round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7150" tIns="28575" rIns="57150" bIns="28575" numCol="1" spcCol="1270" anchor="ctr" anchorCtr="0">
          <a:noAutofit/>
        </a:bodyPr>
        <a:lstStyle/>
        <a:p>
          <a:pPr marL="263525" lvl="0" indent="0" algn="l" defTabSz="666750">
            <a:lnSpc>
              <a:spcPct val="90000"/>
            </a:lnSpc>
            <a:spcBef>
              <a:spcPct val="0"/>
            </a:spcBef>
            <a:spcAft>
              <a:spcPct val="35000"/>
            </a:spcAft>
            <a:buNone/>
          </a:pPr>
          <a:r>
            <a:rPr lang="tr-TR" sz="1500" kern="1200" dirty="0"/>
            <a:t>Risk ortamında karar verme</a:t>
          </a:r>
        </a:p>
      </dsp:txBody>
      <dsp:txXfrm>
        <a:off x="929917" y="1728993"/>
        <a:ext cx="3287345" cy="281165"/>
      </dsp:txXfrm>
    </dsp:sp>
    <dsp:sp modelId="{62575BBA-B60F-4E79-8D11-1CD22B6A1E5A}">
      <dsp:nvSpPr>
        <dsp:cNvPr id="0" name=""/>
        <dsp:cNvSpPr/>
      </dsp:nvSpPr>
      <dsp:spPr>
        <a:xfrm>
          <a:off x="3317765" y="2056527"/>
          <a:ext cx="4976648" cy="311585"/>
        </a:xfrm>
        <a:prstGeom prst="rightArrow">
          <a:avLst>
            <a:gd name="adj1" fmla="val 75000"/>
            <a:gd name="adj2" fmla="val 50000"/>
          </a:avLst>
        </a:prstGeom>
        <a:solidFill>
          <a:schemeClr val="l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2660804D-7952-4622-ACBD-C54EC07BC32C}">
      <dsp:nvSpPr>
        <dsp:cNvPr id="0" name=""/>
        <dsp:cNvSpPr/>
      </dsp:nvSpPr>
      <dsp:spPr>
        <a:xfrm>
          <a:off x="0" y="2056527"/>
          <a:ext cx="3317765" cy="311585"/>
        </a:xfrm>
        <a:prstGeom prst="round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l" defTabSz="666750">
            <a:lnSpc>
              <a:spcPct val="90000"/>
            </a:lnSpc>
            <a:spcBef>
              <a:spcPct val="0"/>
            </a:spcBef>
            <a:spcAft>
              <a:spcPct val="35000"/>
            </a:spcAft>
            <a:buNone/>
          </a:pPr>
          <a:r>
            <a:rPr lang="tr-TR" sz="1500" b="1" kern="1200" dirty="0"/>
            <a:t>Karar ağaçları</a:t>
          </a:r>
        </a:p>
      </dsp:txBody>
      <dsp:txXfrm>
        <a:off x="15210" y="2071737"/>
        <a:ext cx="3287345" cy="281165"/>
      </dsp:txXfrm>
    </dsp:sp>
    <dsp:sp modelId="{1BD68A05-1D80-4C98-B68B-1B46D8EFFAAA}">
      <dsp:nvSpPr>
        <dsp:cNvPr id="0" name=""/>
        <dsp:cNvSpPr/>
      </dsp:nvSpPr>
      <dsp:spPr>
        <a:xfrm>
          <a:off x="3317765" y="2399272"/>
          <a:ext cx="4976648" cy="311585"/>
        </a:xfrm>
        <a:prstGeom prst="rightArrow">
          <a:avLst>
            <a:gd name="adj1" fmla="val 75000"/>
            <a:gd name="adj2" fmla="val 50000"/>
          </a:avLst>
        </a:prstGeom>
        <a:solidFill>
          <a:schemeClr val="l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3C48BFE9-6A50-45FE-9B67-1416BB487AAD}">
      <dsp:nvSpPr>
        <dsp:cNvPr id="0" name=""/>
        <dsp:cNvSpPr/>
      </dsp:nvSpPr>
      <dsp:spPr>
        <a:xfrm>
          <a:off x="0" y="2399272"/>
          <a:ext cx="3317765" cy="311585"/>
        </a:xfrm>
        <a:prstGeom prst="round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l" defTabSz="666750">
            <a:lnSpc>
              <a:spcPct val="90000"/>
            </a:lnSpc>
            <a:spcBef>
              <a:spcPct val="0"/>
            </a:spcBef>
            <a:spcAft>
              <a:spcPct val="35000"/>
            </a:spcAft>
            <a:buNone/>
          </a:pPr>
          <a:r>
            <a:rPr lang="tr-TR" sz="1500" b="1" kern="1200" dirty="0"/>
            <a:t>Oyun kuramı</a:t>
          </a:r>
        </a:p>
      </dsp:txBody>
      <dsp:txXfrm>
        <a:off x="15210" y="2414482"/>
        <a:ext cx="3287345" cy="281165"/>
      </dsp:txXfrm>
    </dsp:sp>
    <dsp:sp modelId="{EE6F5A21-BEC7-43F8-AC9A-9C65DBEE9C6A}">
      <dsp:nvSpPr>
        <dsp:cNvPr id="0" name=""/>
        <dsp:cNvSpPr/>
      </dsp:nvSpPr>
      <dsp:spPr>
        <a:xfrm>
          <a:off x="3317765" y="2742016"/>
          <a:ext cx="4976648" cy="311585"/>
        </a:xfrm>
        <a:prstGeom prst="rightArrow">
          <a:avLst>
            <a:gd name="adj1" fmla="val 75000"/>
            <a:gd name="adj2" fmla="val 50000"/>
          </a:avLst>
        </a:prstGeom>
        <a:solidFill>
          <a:schemeClr val="l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A879D711-1E30-4149-9217-8039AA7ED319}">
      <dsp:nvSpPr>
        <dsp:cNvPr id="0" name=""/>
        <dsp:cNvSpPr/>
      </dsp:nvSpPr>
      <dsp:spPr>
        <a:xfrm>
          <a:off x="894054" y="2738962"/>
          <a:ext cx="3317765" cy="311585"/>
        </a:xfrm>
        <a:prstGeom prst="round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7150" tIns="28575" rIns="57150" bIns="28575" numCol="1" spcCol="1270" anchor="ctr" anchorCtr="0">
          <a:noAutofit/>
        </a:bodyPr>
        <a:lstStyle/>
        <a:p>
          <a:pPr marL="0" lvl="0" indent="263525" algn="l" defTabSz="666750">
            <a:lnSpc>
              <a:spcPct val="90000"/>
            </a:lnSpc>
            <a:spcBef>
              <a:spcPct val="0"/>
            </a:spcBef>
            <a:spcAft>
              <a:spcPct val="35000"/>
            </a:spcAft>
            <a:buNone/>
          </a:pPr>
          <a:r>
            <a:rPr lang="tr-TR" sz="1500" kern="1200" dirty="0"/>
            <a:t>Strateji sayılarına göre oyunlar</a:t>
          </a:r>
        </a:p>
      </dsp:txBody>
      <dsp:txXfrm>
        <a:off x="909264" y="2754172"/>
        <a:ext cx="3287345" cy="281165"/>
      </dsp:txXfrm>
    </dsp:sp>
    <dsp:sp modelId="{D688B222-5455-48EC-9F7A-E457EFD8E37F}">
      <dsp:nvSpPr>
        <dsp:cNvPr id="0" name=""/>
        <dsp:cNvSpPr/>
      </dsp:nvSpPr>
      <dsp:spPr>
        <a:xfrm>
          <a:off x="3317765" y="3084760"/>
          <a:ext cx="4976648" cy="311585"/>
        </a:xfrm>
        <a:prstGeom prst="rightArrow">
          <a:avLst>
            <a:gd name="adj1" fmla="val 75000"/>
            <a:gd name="adj2" fmla="val 50000"/>
          </a:avLst>
        </a:prstGeom>
        <a:solidFill>
          <a:schemeClr val="l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4722C2BF-1AD5-433E-8C67-23A98C22CBCC}">
      <dsp:nvSpPr>
        <dsp:cNvPr id="0" name=""/>
        <dsp:cNvSpPr/>
      </dsp:nvSpPr>
      <dsp:spPr>
        <a:xfrm>
          <a:off x="894054" y="3072562"/>
          <a:ext cx="3317765" cy="311585"/>
        </a:xfrm>
        <a:prstGeom prst="round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7150" tIns="28575" rIns="57150" bIns="28575" numCol="1" spcCol="1270" anchor="ctr" anchorCtr="0">
          <a:noAutofit/>
        </a:bodyPr>
        <a:lstStyle/>
        <a:p>
          <a:pPr marL="720000" lvl="0" indent="-457200" algn="l" defTabSz="666750">
            <a:lnSpc>
              <a:spcPct val="90000"/>
            </a:lnSpc>
            <a:spcBef>
              <a:spcPct val="0"/>
            </a:spcBef>
            <a:spcAft>
              <a:spcPct val="35000"/>
            </a:spcAft>
            <a:buNone/>
          </a:pPr>
          <a:r>
            <a:rPr lang="tr-TR" sz="1500" kern="1200" dirty="0"/>
            <a:t>Arı ve karma stratejiler</a:t>
          </a:r>
        </a:p>
      </dsp:txBody>
      <dsp:txXfrm>
        <a:off x="909264" y="3087772"/>
        <a:ext cx="3287345" cy="281165"/>
      </dsp:txXfrm>
    </dsp:sp>
    <dsp:sp modelId="{C764D5E9-1D9A-446B-97CE-8E96A393F2AB}">
      <dsp:nvSpPr>
        <dsp:cNvPr id="0" name=""/>
        <dsp:cNvSpPr/>
      </dsp:nvSpPr>
      <dsp:spPr>
        <a:xfrm>
          <a:off x="3317765" y="3427504"/>
          <a:ext cx="4976648" cy="311585"/>
        </a:xfrm>
        <a:prstGeom prst="rightArrow">
          <a:avLst>
            <a:gd name="adj1" fmla="val 75000"/>
            <a:gd name="adj2" fmla="val 50000"/>
          </a:avLst>
        </a:prstGeom>
        <a:solidFill>
          <a:schemeClr val="l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954F2455-66F7-48B4-9BAA-19B61703E963}">
      <dsp:nvSpPr>
        <dsp:cNvPr id="0" name=""/>
        <dsp:cNvSpPr/>
      </dsp:nvSpPr>
      <dsp:spPr>
        <a:xfrm>
          <a:off x="894054" y="3406161"/>
          <a:ext cx="3317765" cy="311585"/>
        </a:xfrm>
        <a:prstGeom prst="round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7150" tIns="28575" rIns="57150" bIns="28575" numCol="1" spcCol="1270" anchor="ctr" anchorCtr="0">
          <a:noAutofit/>
        </a:bodyPr>
        <a:lstStyle/>
        <a:p>
          <a:pPr marL="263525" lvl="0" indent="0" algn="l" defTabSz="666750">
            <a:lnSpc>
              <a:spcPct val="90000"/>
            </a:lnSpc>
            <a:spcBef>
              <a:spcPct val="0"/>
            </a:spcBef>
            <a:spcAft>
              <a:spcPct val="35000"/>
            </a:spcAft>
            <a:buNone/>
          </a:pPr>
          <a:r>
            <a:rPr lang="tr-TR" sz="1500" kern="1200" dirty="0"/>
            <a:t>Mahkûmlar açmazı</a:t>
          </a:r>
        </a:p>
      </dsp:txBody>
      <dsp:txXfrm>
        <a:off x="909264" y="3421371"/>
        <a:ext cx="3287345" cy="281165"/>
      </dsp:txXfrm>
    </dsp:sp>
    <dsp:sp modelId="{51F5A5C1-5F98-4F14-804F-E01FEDFEA2D9}">
      <dsp:nvSpPr>
        <dsp:cNvPr id="0" name=""/>
        <dsp:cNvSpPr/>
      </dsp:nvSpPr>
      <dsp:spPr>
        <a:xfrm>
          <a:off x="3317765" y="3770249"/>
          <a:ext cx="4976648" cy="311585"/>
        </a:xfrm>
        <a:prstGeom prst="rightArrow">
          <a:avLst>
            <a:gd name="adj1" fmla="val 75000"/>
            <a:gd name="adj2" fmla="val 50000"/>
          </a:avLst>
        </a:prstGeom>
        <a:solidFill>
          <a:schemeClr val="l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953F54D7-49AC-4556-9EAE-64C3BAAAD4C9}">
      <dsp:nvSpPr>
        <dsp:cNvPr id="0" name=""/>
        <dsp:cNvSpPr/>
      </dsp:nvSpPr>
      <dsp:spPr>
        <a:xfrm>
          <a:off x="0" y="3770249"/>
          <a:ext cx="3317765" cy="311585"/>
        </a:xfrm>
        <a:prstGeom prst="round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l" defTabSz="666750">
            <a:lnSpc>
              <a:spcPct val="90000"/>
            </a:lnSpc>
            <a:spcBef>
              <a:spcPct val="0"/>
            </a:spcBef>
            <a:spcAft>
              <a:spcPct val="35000"/>
            </a:spcAft>
            <a:buNone/>
          </a:pPr>
          <a:r>
            <a:rPr lang="tr-TR" sz="1500" b="1" kern="1200" dirty="0"/>
            <a:t>Çok kriterli karar verme</a:t>
          </a:r>
        </a:p>
      </dsp:txBody>
      <dsp:txXfrm>
        <a:off x="15210" y="3785459"/>
        <a:ext cx="3287345" cy="281165"/>
      </dsp:txXfrm>
    </dsp:sp>
    <dsp:sp modelId="{179FB746-1CAF-46DC-AF04-ACAFEB008CB2}">
      <dsp:nvSpPr>
        <dsp:cNvPr id="0" name=""/>
        <dsp:cNvSpPr/>
      </dsp:nvSpPr>
      <dsp:spPr>
        <a:xfrm>
          <a:off x="3317765" y="4112993"/>
          <a:ext cx="4976648" cy="311585"/>
        </a:xfrm>
        <a:prstGeom prst="rightArrow">
          <a:avLst>
            <a:gd name="adj1" fmla="val 75000"/>
            <a:gd name="adj2" fmla="val 50000"/>
          </a:avLst>
        </a:prstGeom>
        <a:solidFill>
          <a:schemeClr val="l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BDDC5CAF-74B2-44FB-BBB7-AFFAFD0F9CBC}">
      <dsp:nvSpPr>
        <dsp:cNvPr id="0" name=""/>
        <dsp:cNvSpPr/>
      </dsp:nvSpPr>
      <dsp:spPr>
        <a:xfrm>
          <a:off x="886988" y="4103848"/>
          <a:ext cx="3317765" cy="311585"/>
        </a:xfrm>
        <a:prstGeom prst="round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7150" tIns="28575" rIns="57150" bIns="28575" numCol="1" spcCol="1270" anchor="ctr" anchorCtr="0">
          <a:noAutofit/>
        </a:bodyPr>
        <a:lstStyle/>
        <a:p>
          <a:pPr marL="263525" lvl="0" indent="0" algn="l" defTabSz="666750">
            <a:lnSpc>
              <a:spcPct val="90000"/>
            </a:lnSpc>
            <a:spcBef>
              <a:spcPct val="0"/>
            </a:spcBef>
            <a:spcAft>
              <a:spcPct val="35000"/>
            </a:spcAft>
            <a:buNone/>
          </a:pPr>
          <a:r>
            <a:rPr lang="tr-TR" sz="1500" kern="1200" dirty="0"/>
            <a:t>AHP</a:t>
          </a:r>
        </a:p>
      </dsp:txBody>
      <dsp:txXfrm>
        <a:off x="902198" y="4119058"/>
        <a:ext cx="3287345" cy="281165"/>
      </dsp:txXfrm>
    </dsp:sp>
    <dsp:sp modelId="{753811D1-F861-44AB-9DA2-C67929DD441A}">
      <dsp:nvSpPr>
        <dsp:cNvPr id="0" name=""/>
        <dsp:cNvSpPr/>
      </dsp:nvSpPr>
      <dsp:spPr>
        <a:xfrm>
          <a:off x="3317765" y="4455737"/>
          <a:ext cx="4976648" cy="311585"/>
        </a:xfrm>
        <a:prstGeom prst="rightArrow">
          <a:avLst>
            <a:gd name="adj1" fmla="val 75000"/>
            <a:gd name="adj2" fmla="val 50000"/>
          </a:avLst>
        </a:prstGeom>
        <a:solidFill>
          <a:schemeClr val="l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9E8D6F3A-A637-4367-8174-E60FDEB2A8B9}">
      <dsp:nvSpPr>
        <dsp:cNvPr id="0" name=""/>
        <dsp:cNvSpPr/>
      </dsp:nvSpPr>
      <dsp:spPr>
        <a:xfrm>
          <a:off x="896095" y="4428305"/>
          <a:ext cx="3317765" cy="311585"/>
        </a:xfrm>
        <a:prstGeom prst="round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7150" tIns="28575" rIns="57150" bIns="28575" numCol="1" spcCol="1270" anchor="ctr" anchorCtr="0">
          <a:noAutofit/>
        </a:bodyPr>
        <a:lstStyle/>
        <a:p>
          <a:pPr marL="263525" lvl="0" indent="0" algn="l" defTabSz="666750">
            <a:lnSpc>
              <a:spcPct val="90000"/>
            </a:lnSpc>
            <a:spcBef>
              <a:spcPct val="0"/>
            </a:spcBef>
            <a:spcAft>
              <a:spcPct val="35000"/>
            </a:spcAft>
            <a:buNone/>
          </a:pPr>
          <a:r>
            <a:rPr lang="tr-TR" sz="1500" kern="1200" dirty="0"/>
            <a:t>ELECTRE yöntemi</a:t>
          </a:r>
        </a:p>
      </dsp:txBody>
      <dsp:txXfrm>
        <a:off x="911305" y="4443515"/>
        <a:ext cx="3287345" cy="281165"/>
      </dsp:txXfrm>
    </dsp:sp>
    <dsp:sp modelId="{F02CB957-247E-4E59-99AE-B13A57F35F11}">
      <dsp:nvSpPr>
        <dsp:cNvPr id="0" name=""/>
        <dsp:cNvSpPr/>
      </dsp:nvSpPr>
      <dsp:spPr>
        <a:xfrm>
          <a:off x="3317765" y="4798481"/>
          <a:ext cx="4976648" cy="311585"/>
        </a:xfrm>
        <a:prstGeom prst="rightArrow">
          <a:avLst>
            <a:gd name="adj1" fmla="val 75000"/>
            <a:gd name="adj2" fmla="val 50000"/>
          </a:avLst>
        </a:prstGeom>
        <a:solidFill>
          <a:schemeClr val="l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FBE3CBFB-4A37-4FF3-9044-01D3B335A6DD}">
      <dsp:nvSpPr>
        <dsp:cNvPr id="0" name=""/>
        <dsp:cNvSpPr/>
      </dsp:nvSpPr>
      <dsp:spPr>
        <a:xfrm>
          <a:off x="914409" y="4761964"/>
          <a:ext cx="3317765" cy="311585"/>
        </a:xfrm>
        <a:prstGeom prst="round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7150" tIns="28575" rIns="57150" bIns="28575" numCol="1" spcCol="1270" anchor="ctr" anchorCtr="0">
          <a:noAutofit/>
        </a:bodyPr>
        <a:lstStyle/>
        <a:p>
          <a:pPr marL="263525" lvl="0" indent="0" algn="l" defTabSz="666750">
            <a:lnSpc>
              <a:spcPct val="90000"/>
            </a:lnSpc>
            <a:spcBef>
              <a:spcPct val="0"/>
            </a:spcBef>
            <a:spcAft>
              <a:spcPct val="35000"/>
            </a:spcAft>
            <a:buNone/>
          </a:pPr>
          <a:r>
            <a:rPr lang="tr-TR" sz="1500" kern="1200" dirty="0"/>
            <a:t>TOPSIS yöntemi</a:t>
          </a:r>
        </a:p>
      </dsp:txBody>
      <dsp:txXfrm>
        <a:off x="929619" y="4777174"/>
        <a:ext cx="3287345" cy="2811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F2A442-CFAB-4D38-B66C-1E15F20A0708}">
      <dsp:nvSpPr>
        <dsp:cNvPr id="0" name=""/>
        <dsp:cNvSpPr/>
      </dsp:nvSpPr>
      <dsp:spPr>
        <a:xfrm>
          <a:off x="1600809" y="0"/>
          <a:ext cx="2633472" cy="2633472"/>
        </a:xfrm>
        <a:prstGeom prst="triangl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21C59BC6-7952-4625-94F0-0DDA9139FC15}">
      <dsp:nvSpPr>
        <dsp:cNvPr id="0" name=""/>
        <dsp:cNvSpPr/>
      </dsp:nvSpPr>
      <dsp:spPr>
        <a:xfrm>
          <a:off x="2917545" y="264761"/>
          <a:ext cx="1711756" cy="623392"/>
        </a:xfrm>
        <a:prstGeom prst="round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tr-TR" sz="1600" b="1" kern="1200" dirty="0" err="1"/>
            <a:t>Belirsizlik</a:t>
          </a:r>
          <a:r>
            <a:rPr lang="en-US" altLang="tr-TR" sz="1600" b="1" kern="1200" dirty="0"/>
            <a:t> </a:t>
          </a:r>
          <a:r>
            <a:rPr lang="en-US" altLang="tr-TR" sz="1600" b="1" kern="1200" dirty="0" err="1"/>
            <a:t>durumunda</a:t>
          </a:r>
          <a:r>
            <a:rPr lang="en-US" altLang="tr-TR" sz="1600" b="1" kern="1200" dirty="0"/>
            <a:t> </a:t>
          </a:r>
          <a:r>
            <a:rPr lang="en-US" altLang="tr-TR" sz="1600" b="1" kern="1200" dirty="0" err="1"/>
            <a:t>karar</a:t>
          </a:r>
          <a:r>
            <a:rPr lang="en-US" altLang="tr-TR" sz="1600" b="1" kern="1200" dirty="0"/>
            <a:t> alma</a:t>
          </a:r>
          <a:endParaRPr lang="tr-TR" sz="1600" b="1" kern="1200" dirty="0"/>
        </a:p>
      </dsp:txBody>
      <dsp:txXfrm>
        <a:off x="2947976" y="295192"/>
        <a:ext cx="1650894" cy="562530"/>
      </dsp:txXfrm>
    </dsp:sp>
    <dsp:sp modelId="{80336882-4ECC-49F1-B872-6C0BC349AE3F}">
      <dsp:nvSpPr>
        <dsp:cNvPr id="0" name=""/>
        <dsp:cNvSpPr/>
      </dsp:nvSpPr>
      <dsp:spPr>
        <a:xfrm>
          <a:off x="2917545" y="966077"/>
          <a:ext cx="1711756" cy="623392"/>
        </a:xfrm>
        <a:prstGeom prst="round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tr-TR" sz="1600" b="1" kern="1200" dirty="0"/>
            <a:t>Risk </a:t>
          </a:r>
          <a:r>
            <a:rPr lang="en-US" altLang="tr-TR" sz="1600" b="1" kern="1200" dirty="0" err="1"/>
            <a:t>durumunda</a:t>
          </a:r>
          <a:r>
            <a:rPr lang="en-US" altLang="tr-TR" sz="1600" b="1" kern="1200" dirty="0"/>
            <a:t> </a:t>
          </a:r>
          <a:r>
            <a:rPr lang="en-US" altLang="tr-TR" sz="1600" b="1" kern="1200" dirty="0" err="1"/>
            <a:t>karar</a:t>
          </a:r>
          <a:r>
            <a:rPr lang="en-US" altLang="tr-TR" sz="1600" b="1" kern="1200" dirty="0"/>
            <a:t> alma</a:t>
          </a:r>
          <a:endParaRPr lang="tr-TR" sz="1600" b="1" kern="1200" dirty="0"/>
        </a:p>
      </dsp:txBody>
      <dsp:txXfrm>
        <a:off x="2947976" y="996508"/>
        <a:ext cx="1650894" cy="562530"/>
      </dsp:txXfrm>
    </dsp:sp>
    <dsp:sp modelId="{13EA0B8E-533B-4AE5-BA57-EA7AE0FC0EB9}">
      <dsp:nvSpPr>
        <dsp:cNvPr id="0" name=""/>
        <dsp:cNvSpPr/>
      </dsp:nvSpPr>
      <dsp:spPr>
        <a:xfrm>
          <a:off x="2917545" y="1667394"/>
          <a:ext cx="1711756" cy="623392"/>
        </a:xfrm>
        <a:prstGeom prst="round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tr-TR" sz="1600" b="1" kern="1200" dirty="0" err="1"/>
            <a:t>Belir</a:t>
          </a:r>
          <a:r>
            <a:rPr lang="tr-TR" altLang="tr-TR" sz="1600" b="1" kern="1200" dirty="0" err="1"/>
            <a:t>li</a:t>
          </a:r>
          <a:r>
            <a:rPr lang="en-US" altLang="tr-TR" sz="1600" b="1" kern="1200" dirty="0" err="1"/>
            <a:t>lik</a:t>
          </a:r>
          <a:r>
            <a:rPr lang="en-US" altLang="tr-TR" sz="1600" b="1" kern="1200" dirty="0"/>
            <a:t> </a:t>
          </a:r>
          <a:r>
            <a:rPr lang="en-US" altLang="tr-TR" sz="1600" b="1" kern="1200" dirty="0" err="1"/>
            <a:t>durumunda</a:t>
          </a:r>
          <a:r>
            <a:rPr lang="en-US" altLang="tr-TR" sz="1600" b="1" kern="1200" dirty="0"/>
            <a:t> </a:t>
          </a:r>
          <a:r>
            <a:rPr lang="en-US" altLang="tr-TR" sz="1600" b="1" kern="1200" dirty="0" err="1"/>
            <a:t>karar</a:t>
          </a:r>
          <a:r>
            <a:rPr lang="en-US" altLang="tr-TR" sz="1600" b="1" kern="1200" dirty="0"/>
            <a:t> alma</a:t>
          </a:r>
          <a:endParaRPr lang="tr-TR" sz="1600" b="1" kern="1200" dirty="0"/>
        </a:p>
      </dsp:txBody>
      <dsp:txXfrm>
        <a:off x="2947976" y="1697825"/>
        <a:ext cx="1650894" cy="5625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966F40-1C04-4E6B-A068-E8660A2FCF40}">
      <dsp:nvSpPr>
        <dsp:cNvPr id="0" name=""/>
        <dsp:cNvSpPr/>
      </dsp:nvSpPr>
      <dsp:spPr>
        <a:xfrm>
          <a:off x="1169438" y="0"/>
          <a:ext cx="2958281" cy="2958281"/>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C1E118-9CAD-4432-BB8E-071F407E89C1}">
      <dsp:nvSpPr>
        <dsp:cNvPr id="0" name=""/>
        <dsp:cNvSpPr/>
      </dsp:nvSpPr>
      <dsp:spPr>
        <a:xfrm>
          <a:off x="1450475" y="281036"/>
          <a:ext cx="1153729" cy="115372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tr-TR" altLang="tr-TR" sz="2300" kern="1200" dirty="0"/>
            <a:t>Karar verici</a:t>
          </a:r>
          <a:endParaRPr lang="tr-TR" sz="2300" kern="1200" dirty="0"/>
        </a:p>
      </dsp:txBody>
      <dsp:txXfrm>
        <a:off x="1506795" y="337356"/>
        <a:ext cx="1041089" cy="1041089"/>
      </dsp:txXfrm>
    </dsp:sp>
    <dsp:sp modelId="{50A05182-0EA2-455F-A3E3-0F0CED56C7F7}">
      <dsp:nvSpPr>
        <dsp:cNvPr id="0" name=""/>
        <dsp:cNvSpPr/>
      </dsp:nvSpPr>
      <dsp:spPr>
        <a:xfrm>
          <a:off x="2692953" y="281036"/>
          <a:ext cx="1153729" cy="1153729"/>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tr-TR" sz="2300" kern="1200" dirty="0"/>
            <a:t>Strateji</a:t>
          </a:r>
        </a:p>
      </dsp:txBody>
      <dsp:txXfrm>
        <a:off x="2749273" y="337356"/>
        <a:ext cx="1041089" cy="1041089"/>
      </dsp:txXfrm>
    </dsp:sp>
    <dsp:sp modelId="{74663BB5-1472-4216-9F21-BD99CDF70903}">
      <dsp:nvSpPr>
        <dsp:cNvPr id="0" name=""/>
        <dsp:cNvSpPr/>
      </dsp:nvSpPr>
      <dsp:spPr>
        <a:xfrm>
          <a:off x="1450475" y="1523515"/>
          <a:ext cx="1153729" cy="1153729"/>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tr-TR" sz="2300" kern="1200" dirty="0"/>
            <a:t>Olay</a:t>
          </a:r>
        </a:p>
      </dsp:txBody>
      <dsp:txXfrm>
        <a:off x="1506795" y="1579835"/>
        <a:ext cx="1041089" cy="1041089"/>
      </dsp:txXfrm>
    </dsp:sp>
    <dsp:sp modelId="{DAF784A1-3B91-4BFB-8E81-206B9D8415ED}">
      <dsp:nvSpPr>
        <dsp:cNvPr id="0" name=""/>
        <dsp:cNvSpPr/>
      </dsp:nvSpPr>
      <dsp:spPr>
        <a:xfrm>
          <a:off x="2692953" y="1523515"/>
          <a:ext cx="1153729" cy="1153729"/>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tr-TR" sz="2300" kern="1200" dirty="0"/>
            <a:t>Sonuç</a:t>
          </a:r>
        </a:p>
      </dsp:txBody>
      <dsp:txXfrm>
        <a:off x="2749273" y="1579835"/>
        <a:ext cx="1041089" cy="10410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AF6CE6-7C25-4C42-AD4D-FCF045D56BF3}">
      <dsp:nvSpPr>
        <dsp:cNvPr id="0" name=""/>
        <dsp:cNvSpPr/>
      </dsp:nvSpPr>
      <dsp:spPr>
        <a:xfrm>
          <a:off x="-5275280" y="-807929"/>
          <a:ext cx="6281729" cy="6281729"/>
        </a:xfrm>
        <a:prstGeom prst="blockArc">
          <a:avLst>
            <a:gd name="adj1" fmla="val 18900000"/>
            <a:gd name="adj2" fmla="val 2700000"/>
            <a:gd name="adj3" fmla="val 344"/>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5A6E8D-A57E-427B-AC61-8C86183C40C0}">
      <dsp:nvSpPr>
        <dsp:cNvPr id="0" name=""/>
        <dsp:cNvSpPr/>
      </dsp:nvSpPr>
      <dsp:spPr>
        <a:xfrm>
          <a:off x="440154" y="291523"/>
          <a:ext cx="6498926" cy="583420"/>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3090" tIns="76200" rIns="76200" bIns="76200" numCol="1" spcCol="1270" anchor="ctr" anchorCtr="0">
          <a:noAutofit/>
        </a:bodyPr>
        <a:lstStyle/>
        <a:p>
          <a:pPr marL="0" lvl="0" indent="0" algn="l" defTabSz="1333500">
            <a:lnSpc>
              <a:spcPct val="90000"/>
            </a:lnSpc>
            <a:spcBef>
              <a:spcPct val="0"/>
            </a:spcBef>
            <a:spcAft>
              <a:spcPct val="35000"/>
            </a:spcAft>
            <a:buNone/>
          </a:pPr>
          <a:r>
            <a:rPr lang="en-US" altLang="tr-TR" sz="3000" kern="1200">
              <a:solidFill>
                <a:schemeClr val="tx1"/>
              </a:solidFill>
            </a:rPr>
            <a:t>Laplace</a:t>
          </a:r>
          <a:r>
            <a:rPr lang="tr-TR" altLang="tr-TR" sz="3000" kern="1200">
              <a:solidFill>
                <a:schemeClr val="tx1"/>
              </a:solidFill>
            </a:rPr>
            <a:t> Ölçütü</a:t>
          </a:r>
          <a:endParaRPr lang="tr-TR" sz="3000" kern="1200" dirty="0">
            <a:solidFill>
              <a:schemeClr val="tx1"/>
            </a:solidFill>
          </a:endParaRPr>
        </a:p>
      </dsp:txBody>
      <dsp:txXfrm>
        <a:off x="440154" y="291523"/>
        <a:ext cx="6498926" cy="583420"/>
      </dsp:txXfrm>
    </dsp:sp>
    <dsp:sp modelId="{49D1410A-4BCF-47C9-A23C-23A8B7075586}">
      <dsp:nvSpPr>
        <dsp:cNvPr id="0" name=""/>
        <dsp:cNvSpPr/>
      </dsp:nvSpPr>
      <dsp:spPr>
        <a:xfrm>
          <a:off x="75516" y="218596"/>
          <a:ext cx="729275" cy="729275"/>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E329702-80E5-46EF-8E04-076C4E31E552}">
      <dsp:nvSpPr>
        <dsp:cNvPr id="0" name=""/>
        <dsp:cNvSpPr/>
      </dsp:nvSpPr>
      <dsp:spPr>
        <a:xfrm>
          <a:off x="858216" y="1166374"/>
          <a:ext cx="6080864" cy="583420"/>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3090" tIns="76200" rIns="76200" bIns="76200" numCol="1" spcCol="1270" anchor="ctr" anchorCtr="0">
          <a:noAutofit/>
        </a:bodyPr>
        <a:lstStyle/>
        <a:p>
          <a:pPr marL="0" lvl="0" indent="0" algn="l" defTabSz="1333500">
            <a:lnSpc>
              <a:spcPct val="90000"/>
            </a:lnSpc>
            <a:spcBef>
              <a:spcPct val="0"/>
            </a:spcBef>
            <a:spcAft>
              <a:spcPct val="35000"/>
            </a:spcAft>
            <a:buNone/>
          </a:pPr>
          <a:r>
            <a:rPr lang="en-US" altLang="tr-TR" sz="3000" kern="1200" dirty="0">
              <a:solidFill>
                <a:schemeClr val="tx1"/>
              </a:solidFill>
            </a:rPr>
            <a:t>Minimaks </a:t>
          </a:r>
          <a:r>
            <a:rPr lang="tr-TR" altLang="tr-TR" sz="3000" kern="1200" dirty="0">
              <a:solidFill>
                <a:schemeClr val="tx1"/>
              </a:solidFill>
            </a:rPr>
            <a:t>veya M</a:t>
          </a:r>
          <a:r>
            <a:rPr lang="en-US" altLang="tr-TR" sz="3000" kern="1200" dirty="0" err="1">
              <a:solidFill>
                <a:schemeClr val="tx1"/>
              </a:solidFill>
            </a:rPr>
            <a:t>aksimin</a:t>
          </a:r>
          <a:r>
            <a:rPr lang="tr-TR" altLang="tr-TR" sz="3000" kern="1200" dirty="0">
              <a:solidFill>
                <a:schemeClr val="tx1"/>
              </a:solidFill>
            </a:rPr>
            <a:t> Ölçütü</a:t>
          </a:r>
          <a:endParaRPr lang="en-US" altLang="tr-TR" sz="3000" kern="1200" dirty="0">
            <a:solidFill>
              <a:schemeClr val="tx1"/>
            </a:solidFill>
          </a:endParaRPr>
        </a:p>
      </dsp:txBody>
      <dsp:txXfrm>
        <a:off x="858216" y="1166374"/>
        <a:ext cx="6080864" cy="583420"/>
      </dsp:txXfrm>
    </dsp:sp>
    <dsp:sp modelId="{26E6AB7B-194C-4FCA-A1A4-793AFD3FDAC9}">
      <dsp:nvSpPr>
        <dsp:cNvPr id="0" name=""/>
        <dsp:cNvSpPr/>
      </dsp:nvSpPr>
      <dsp:spPr>
        <a:xfrm>
          <a:off x="493578" y="1093446"/>
          <a:ext cx="729275" cy="729275"/>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34DE8D-BA6A-4F11-B8C3-9A5DDF6C065C}">
      <dsp:nvSpPr>
        <dsp:cNvPr id="0" name=""/>
        <dsp:cNvSpPr/>
      </dsp:nvSpPr>
      <dsp:spPr>
        <a:xfrm>
          <a:off x="986528" y="2041224"/>
          <a:ext cx="5952553" cy="583420"/>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3090" tIns="76200" rIns="76200" bIns="76200" numCol="1" spcCol="1270" anchor="ctr" anchorCtr="0">
          <a:noAutofit/>
        </a:bodyPr>
        <a:lstStyle/>
        <a:p>
          <a:pPr marL="0" lvl="0" indent="0" algn="l" defTabSz="1333500">
            <a:lnSpc>
              <a:spcPct val="90000"/>
            </a:lnSpc>
            <a:spcBef>
              <a:spcPct val="0"/>
            </a:spcBef>
            <a:spcAft>
              <a:spcPct val="35000"/>
            </a:spcAft>
            <a:buNone/>
          </a:pPr>
          <a:r>
            <a:rPr lang="en-US" altLang="tr-TR" sz="3000" kern="1200" dirty="0">
              <a:solidFill>
                <a:schemeClr val="tx1"/>
              </a:solidFill>
            </a:rPr>
            <a:t>Maksimaks </a:t>
          </a:r>
          <a:r>
            <a:rPr lang="tr-TR" altLang="tr-TR" sz="3000" kern="1200" dirty="0">
              <a:solidFill>
                <a:schemeClr val="tx1"/>
              </a:solidFill>
            </a:rPr>
            <a:t>veya M</a:t>
          </a:r>
          <a:r>
            <a:rPr lang="en-US" altLang="tr-TR" sz="3000" kern="1200" dirty="0">
              <a:solidFill>
                <a:schemeClr val="tx1"/>
              </a:solidFill>
            </a:rPr>
            <a:t>inimin</a:t>
          </a:r>
          <a:r>
            <a:rPr lang="tr-TR" altLang="tr-TR" sz="3000" kern="1200" dirty="0">
              <a:solidFill>
                <a:schemeClr val="tx1"/>
              </a:solidFill>
            </a:rPr>
            <a:t> Ölçütü</a:t>
          </a:r>
          <a:endParaRPr lang="en-US" altLang="tr-TR" sz="3000" kern="1200" dirty="0">
            <a:solidFill>
              <a:schemeClr val="tx1"/>
            </a:solidFill>
          </a:endParaRPr>
        </a:p>
      </dsp:txBody>
      <dsp:txXfrm>
        <a:off x="986528" y="2041224"/>
        <a:ext cx="5952553" cy="583420"/>
      </dsp:txXfrm>
    </dsp:sp>
    <dsp:sp modelId="{7089AA6E-45DC-4107-BF01-84BA643D1CCC}">
      <dsp:nvSpPr>
        <dsp:cNvPr id="0" name=""/>
        <dsp:cNvSpPr/>
      </dsp:nvSpPr>
      <dsp:spPr>
        <a:xfrm>
          <a:off x="621890" y="1968297"/>
          <a:ext cx="729275" cy="729275"/>
        </a:xfrm>
        <a:prstGeom prst="ellipse">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2FF6BDD-93DF-47A0-AD74-914BC66606AA}">
      <dsp:nvSpPr>
        <dsp:cNvPr id="0" name=""/>
        <dsp:cNvSpPr/>
      </dsp:nvSpPr>
      <dsp:spPr>
        <a:xfrm>
          <a:off x="858216" y="2916075"/>
          <a:ext cx="6080864" cy="583420"/>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3090" tIns="76200" rIns="76200" bIns="76200" numCol="1" spcCol="1270" anchor="ctr" anchorCtr="0">
          <a:noAutofit/>
        </a:bodyPr>
        <a:lstStyle/>
        <a:p>
          <a:pPr marL="0" lvl="0" indent="0" algn="l" defTabSz="1333500">
            <a:lnSpc>
              <a:spcPct val="90000"/>
            </a:lnSpc>
            <a:spcBef>
              <a:spcPct val="0"/>
            </a:spcBef>
            <a:spcAft>
              <a:spcPct val="35000"/>
            </a:spcAft>
            <a:buNone/>
          </a:pPr>
          <a:r>
            <a:rPr lang="en-US" altLang="tr-TR" sz="3000" kern="1200" dirty="0">
              <a:solidFill>
                <a:schemeClr val="tx1"/>
              </a:solidFill>
            </a:rPr>
            <a:t>Savage </a:t>
          </a:r>
          <a:r>
            <a:rPr lang="tr-TR" altLang="tr-TR" sz="3000" kern="1200" dirty="0">
              <a:solidFill>
                <a:schemeClr val="tx1"/>
              </a:solidFill>
            </a:rPr>
            <a:t>Ölçütü</a:t>
          </a:r>
          <a:endParaRPr lang="en-US" altLang="tr-TR" sz="3000" kern="1200" dirty="0">
            <a:solidFill>
              <a:schemeClr val="tx1"/>
            </a:solidFill>
          </a:endParaRPr>
        </a:p>
      </dsp:txBody>
      <dsp:txXfrm>
        <a:off x="858216" y="2916075"/>
        <a:ext cx="6080864" cy="583420"/>
      </dsp:txXfrm>
    </dsp:sp>
    <dsp:sp modelId="{1AF2D632-700C-4823-A03D-AA7B769BCEA9}">
      <dsp:nvSpPr>
        <dsp:cNvPr id="0" name=""/>
        <dsp:cNvSpPr/>
      </dsp:nvSpPr>
      <dsp:spPr>
        <a:xfrm>
          <a:off x="493578" y="2843147"/>
          <a:ext cx="729275" cy="729275"/>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088AD9-FDB2-4263-BAAE-27A5E60D822D}">
      <dsp:nvSpPr>
        <dsp:cNvPr id="0" name=""/>
        <dsp:cNvSpPr/>
      </dsp:nvSpPr>
      <dsp:spPr>
        <a:xfrm>
          <a:off x="440154" y="3790926"/>
          <a:ext cx="6498926" cy="583420"/>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3090" tIns="76200" rIns="76200" bIns="76200" numCol="1" spcCol="1270" anchor="ctr" anchorCtr="0">
          <a:noAutofit/>
        </a:bodyPr>
        <a:lstStyle/>
        <a:p>
          <a:pPr marL="0" lvl="0" indent="0" algn="l" defTabSz="1333500">
            <a:lnSpc>
              <a:spcPct val="90000"/>
            </a:lnSpc>
            <a:spcBef>
              <a:spcPct val="0"/>
            </a:spcBef>
            <a:spcAft>
              <a:spcPct val="35000"/>
            </a:spcAft>
            <a:buNone/>
          </a:pPr>
          <a:r>
            <a:rPr lang="en-US" altLang="tr-TR" sz="3000" kern="1200" dirty="0" err="1">
              <a:solidFill>
                <a:schemeClr val="tx1"/>
              </a:solidFill>
            </a:rPr>
            <a:t>Hurwicz</a:t>
          </a:r>
          <a:r>
            <a:rPr lang="en-US" altLang="tr-TR" sz="3000" kern="1200" dirty="0">
              <a:solidFill>
                <a:schemeClr val="tx1"/>
              </a:solidFill>
            </a:rPr>
            <a:t> </a:t>
          </a:r>
          <a:r>
            <a:rPr lang="tr-TR" altLang="tr-TR" sz="3000" kern="1200" dirty="0">
              <a:solidFill>
                <a:schemeClr val="tx1"/>
              </a:solidFill>
            </a:rPr>
            <a:t>Ölçütü</a:t>
          </a:r>
        </a:p>
      </dsp:txBody>
      <dsp:txXfrm>
        <a:off x="440154" y="3790926"/>
        <a:ext cx="6498926" cy="583420"/>
      </dsp:txXfrm>
    </dsp:sp>
    <dsp:sp modelId="{53EF2505-A125-4E3D-A61D-CF946980DF81}">
      <dsp:nvSpPr>
        <dsp:cNvPr id="0" name=""/>
        <dsp:cNvSpPr/>
      </dsp:nvSpPr>
      <dsp:spPr>
        <a:xfrm>
          <a:off x="75516" y="3717998"/>
          <a:ext cx="729275" cy="729275"/>
        </a:xfrm>
        <a:prstGeom prst="ellipse">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AF6CE6-7C25-4C42-AD4D-FCF045D56BF3}">
      <dsp:nvSpPr>
        <dsp:cNvPr id="0" name=""/>
        <dsp:cNvSpPr/>
      </dsp:nvSpPr>
      <dsp:spPr>
        <a:xfrm>
          <a:off x="-5274977" y="-807929"/>
          <a:ext cx="6281729" cy="6281729"/>
        </a:xfrm>
        <a:prstGeom prst="blockArc">
          <a:avLst>
            <a:gd name="adj1" fmla="val 18900000"/>
            <a:gd name="adj2" fmla="val 2700000"/>
            <a:gd name="adj3" fmla="val 344"/>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5A6E8D-A57E-427B-AC61-8C86183C40C0}">
      <dsp:nvSpPr>
        <dsp:cNvPr id="0" name=""/>
        <dsp:cNvSpPr/>
      </dsp:nvSpPr>
      <dsp:spPr>
        <a:xfrm>
          <a:off x="647622" y="466587"/>
          <a:ext cx="6291762" cy="933174"/>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0707" tIns="71120" rIns="71120" bIns="71120" numCol="1" spcCol="1270" anchor="ctr" anchorCtr="0">
          <a:noAutofit/>
        </a:bodyPr>
        <a:lstStyle/>
        <a:p>
          <a:pPr marL="0" lvl="0" indent="0" algn="l" defTabSz="1244600">
            <a:lnSpc>
              <a:spcPct val="90000"/>
            </a:lnSpc>
            <a:spcBef>
              <a:spcPct val="0"/>
            </a:spcBef>
            <a:spcAft>
              <a:spcPct val="35000"/>
            </a:spcAft>
            <a:buNone/>
          </a:pPr>
          <a:r>
            <a:rPr lang="tr-TR" altLang="tr-TR" sz="2800" kern="1200" dirty="0">
              <a:solidFill>
                <a:schemeClr val="tx1"/>
              </a:solidFill>
            </a:rPr>
            <a:t>En Yüksek Olabilirlik</a:t>
          </a:r>
          <a:endParaRPr lang="tr-TR" sz="2800" kern="1200" dirty="0">
            <a:solidFill>
              <a:schemeClr val="tx1"/>
            </a:solidFill>
          </a:endParaRPr>
        </a:p>
      </dsp:txBody>
      <dsp:txXfrm>
        <a:off x="647622" y="466587"/>
        <a:ext cx="6291762" cy="933174"/>
      </dsp:txXfrm>
    </dsp:sp>
    <dsp:sp modelId="{49D1410A-4BCF-47C9-A23C-23A8B7075586}">
      <dsp:nvSpPr>
        <dsp:cNvPr id="0" name=""/>
        <dsp:cNvSpPr/>
      </dsp:nvSpPr>
      <dsp:spPr>
        <a:xfrm>
          <a:off x="64389" y="349940"/>
          <a:ext cx="1166467" cy="1166467"/>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E329702-80E5-46EF-8E04-076C4E31E552}">
      <dsp:nvSpPr>
        <dsp:cNvPr id="0" name=""/>
        <dsp:cNvSpPr/>
      </dsp:nvSpPr>
      <dsp:spPr>
        <a:xfrm>
          <a:off x="986831" y="1866348"/>
          <a:ext cx="5952553" cy="933174"/>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0707" tIns="71120" rIns="71120" bIns="71120" numCol="1" spcCol="1270" anchor="ctr" anchorCtr="0">
          <a:noAutofit/>
        </a:bodyPr>
        <a:lstStyle/>
        <a:p>
          <a:pPr marL="0" lvl="0" indent="0" algn="l" defTabSz="1244600">
            <a:lnSpc>
              <a:spcPct val="90000"/>
            </a:lnSpc>
            <a:spcBef>
              <a:spcPct val="0"/>
            </a:spcBef>
            <a:spcAft>
              <a:spcPct val="35000"/>
            </a:spcAft>
            <a:buNone/>
          </a:pPr>
          <a:r>
            <a:rPr lang="tr-TR" altLang="tr-TR" sz="2800" kern="1200" dirty="0">
              <a:solidFill>
                <a:schemeClr val="tx1"/>
              </a:solidFill>
            </a:rPr>
            <a:t>Beklenen Değer</a:t>
          </a:r>
          <a:endParaRPr lang="en-US" altLang="tr-TR" sz="2800" kern="1200" dirty="0">
            <a:solidFill>
              <a:schemeClr val="tx1"/>
            </a:solidFill>
          </a:endParaRPr>
        </a:p>
      </dsp:txBody>
      <dsp:txXfrm>
        <a:off x="986831" y="1866348"/>
        <a:ext cx="5952553" cy="933174"/>
      </dsp:txXfrm>
    </dsp:sp>
    <dsp:sp modelId="{26E6AB7B-194C-4FCA-A1A4-793AFD3FDAC9}">
      <dsp:nvSpPr>
        <dsp:cNvPr id="0" name=""/>
        <dsp:cNvSpPr/>
      </dsp:nvSpPr>
      <dsp:spPr>
        <a:xfrm>
          <a:off x="403597" y="1749701"/>
          <a:ext cx="1166467" cy="1166467"/>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34DE8D-BA6A-4F11-B8C3-9A5DDF6C065C}">
      <dsp:nvSpPr>
        <dsp:cNvPr id="0" name=""/>
        <dsp:cNvSpPr/>
      </dsp:nvSpPr>
      <dsp:spPr>
        <a:xfrm>
          <a:off x="647622" y="3266108"/>
          <a:ext cx="6291762" cy="933174"/>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0707" tIns="71120" rIns="71120" bIns="71120" numCol="1" spcCol="1270" anchor="ctr" anchorCtr="0">
          <a:noAutofit/>
        </a:bodyPr>
        <a:lstStyle/>
        <a:p>
          <a:pPr marL="0" lvl="0" indent="0" algn="l" defTabSz="1244600">
            <a:lnSpc>
              <a:spcPct val="90000"/>
            </a:lnSpc>
            <a:spcBef>
              <a:spcPct val="0"/>
            </a:spcBef>
            <a:spcAft>
              <a:spcPct val="35000"/>
            </a:spcAft>
            <a:buNone/>
          </a:pPr>
          <a:r>
            <a:rPr lang="tr-TR" altLang="tr-TR" sz="2800" kern="1200" dirty="0">
              <a:solidFill>
                <a:schemeClr val="tx1"/>
              </a:solidFill>
            </a:rPr>
            <a:t>Beklenen Fırsat Kaybı veya Beklenen Pişmanlık</a:t>
          </a:r>
          <a:endParaRPr lang="en-US" altLang="tr-TR" sz="2800" kern="1200" dirty="0">
            <a:solidFill>
              <a:schemeClr val="tx1"/>
            </a:solidFill>
          </a:endParaRPr>
        </a:p>
      </dsp:txBody>
      <dsp:txXfrm>
        <a:off x="647622" y="3266108"/>
        <a:ext cx="6291762" cy="933174"/>
      </dsp:txXfrm>
    </dsp:sp>
    <dsp:sp modelId="{7089AA6E-45DC-4107-BF01-84BA643D1CCC}">
      <dsp:nvSpPr>
        <dsp:cNvPr id="0" name=""/>
        <dsp:cNvSpPr/>
      </dsp:nvSpPr>
      <dsp:spPr>
        <a:xfrm>
          <a:off x="64389" y="3149462"/>
          <a:ext cx="1166467" cy="1166467"/>
        </a:xfrm>
        <a:prstGeom prst="ellipse">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B32E99-847C-4EBE-AE71-4851E96C79C2}">
      <dsp:nvSpPr>
        <dsp:cNvPr id="0" name=""/>
        <dsp:cNvSpPr/>
      </dsp:nvSpPr>
      <dsp:spPr>
        <a:xfrm>
          <a:off x="0" y="3121344"/>
          <a:ext cx="7252253" cy="1672282"/>
        </a:xfrm>
        <a:prstGeom prst="roundRect">
          <a:avLst>
            <a:gd name="adj" fmla="val 10000"/>
          </a:avLst>
        </a:prstGeom>
        <a:solidFill>
          <a:schemeClr val="accent5">
            <a:lumMod val="40000"/>
            <a:lumOff val="6000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tr-TR" sz="2800" kern="1200" dirty="0"/>
            <a:t>Seçenekler</a:t>
          </a:r>
        </a:p>
      </dsp:txBody>
      <dsp:txXfrm>
        <a:off x="0" y="3121344"/>
        <a:ext cx="2175675" cy="1672282"/>
      </dsp:txXfrm>
    </dsp:sp>
    <dsp:sp modelId="{9A82F1B1-1946-4D43-9530-326C84EF1CE8}">
      <dsp:nvSpPr>
        <dsp:cNvPr id="0" name=""/>
        <dsp:cNvSpPr/>
      </dsp:nvSpPr>
      <dsp:spPr>
        <a:xfrm>
          <a:off x="0" y="1843937"/>
          <a:ext cx="7252253" cy="1094920"/>
        </a:xfrm>
        <a:prstGeom prst="roundRect">
          <a:avLst>
            <a:gd name="adj" fmla="val 10000"/>
          </a:avLst>
        </a:prstGeom>
        <a:solidFill>
          <a:schemeClr val="accent4">
            <a:lumMod val="40000"/>
            <a:lumOff val="6000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tr-TR" sz="2800" kern="1200" dirty="0"/>
            <a:t>Kriterler</a:t>
          </a:r>
        </a:p>
      </dsp:txBody>
      <dsp:txXfrm>
        <a:off x="0" y="1843937"/>
        <a:ext cx="2175675" cy="1094920"/>
      </dsp:txXfrm>
    </dsp:sp>
    <dsp:sp modelId="{05C74AB6-BBB6-463D-9C00-1EDD6F323E9F}">
      <dsp:nvSpPr>
        <dsp:cNvPr id="0" name=""/>
        <dsp:cNvSpPr/>
      </dsp:nvSpPr>
      <dsp:spPr>
        <a:xfrm>
          <a:off x="0" y="566530"/>
          <a:ext cx="7252253" cy="1094920"/>
        </a:xfrm>
        <a:prstGeom prst="roundRect">
          <a:avLst>
            <a:gd name="adj" fmla="val 10000"/>
          </a:avLst>
        </a:prstGeom>
        <a:solidFill>
          <a:schemeClr val="accent2">
            <a:lumMod val="40000"/>
            <a:lumOff val="6000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tr-TR" sz="2800" kern="1200" dirty="0"/>
            <a:t>Amaç</a:t>
          </a:r>
        </a:p>
      </dsp:txBody>
      <dsp:txXfrm>
        <a:off x="0" y="566530"/>
        <a:ext cx="2175675" cy="1094920"/>
      </dsp:txXfrm>
    </dsp:sp>
    <dsp:sp modelId="{B94DD263-CD29-4824-941F-A364F8F5EA4B}">
      <dsp:nvSpPr>
        <dsp:cNvPr id="0" name=""/>
        <dsp:cNvSpPr/>
      </dsp:nvSpPr>
      <dsp:spPr>
        <a:xfrm>
          <a:off x="3957116" y="657774"/>
          <a:ext cx="1368650" cy="912433"/>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tr-TR" sz="1800" kern="1200" dirty="0"/>
            <a:t>Yeni araba almak</a:t>
          </a:r>
        </a:p>
      </dsp:txBody>
      <dsp:txXfrm>
        <a:off x="3983840" y="684498"/>
        <a:ext cx="1315202" cy="858985"/>
      </dsp:txXfrm>
    </dsp:sp>
    <dsp:sp modelId="{C6796841-0991-4709-BAA2-08251401C856}">
      <dsp:nvSpPr>
        <dsp:cNvPr id="0" name=""/>
        <dsp:cNvSpPr/>
      </dsp:nvSpPr>
      <dsp:spPr>
        <a:xfrm>
          <a:off x="2862196" y="1570207"/>
          <a:ext cx="1779245" cy="364973"/>
        </a:xfrm>
        <a:custGeom>
          <a:avLst/>
          <a:gdLst/>
          <a:ahLst/>
          <a:cxnLst/>
          <a:rect l="0" t="0" r="0" b="0"/>
          <a:pathLst>
            <a:path>
              <a:moveTo>
                <a:pt x="1779245" y="0"/>
              </a:moveTo>
              <a:lnTo>
                <a:pt x="1779245" y="182486"/>
              </a:lnTo>
              <a:lnTo>
                <a:pt x="0" y="182486"/>
              </a:lnTo>
              <a:lnTo>
                <a:pt x="0" y="364973"/>
              </a:lnTo>
            </a:path>
          </a:pathLst>
        </a:custGeom>
        <a:noFill/>
        <a:ln w="25400" cap="flat" cmpd="sng" algn="ctr">
          <a:solidFill>
            <a:schemeClr val="accent4">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CC5556BD-53C1-486C-9CDF-49178B418C93}">
      <dsp:nvSpPr>
        <dsp:cNvPr id="0" name=""/>
        <dsp:cNvSpPr/>
      </dsp:nvSpPr>
      <dsp:spPr>
        <a:xfrm>
          <a:off x="2177871" y="1935181"/>
          <a:ext cx="1368650" cy="912433"/>
        </a:xfrm>
        <a:prstGeom prst="roundRect">
          <a:avLst>
            <a:gd name="adj" fmla="val 10000"/>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tr-TR" sz="1800" kern="1200" dirty="0"/>
            <a:t>Model</a:t>
          </a:r>
        </a:p>
      </dsp:txBody>
      <dsp:txXfrm>
        <a:off x="2204595" y="1961905"/>
        <a:ext cx="1315202" cy="858985"/>
      </dsp:txXfrm>
    </dsp:sp>
    <dsp:sp modelId="{1AD9087C-13BD-4591-9D15-EAD49B1690A5}">
      <dsp:nvSpPr>
        <dsp:cNvPr id="0" name=""/>
        <dsp:cNvSpPr/>
      </dsp:nvSpPr>
      <dsp:spPr>
        <a:xfrm>
          <a:off x="2816476" y="2847614"/>
          <a:ext cx="91440" cy="364973"/>
        </a:xfrm>
        <a:custGeom>
          <a:avLst/>
          <a:gdLst/>
          <a:ahLst/>
          <a:cxnLst/>
          <a:rect l="0" t="0" r="0" b="0"/>
          <a:pathLst>
            <a:path>
              <a:moveTo>
                <a:pt x="45720" y="0"/>
              </a:moveTo>
              <a:lnTo>
                <a:pt x="45720" y="364973"/>
              </a:lnTo>
            </a:path>
          </a:pathLst>
        </a:custGeom>
        <a:noFill/>
        <a:ln w="25400" cap="flat"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1538EC43-03D2-4DF0-BB1A-240139B94CF3}">
      <dsp:nvSpPr>
        <dsp:cNvPr id="0" name=""/>
        <dsp:cNvSpPr/>
      </dsp:nvSpPr>
      <dsp:spPr>
        <a:xfrm>
          <a:off x="2177871" y="3212587"/>
          <a:ext cx="1368650" cy="1393988"/>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tr-TR" sz="1800" kern="1200" dirty="0" err="1"/>
            <a:t>Civic</a:t>
          </a:r>
          <a:endParaRPr lang="tr-TR" sz="1800" kern="1200" dirty="0"/>
        </a:p>
        <a:p>
          <a:pPr marL="0" lvl="0" indent="0" algn="ctr" defTabSz="800100">
            <a:lnSpc>
              <a:spcPct val="90000"/>
            </a:lnSpc>
            <a:spcBef>
              <a:spcPct val="0"/>
            </a:spcBef>
            <a:spcAft>
              <a:spcPct val="35000"/>
            </a:spcAft>
            <a:buNone/>
          </a:pPr>
          <a:r>
            <a:rPr lang="tr-TR" sz="1800" kern="1200" dirty="0" err="1"/>
            <a:t>Saturn</a:t>
          </a:r>
          <a:endParaRPr lang="tr-TR" sz="1800" kern="1200" dirty="0"/>
        </a:p>
        <a:p>
          <a:pPr marL="0" lvl="0" indent="0" algn="ctr" defTabSz="800100">
            <a:lnSpc>
              <a:spcPct val="90000"/>
            </a:lnSpc>
            <a:spcBef>
              <a:spcPct val="0"/>
            </a:spcBef>
            <a:spcAft>
              <a:spcPct val="35000"/>
            </a:spcAft>
            <a:buNone/>
          </a:pPr>
          <a:r>
            <a:rPr lang="tr-TR" sz="1800" kern="1200" dirty="0" err="1"/>
            <a:t>Escort</a:t>
          </a:r>
          <a:endParaRPr lang="tr-TR" sz="1800" kern="1200" dirty="0"/>
        </a:p>
        <a:p>
          <a:pPr marL="0" lvl="0" indent="0" algn="ctr" defTabSz="800100">
            <a:lnSpc>
              <a:spcPct val="90000"/>
            </a:lnSpc>
            <a:spcBef>
              <a:spcPct val="0"/>
            </a:spcBef>
            <a:spcAft>
              <a:spcPct val="35000"/>
            </a:spcAft>
            <a:buNone/>
          </a:pPr>
          <a:r>
            <a:rPr lang="tr-TR" sz="1800" kern="1200" dirty="0" err="1"/>
            <a:t>Miata</a:t>
          </a:r>
          <a:endParaRPr lang="tr-TR" sz="1800" kern="1200" dirty="0"/>
        </a:p>
      </dsp:txBody>
      <dsp:txXfrm>
        <a:off x="2217957" y="3252673"/>
        <a:ext cx="1288478" cy="1313816"/>
      </dsp:txXfrm>
    </dsp:sp>
    <dsp:sp modelId="{547BDAC7-DAB4-46DC-985C-6445B618023A}">
      <dsp:nvSpPr>
        <dsp:cNvPr id="0" name=""/>
        <dsp:cNvSpPr/>
      </dsp:nvSpPr>
      <dsp:spPr>
        <a:xfrm>
          <a:off x="4595721" y="1570207"/>
          <a:ext cx="91440" cy="364973"/>
        </a:xfrm>
        <a:custGeom>
          <a:avLst/>
          <a:gdLst/>
          <a:ahLst/>
          <a:cxnLst/>
          <a:rect l="0" t="0" r="0" b="0"/>
          <a:pathLst>
            <a:path>
              <a:moveTo>
                <a:pt x="45720" y="0"/>
              </a:moveTo>
              <a:lnTo>
                <a:pt x="45720" y="364973"/>
              </a:lnTo>
            </a:path>
          </a:pathLst>
        </a:custGeom>
        <a:noFill/>
        <a:ln w="25400" cap="flat" cmpd="sng" algn="ctr">
          <a:solidFill>
            <a:schemeClr val="accent4">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A8C7967B-9258-4DC4-833E-EFFF0A0E1753}">
      <dsp:nvSpPr>
        <dsp:cNvPr id="0" name=""/>
        <dsp:cNvSpPr/>
      </dsp:nvSpPr>
      <dsp:spPr>
        <a:xfrm>
          <a:off x="3957116" y="1935181"/>
          <a:ext cx="1368650" cy="912433"/>
        </a:xfrm>
        <a:prstGeom prst="roundRect">
          <a:avLst>
            <a:gd name="adj" fmla="val 10000"/>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tr-TR" sz="1800" kern="1200" dirty="0"/>
            <a:t>Dayanıklılık</a:t>
          </a:r>
        </a:p>
      </dsp:txBody>
      <dsp:txXfrm>
        <a:off x="3983840" y="1961905"/>
        <a:ext cx="1315202" cy="858985"/>
      </dsp:txXfrm>
    </dsp:sp>
    <dsp:sp modelId="{07AB22E5-BF28-4C6C-9092-1DF1BB360ECE}">
      <dsp:nvSpPr>
        <dsp:cNvPr id="0" name=""/>
        <dsp:cNvSpPr/>
      </dsp:nvSpPr>
      <dsp:spPr>
        <a:xfrm>
          <a:off x="4595721" y="2847614"/>
          <a:ext cx="91440" cy="364973"/>
        </a:xfrm>
        <a:custGeom>
          <a:avLst/>
          <a:gdLst/>
          <a:ahLst/>
          <a:cxnLst/>
          <a:rect l="0" t="0" r="0" b="0"/>
          <a:pathLst>
            <a:path>
              <a:moveTo>
                <a:pt x="45720" y="0"/>
              </a:moveTo>
              <a:lnTo>
                <a:pt x="45720" y="364973"/>
              </a:lnTo>
            </a:path>
          </a:pathLst>
        </a:custGeom>
        <a:noFill/>
        <a:ln w="25400" cap="flat"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ED1D6458-9585-402A-85D6-563C6DB53A13}">
      <dsp:nvSpPr>
        <dsp:cNvPr id="0" name=""/>
        <dsp:cNvSpPr/>
      </dsp:nvSpPr>
      <dsp:spPr>
        <a:xfrm>
          <a:off x="3957116" y="3212587"/>
          <a:ext cx="1368650" cy="1393988"/>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tr-TR" sz="1800" kern="1200" dirty="0" err="1"/>
            <a:t>Civic</a:t>
          </a:r>
          <a:endParaRPr lang="tr-TR" sz="1800" kern="1200" dirty="0"/>
        </a:p>
        <a:p>
          <a:pPr marL="0" lvl="0" indent="0" algn="ctr" defTabSz="800100">
            <a:lnSpc>
              <a:spcPct val="90000"/>
            </a:lnSpc>
            <a:spcBef>
              <a:spcPct val="0"/>
            </a:spcBef>
            <a:spcAft>
              <a:spcPct val="35000"/>
            </a:spcAft>
            <a:buNone/>
          </a:pPr>
          <a:r>
            <a:rPr lang="tr-TR" sz="1800" kern="1200" dirty="0" err="1"/>
            <a:t>Saturn</a:t>
          </a:r>
          <a:endParaRPr lang="tr-TR" sz="1800" kern="1200" dirty="0"/>
        </a:p>
        <a:p>
          <a:pPr marL="0" lvl="0" indent="0" algn="ctr" defTabSz="800100">
            <a:lnSpc>
              <a:spcPct val="90000"/>
            </a:lnSpc>
            <a:spcBef>
              <a:spcPct val="0"/>
            </a:spcBef>
            <a:spcAft>
              <a:spcPct val="35000"/>
            </a:spcAft>
            <a:buNone/>
          </a:pPr>
          <a:r>
            <a:rPr lang="tr-TR" sz="1800" kern="1200" dirty="0" err="1"/>
            <a:t>Escort</a:t>
          </a:r>
          <a:endParaRPr lang="tr-TR" sz="1800" kern="1200" dirty="0"/>
        </a:p>
        <a:p>
          <a:pPr marL="0" lvl="0" indent="0" algn="ctr" defTabSz="800100">
            <a:lnSpc>
              <a:spcPct val="90000"/>
            </a:lnSpc>
            <a:spcBef>
              <a:spcPct val="0"/>
            </a:spcBef>
            <a:spcAft>
              <a:spcPct val="35000"/>
            </a:spcAft>
            <a:buNone/>
          </a:pPr>
          <a:r>
            <a:rPr lang="tr-TR" sz="1800" kern="1200" dirty="0" err="1"/>
            <a:t>Miata</a:t>
          </a:r>
          <a:endParaRPr lang="tr-TR" sz="1800" kern="1200" dirty="0"/>
        </a:p>
      </dsp:txBody>
      <dsp:txXfrm>
        <a:off x="3997202" y="3252673"/>
        <a:ext cx="1288478" cy="1313816"/>
      </dsp:txXfrm>
    </dsp:sp>
    <dsp:sp modelId="{AE166993-14B0-4994-B2BA-CE4A5D52D80B}">
      <dsp:nvSpPr>
        <dsp:cNvPr id="0" name=""/>
        <dsp:cNvSpPr/>
      </dsp:nvSpPr>
      <dsp:spPr>
        <a:xfrm>
          <a:off x="4641441" y="1570207"/>
          <a:ext cx="1779245" cy="364973"/>
        </a:xfrm>
        <a:custGeom>
          <a:avLst/>
          <a:gdLst/>
          <a:ahLst/>
          <a:cxnLst/>
          <a:rect l="0" t="0" r="0" b="0"/>
          <a:pathLst>
            <a:path>
              <a:moveTo>
                <a:pt x="0" y="0"/>
              </a:moveTo>
              <a:lnTo>
                <a:pt x="0" y="182486"/>
              </a:lnTo>
              <a:lnTo>
                <a:pt x="1779245" y="182486"/>
              </a:lnTo>
              <a:lnTo>
                <a:pt x="1779245" y="364973"/>
              </a:lnTo>
            </a:path>
          </a:pathLst>
        </a:custGeom>
        <a:noFill/>
        <a:ln w="25400" cap="flat" cmpd="sng" algn="ctr">
          <a:solidFill>
            <a:schemeClr val="accent4">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2D2D0277-59DF-451A-B700-7080F844B616}">
      <dsp:nvSpPr>
        <dsp:cNvPr id="0" name=""/>
        <dsp:cNvSpPr/>
      </dsp:nvSpPr>
      <dsp:spPr>
        <a:xfrm>
          <a:off x="5736362" y="1935181"/>
          <a:ext cx="1368650" cy="912433"/>
        </a:xfrm>
        <a:prstGeom prst="roundRect">
          <a:avLst>
            <a:gd name="adj" fmla="val 10000"/>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tr-TR" sz="1800" kern="1200" dirty="0"/>
            <a:t>Yakıt tüketimi</a:t>
          </a:r>
        </a:p>
      </dsp:txBody>
      <dsp:txXfrm>
        <a:off x="5763086" y="1961905"/>
        <a:ext cx="1315202" cy="858985"/>
      </dsp:txXfrm>
    </dsp:sp>
    <dsp:sp modelId="{5ED993D7-6806-4C57-87CB-18FAFB97BADF}">
      <dsp:nvSpPr>
        <dsp:cNvPr id="0" name=""/>
        <dsp:cNvSpPr/>
      </dsp:nvSpPr>
      <dsp:spPr>
        <a:xfrm>
          <a:off x="6374967" y="2847614"/>
          <a:ext cx="91440" cy="364973"/>
        </a:xfrm>
        <a:custGeom>
          <a:avLst/>
          <a:gdLst/>
          <a:ahLst/>
          <a:cxnLst/>
          <a:rect l="0" t="0" r="0" b="0"/>
          <a:pathLst>
            <a:path>
              <a:moveTo>
                <a:pt x="45720" y="0"/>
              </a:moveTo>
              <a:lnTo>
                <a:pt x="45720" y="364973"/>
              </a:lnTo>
            </a:path>
          </a:pathLst>
        </a:custGeom>
        <a:noFill/>
        <a:ln w="25400" cap="flat"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AC2D624-0B7D-4EE3-9F6B-B73DF4AB9E3E}">
      <dsp:nvSpPr>
        <dsp:cNvPr id="0" name=""/>
        <dsp:cNvSpPr/>
      </dsp:nvSpPr>
      <dsp:spPr>
        <a:xfrm>
          <a:off x="5736362" y="3212587"/>
          <a:ext cx="1368650" cy="1393988"/>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tr-TR" sz="1800" kern="1200" dirty="0" err="1"/>
            <a:t>Civic</a:t>
          </a:r>
          <a:endParaRPr lang="tr-TR" sz="1800" kern="1200" dirty="0"/>
        </a:p>
        <a:p>
          <a:pPr marL="0" lvl="0" indent="0" algn="ctr" defTabSz="800100">
            <a:lnSpc>
              <a:spcPct val="90000"/>
            </a:lnSpc>
            <a:spcBef>
              <a:spcPct val="0"/>
            </a:spcBef>
            <a:spcAft>
              <a:spcPct val="35000"/>
            </a:spcAft>
            <a:buNone/>
          </a:pPr>
          <a:r>
            <a:rPr lang="tr-TR" sz="1800" kern="1200" dirty="0" err="1"/>
            <a:t>Saturn</a:t>
          </a:r>
          <a:endParaRPr lang="tr-TR" sz="1800" kern="1200" dirty="0"/>
        </a:p>
        <a:p>
          <a:pPr marL="0" lvl="0" indent="0" algn="ctr" defTabSz="800100">
            <a:lnSpc>
              <a:spcPct val="90000"/>
            </a:lnSpc>
            <a:spcBef>
              <a:spcPct val="0"/>
            </a:spcBef>
            <a:spcAft>
              <a:spcPct val="35000"/>
            </a:spcAft>
            <a:buNone/>
          </a:pPr>
          <a:r>
            <a:rPr lang="tr-TR" sz="1800" kern="1200" dirty="0" err="1"/>
            <a:t>Escort</a:t>
          </a:r>
          <a:endParaRPr lang="tr-TR" sz="1800" kern="1200" dirty="0"/>
        </a:p>
        <a:p>
          <a:pPr marL="0" lvl="0" indent="0" algn="ctr" defTabSz="800100">
            <a:lnSpc>
              <a:spcPct val="90000"/>
            </a:lnSpc>
            <a:spcBef>
              <a:spcPct val="0"/>
            </a:spcBef>
            <a:spcAft>
              <a:spcPct val="35000"/>
            </a:spcAft>
            <a:buNone/>
          </a:pPr>
          <a:r>
            <a:rPr lang="tr-TR" sz="1800" kern="1200" dirty="0" err="1"/>
            <a:t>Miata</a:t>
          </a:r>
          <a:endParaRPr lang="tr-TR" sz="1800" kern="1200" dirty="0"/>
        </a:p>
      </dsp:txBody>
      <dsp:txXfrm>
        <a:off x="5776448" y="3252673"/>
        <a:ext cx="1288478" cy="13138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B32E99-847C-4EBE-AE71-4851E96C79C2}">
      <dsp:nvSpPr>
        <dsp:cNvPr id="0" name=""/>
        <dsp:cNvSpPr/>
      </dsp:nvSpPr>
      <dsp:spPr>
        <a:xfrm>
          <a:off x="0" y="3121344"/>
          <a:ext cx="7252253" cy="1672282"/>
        </a:xfrm>
        <a:prstGeom prst="roundRect">
          <a:avLst>
            <a:gd name="adj" fmla="val 10000"/>
          </a:avLst>
        </a:prstGeom>
        <a:solidFill>
          <a:schemeClr val="accent5">
            <a:lumMod val="40000"/>
            <a:lumOff val="6000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tr-TR" sz="2800" kern="1200" dirty="0"/>
            <a:t>Seçenekler</a:t>
          </a:r>
        </a:p>
      </dsp:txBody>
      <dsp:txXfrm>
        <a:off x="0" y="3121344"/>
        <a:ext cx="2175675" cy="1672282"/>
      </dsp:txXfrm>
    </dsp:sp>
    <dsp:sp modelId="{9A82F1B1-1946-4D43-9530-326C84EF1CE8}">
      <dsp:nvSpPr>
        <dsp:cNvPr id="0" name=""/>
        <dsp:cNvSpPr/>
      </dsp:nvSpPr>
      <dsp:spPr>
        <a:xfrm>
          <a:off x="0" y="1843937"/>
          <a:ext cx="7252253" cy="1094920"/>
        </a:xfrm>
        <a:prstGeom prst="roundRect">
          <a:avLst>
            <a:gd name="adj" fmla="val 10000"/>
          </a:avLst>
        </a:prstGeom>
        <a:solidFill>
          <a:schemeClr val="accent4">
            <a:lumMod val="40000"/>
            <a:lumOff val="6000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tr-TR" sz="2800" kern="1200" dirty="0"/>
            <a:t>Kriterler</a:t>
          </a:r>
        </a:p>
      </dsp:txBody>
      <dsp:txXfrm>
        <a:off x="0" y="1843937"/>
        <a:ext cx="2175675" cy="1094920"/>
      </dsp:txXfrm>
    </dsp:sp>
    <dsp:sp modelId="{05C74AB6-BBB6-463D-9C00-1EDD6F323E9F}">
      <dsp:nvSpPr>
        <dsp:cNvPr id="0" name=""/>
        <dsp:cNvSpPr/>
      </dsp:nvSpPr>
      <dsp:spPr>
        <a:xfrm>
          <a:off x="0" y="566530"/>
          <a:ext cx="7252253" cy="1094920"/>
        </a:xfrm>
        <a:prstGeom prst="roundRect">
          <a:avLst>
            <a:gd name="adj" fmla="val 10000"/>
          </a:avLst>
        </a:prstGeom>
        <a:solidFill>
          <a:schemeClr val="accent2">
            <a:lumMod val="40000"/>
            <a:lumOff val="6000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tr-TR" sz="2800" kern="1200" dirty="0"/>
            <a:t>Amaç</a:t>
          </a:r>
        </a:p>
      </dsp:txBody>
      <dsp:txXfrm>
        <a:off x="0" y="566530"/>
        <a:ext cx="2175675" cy="1094920"/>
      </dsp:txXfrm>
    </dsp:sp>
    <dsp:sp modelId="{B94DD263-CD29-4824-941F-A364F8F5EA4B}">
      <dsp:nvSpPr>
        <dsp:cNvPr id="0" name=""/>
        <dsp:cNvSpPr/>
      </dsp:nvSpPr>
      <dsp:spPr>
        <a:xfrm>
          <a:off x="3957116" y="657774"/>
          <a:ext cx="1368650" cy="912433"/>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tr-TR" sz="1800" kern="1200" dirty="0"/>
            <a:t>Yeni araba almak</a:t>
          </a:r>
        </a:p>
        <a:p>
          <a:pPr marL="0" lvl="0" indent="0" algn="ctr" defTabSz="800100">
            <a:lnSpc>
              <a:spcPct val="90000"/>
            </a:lnSpc>
            <a:spcBef>
              <a:spcPct val="0"/>
            </a:spcBef>
            <a:spcAft>
              <a:spcPct val="35000"/>
            </a:spcAft>
            <a:buNone/>
          </a:pPr>
          <a:r>
            <a:rPr lang="tr-TR" sz="1800" kern="1200" dirty="0"/>
            <a:t>1,00</a:t>
          </a:r>
        </a:p>
      </dsp:txBody>
      <dsp:txXfrm>
        <a:off x="3983840" y="684498"/>
        <a:ext cx="1315202" cy="858985"/>
      </dsp:txXfrm>
    </dsp:sp>
    <dsp:sp modelId="{C6796841-0991-4709-BAA2-08251401C856}">
      <dsp:nvSpPr>
        <dsp:cNvPr id="0" name=""/>
        <dsp:cNvSpPr/>
      </dsp:nvSpPr>
      <dsp:spPr>
        <a:xfrm>
          <a:off x="2862196" y="1570207"/>
          <a:ext cx="1779245" cy="364973"/>
        </a:xfrm>
        <a:custGeom>
          <a:avLst/>
          <a:gdLst/>
          <a:ahLst/>
          <a:cxnLst/>
          <a:rect l="0" t="0" r="0" b="0"/>
          <a:pathLst>
            <a:path>
              <a:moveTo>
                <a:pt x="1779245" y="0"/>
              </a:moveTo>
              <a:lnTo>
                <a:pt x="1779245" y="182486"/>
              </a:lnTo>
              <a:lnTo>
                <a:pt x="0" y="182486"/>
              </a:lnTo>
              <a:lnTo>
                <a:pt x="0" y="364973"/>
              </a:lnTo>
            </a:path>
          </a:pathLst>
        </a:custGeom>
        <a:noFill/>
        <a:ln w="25400" cap="flat" cmpd="sng" algn="ctr">
          <a:solidFill>
            <a:schemeClr val="accent4">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CC5556BD-53C1-486C-9CDF-49178B418C93}">
      <dsp:nvSpPr>
        <dsp:cNvPr id="0" name=""/>
        <dsp:cNvSpPr/>
      </dsp:nvSpPr>
      <dsp:spPr>
        <a:xfrm>
          <a:off x="2177871" y="1935181"/>
          <a:ext cx="1368650" cy="912433"/>
        </a:xfrm>
        <a:prstGeom prst="roundRect">
          <a:avLst>
            <a:gd name="adj" fmla="val 10000"/>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tr-TR" sz="1800" kern="1200" dirty="0"/>
            <a:t>Model</a:t>
          </a:r>
        </a:p>
        <a:p>
          <a:pPr marL="0" lvl="0" indent="0" algn="ctr" defTabSz="800100">
            <a:lnSpc>
              <a:spcPct val="90000"/>
            </a:lnSpc>
            <a:spcBef>
              <a:spcPct val="0"/>
            </a:spcBef>
            <a:spcAft>
              <a:spcPct val="35000"/>
            </a:spcAft>
            <a:buNone/>
          </a:pPr>
          <a:r>
            <a:rPr lang="tr-TR" sz="1800" kern="1200" dirty="0"/>
            <a:t>0,3202</a:t>
          </a:r>
        </a:p>
      </dsp:txBody>
      <dsp:txXfrm>
        <a:off x="2204595" y="1961905"/>
        <a:ext cx="1315202" cy="858985"/>
      </dsp:txXfrm>
    </dsp:sp>
    <dsp:sp modelId="{1AD9087C-13BD-4591-9D15-EAD49B1690A5}">
      <dsp:nvSpPr>
        <dsp:cNvPr id="0" name=""/>
        <dsp:cNvSpPr/>
      </dsp:nvSpPr>
      <dsp:spPr>
        <a:xfrm>
          <a:off x="2816476" y="2847614"/>
          <a:ext cx="91440" cy="364973"/>
        </a:xfrm>
        <a:custGeom>
          <a:avLst/>
          <a:gdLst/>
          <a:ahLst/>
          <a:cxnLst/>
          <a:rect l="0" t="0" r="0" b="0"/>
          <a:pathLst>
            <a:path>
              <a:moveTo>
                <a:pt x="45720" y="0"/>
              </a:moveTo>
              <a:lnTo>
                <a:pt x="45720" y="364973"/>
              </a:lnTo>
            </a:path>
          </a:pathLst>
        </a:custGeom>
        <a:noFill/>
        <a:ln w="25400" cap="flat"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1538EC43-03D2-4DF0-BB1A-240139B94CF3}">
      <dsp:nvSpPr>
        <dsp:cNvPr id="0" name=""/>
        <dsp:cNvSpPr/>
      </dsp:nvSpPr>
      <dsp:spPr>
        <a:xfrm>
          <a:off x="2177871" y="3212587"/>
          <a:ext cx="1368650" cy="1393988"/>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tr-TR" sz="1800" kern="1200" dirty="0" err="1"/>
            <a:t>Civic</a:t>
          </a:r>
          <a:endParaRPr lang="tr-TR" sz="1800" kern="1200" dirty="0"/>
        </a:p>
        <a:p>
          <a:pPr marL="0" lvl="0" indent="0" algn="ctr" defTabSz="800100">
            <a:lnSpc>
              <a:spcPct val="90000"/>
            </a:lnSpc>
            <a:spcBef>
              <a:spcPct val="0"/>
            </a:spcBef>
            <a:spcAft>
              <a:spcPct val="35000"/>
            </a:spcAft>
            <a:buNone/>
          </a:pPr>
          <a:r>
            <a:rPr lang="tr-TR" sz="1800" kern="1200" dirty="0" err="1"/>
            <a:t>Saturn</a:t>
          </a:r>
          <a:endParaRPr lang="tr-TR" sz="1800" kern="1200" dirty="0"/>
        </a:p>
        <a:p>
          <a:pPr marL="0" lvl="0" indent="0" algn="ctr" defTabSz="800100">
            <a:lnSpc>
              <a:spcPct val="90000"/>
            </a:lnSpc>
            <a:spcBef>
              <a:spcPct val="0"/>
            </a:spcBef>
            <a:spcAft>
              <a:spcPct val="35000"/>
            </a:spcAft>
            <a:buNone/>
          </a:pPr>
          <a:r>
            <a:rPr lang="tr-TR" sz="1800" kern="1200" dirty="0" err="1"/>
            <a:t>Escort</a:t>
          </a:r>
          <a:endParaRPr lang="tr-TR" sz="1800" kern="1200" dirty="0"/>
        </a:p>
        <a:p>
          <a:pPr marL="0" lvl="0" indent="0" algn="ctr" defTabSz="800100">
            <a:lnSpc>
              <a:spcPct val="90000"/>
            </a:lnSpc>
            <a:spcBef>
              <a:spcPct val="0"/>
            </a:spcBef>
            <a:spcAft>
              <a:spcPct val="35000"/>
            </a:spcAft>
            <a:buNone/>
          </a:pPr>
          <a:r>
            <a:rPr lang="tr-TR" sz="1800" kern="1200" dirty="0" err="1"/>
            <a:t>Miata</a:t>
          </a:r>
          <a:endParaRPr lang="tr-TR" sz="1800" kern="1200" dirty="0"/>
        </a:p>
      </dsp:txBody>
      <dsp:txXfrm>
        <a:off x="2217957" y="3252673"/>
        <a:ext cx="1288478" cy="1313816"/>
      </dsp:txXfrm>
    </dsp:sp>
    <dsp:sp modelId="{547BDAC7-DAB4-46DC-985C-6445B618023A}">
      <dsp:nvSpPr>
        <dsp:cNvPr id="0" name=""/>
        <dsp:cNvSpPr/>
      </dsp:nvSpPr>
      <dsp:spPr>
        <a:xfrm>
          <a:off x="4595721" y="1570207"/>
          <a:ext cx="91440" cy="364973"/>
        </a:xfrm>
        <a:custGeom>
          <a:avLst/>
          <a:gdLst/>
          <a:ahLst/>
          <a:cxnLst/>
          <a:rect l="0" t="0" r="0" b="0"/>
          <a:pathLst>
            <a:path>
              <a:moveTo>
                <a:pt x="45720" y="0"/>
              </a:moveTo>
              <a:lnTo>
                <a:pt x="45720" y="364973"/>
              </a:lnTo>
            </a:path>
          </a:pathLst>
        </a:custGeom>
        <a:noFill/>
        <a:ln w="25400" cap="flat" cmpd="sng" algn="ctr">
          <a:solidFill>
            <a:schemeClr val="accent4">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A8C7967B-9258-4DC4-833E-EFFF0A0E1753}">
      <dsp:nvSpPr>
        <dsp:cNvPr id="0" name=""/>
        <dsp:cNvSpPr/>
      </dsp:nvSpPr>
      <dsp:spPr>
        <a:xfrm>
          <a:off x="3957116" y="1935181"/>
          <a:ext cx="1368650" cy="912433"/>
        </a:xfrm>
        <a:prstGeom prst="roundRect">
          <a:avLst>
            <a:gd name="adj" fmla="val 10000"/>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tr-TR" sz="1800" kern="1200" dirty="0"/>
            <a:t>Dayanıklılık</a:t>
          </a:r>
        </a:p>
        <a:p>
          <a:pPr marL="0" lvl="0" indent="0" algn="ctr" defTabSz="800100">
            <a:lnSpc>
              <a:spcPct val="90000"/>
            </a:lnSpc>
            <a:spcBef>
              <a:spcPct val="0"/>
            </a:spcBef>
            <a:spcAft>
              <a:spcPct val="35000"/>
            </a:spcAft>
            <a:buNone/>
          </a:pPr>
          <a:r>
            <a:rPr lang="tr-TR" sz="1800" kern="1200" dirty="0"/>
            <a:t>0,5571</a:t>
          </a:r>
        </a:p>
      </dsp:txBody>
      <dsp:txXfrm>
        <a:off x="3983840" y="1961905"/>
        <a:ext cx="1315202" cy="858985"/>
      </dsp:txXfrm>
    </dsp:sp>
    <dsp:sp modelId="{07AB22E5-BF28-4C6C-9092-1DF1BB360ECE}">
      <dsp:nvSpPr>
        <dsp:cNvPr id="0" name=""/>
        <dsp:cNvSpPr/>
      </dsp:nvSpPr>
      <dsp:spPr>
        <a:xfrm>
          <a:off x="4595721" y="2847614"/>
          <a:ext cx="91440" cy="364973"/>
        </a:xfrm>
        <a:custGeom>
          <a:avLst/>
          <a:gdLst/>
          <a:ahLst/>
          <a:cxnLst/>
          <a:rect l="0" t="0" r="0" b="0"/>
          <a:pathLst>
            <a:path>
              <a:moveTo>
                <a:pt x="45720" y="0"/>
              </a:moveTo>
              <a:lnTo>
                <a:pt x="45720" y="364973"/>
              </a:lnTo>
            </a:path>
          </a:pathLst>
        </a:custGeom>
        <a:noFill/>
        <a:ln w="25400" cap="flat"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ED1D6458-9585-402A-85D6-563C6DB53A13}">
      <dsp:nvSpPr>
        <dsp:cNvPr id="0" name=""/>
        <dsp:cNvSpPr/>
      </dsp:nvSpPr>
      <dsp:spPr>
        <a:xfrm>
          <a:off x="3957116" y="3212587"/>
          <a:ext cx="1368650" cy="1393988"/>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tr-TR" sz="1800" kern="1200" dirty="0" err="1"/>
            <a:t>Civic</a:t>
          </a:r>
          <a:endParaRPr lang="tr-TR" sz="1800" kern="1200" dirty="0"/>
        </a:p>
        <a:p>
          <a:pPr marL="0" lvl="0" indent="0" algn="ctr" defTabSz="800100">
            <a:lnSpc>
              <a:spcPct val="90000"/>
            </a:lnSpc>
            <a:spcBef>
              <a:spcPct val="0"/>
            </a:spcBef>
            <a:spcAft>
              <a:spcPct val="35000"/>
            </a:spcAft>
            <a:buNone/>
          </a:pPr>
          <a:r>
            <a:rPr lang="tr-TR" sz="1800" kern="1200" dirty="0" err="1"/>
            <a:t>Saturn</a:t>
          </a:r>
          <a:endParaRPr lang="tr-TR" sz="1800" kern="1200" dirty="0"/>
        </a:p>
        <a:p>
          <a:pPr marL="0" lvl="0" indent="0" algn="ctr" defTabSz="800100">
            <a:lnSpc>
              <a:spcPct val="90000"/>
            </a:lnSpc>
            <a:spcBef>
              <a:spcPct val="0"/>
            </a:spcBef>
            <a:spcAft>
              <a:spcPct val="35000"/>
            </a:spcAft>
            <a:buNone/>
          </a:pPr>
          <a:r>
            <a:rPr lang="tr-TR" sz="1800" kern="1200" dirty="0" err="1"/>
            <a:t>Escort</a:t>
          </a:r>
          <a:endParaRPr lang="tr-TR" sz="1800" kern="1200" dirty="0"/>
        </a:p>
        <a:p>
          <a:pPr marL="0" lvl="0" indent="0" algn="ctr" defTabSz="800100">
            <a:lnSpc>
              <a:spcPct val="90000"/>
            </a:lnSpc>
            <a:spcBef>
              <a:spcPct val="0"/>
            </a:spcBef>
            <a:spcAft>
              <a:spcPct val="35000"/>
            </a:spcAft>
            <a:buNone/>
          </a:pPr>
          <a:r>
            <a:rPr lang="tr-TR" sz="1800" kern="1200" dirty="0" err="1"/>
            <a:t>Miata</a:t>
          </a:r>
          <a:endParaRPr lang="tr-TR" sz="1800" kern="1200" dirty="0"/>
        </a:p>
      </dsp:txBody>
      <dsp:txXfrm>
        <a:off x="3997202" y="3252673"/>
        <a:ext cx="1288478" cy="1313816"/>
      </dsp:txXfrm>
    </dsp:sp>
    <dsp:sp modelId="{AE166993-14B0-4994-B2BA-CE4A5D52D80B}">
      <dsp:nvSpPr>
        <dsp:cNvPr id="0" name=""/>
        <dsp:cNvSpPr/>
      </dsp:nvSpPr>
      <dsp:spPr>
        <a:xfrm>
          <a:off x="4641441" y="1570207"/>
          <a:ext cx="1779245" cy="364973"/>
        </a:xfrm>
        <a:custGeom>
          <a:avLst/>
          <a:gdLst/>
          <a:ahLst/>
          <a:cxnLst/>
          <a:rect l="0" t="0" r="0" b="0"/>
          <a:pathLst>
            <a:path>
              <a:moveTo>
                <a:pt x="0" y="0"/>
              </a:moveTo>
              <a:lnTo>
                <a:pt x="0" y="182486"/>
              </a:lnTo>
              <a:lnTo>
                <a:pt x="1779245" y="182486"/>
              </a:lnTo>
              <a:lnTo>
                <a:pt x="1779245" y="364973"/>
              </a:lnTo>
            </a:path>
          </a:pathLst>
        </a:custGeom>
        <a:noFill/>
        <a:ln w="25400" cap="flat" cmpd="sng" algn="ctr">
          <a:solidFill>
            <a:schemeClr val="accent4">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2D2D0277-59DF-451A-B700-7080F844B616}">
      <dsp:nvSpPr>
        <dsp:cNvPr id="0" name=""/>
        <dsp:cNvSpPr/>
      </dsp:nvSpPr>
      <dsp:spPr>
        <a:xfrm>
          <a:off x="5736362" y="1935181"/>
          <a:ext cx="1368650" cy="912433"/>
        </a:xfrm>
        <a:prstGeom prst="roundRect">
          <a:avLst>
            <a:gd name="adj" fmla="val 10000"/>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tr-TR" sz="1800" kern="1200" dirty="0"/>
            <a:t>Yakıt tüketimi</a:t>
          </a:r>
        </a:p>
        <a:p>
          <a:pPr marL="0" lvl="0" indent="0" algn="ctr" defTabSz="800100">
            <a:lnSpc>
              <a:spcPct val="90000"/>
            </a:lnSpc>
            <a:spcBef>
              <a:spcPct val="0"/>
            </a:spcBef>
            <a:spcAft>
              <a:spcPct val="35000"/>
            </a:spcAft>
            <a:buNone/>
          </a:pPr>
          <a:r>
            <a:rPr lang="tr-TR" sz="1800" kern="1200" dirty="0"/>
            <a:t>0,1226</a:t>
          </a:r>
        </a:p>
      </dsp:txBody>
      <dsp:txXfrm>
        <a:off x="5763086" y="1961905"/>
        <a:ext cx="1315202" cy="858985"/>
      </dsp:txXfrm>
    </dsp:sp>
    <dsp:sp modelId="{5ED993D7-6806-4C57-87CB-18FAFB97BADF}">
      <dsp:nvSpPr>
        <dsp:cNvPr id="0" name=""/>
        <dsp:cNvSpPr/>
      </dsp:nvSpPr>
      <dsp:spPr>
        <a:xfrm>
          <a:off x="6374967" y="2847614"/>
          <a:ext cx="91440" cy="364973"/>
        </a:xfrm>
        <a:custGeom>
          <a:avLst/>
          <a:gdLst/>
          <a:ahLst/>
          <a:cxnLst/>
          <a:rect l="0" t="0" r="0" b="0"/>
          <a:pathLst>
            <a:path>
              <a:moveTo>
                <a:pt x="45720" y="0"/>
              </a:moveTo>
              <a:lnTo>
                <a:pt x="45720" y="364973"/>
              </a:lnTo>
            </a:path>
          </a:pathLst>
        </a:custGeom>
        <a:noFill/>
        <a:ln w="25400" cap="flat"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AC2D624-0B7D-4EE3-9F6B-B73DF4AB9E3E}">
      <dsp:nvSpPr>
        <dsp:cNvPr id="0" name=""/>
        <dsp:cNvSpPr/>
      </dsp:nvSpPr>
      <dsp:spPr>
        <a:xfrm>
          <a:off x="5736362" y="3212587"/>
          <a:ext cx="1368650" cy="1393988"/>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tr-TR" sz="1800" kern="1200" dirty="0" err="1"/>
            <a:t>Civic</a:t>
          </a:r>
          <a:endParaRPr lang="tr-TR" sz="1800" kern="1200" dirty="0"/>
        </a:p>
        <a:p>
          <a:pPr marL="0" lvl="0" indent="0" algn="ctr" defTabSz="800100">
            <a:lnSpc>
              <a:spcPct val="90000"/>
            </a:lnSpc>
            <a:spcBef>
              <a:spcPct val="0"/>
            </a:spcBef>
            <a:spcAft>
              <a:spcPct val="35000"/>
            </a:spcAft>
            <a:buNone/>
          </a:pPr>
          <a:r>
            <a:rPr lang="tr-TR" sz="1800" kern="1200" dirty="0" err="1"/>
            <a:t>Saturn</a:t>
          </a:r>
          <a:endParaRPr lang="tr-TR" sz="1800" kern="1200" dirty="0"/>
        </a:p>
        <a:p>
          <a:pPr marL="0" lvl="0" indent="0" algn="ctr" defTabSz="800100">
            <a:lnSpc>
              <a:spcPct val="90000"/>
            </a:lnSpc>
            <a:spcBef>
              <a:spcPct val="0"/>
            </a:spcBef>
            <a:spcAft>
              <a:spcPct val="35000"/>
            </a:spcAft>
            <a:buNone/>
          </a:pPr>
          <a:r>
            <a:rPr lang="tr-TR" sz="1800" kern="1200" dirty="0" err="1"/>
            <a:t>Escort</a:t>
          </a:r>
          <a:endParaRPr lang="tr-TR" sz="1800" kern="1200" dirty="0"/>
        </a:p>
        <a:p>
          <a:pPr marL="0" lvl="0" indent="0" algn="ctr" defTabSz="800100">
            <a:lnSpc>
              <a:spcPct val="90000"/>
            </a:lnSpc>
            <a:spcBef>
              <a:spcPct val="0"/>
            </a:spcBef>
            <a:spcAft>
              <a:spcPct val="35000"/>
            </a:spcAft>
            <a:buNone/>
          </a:pPr>
          <a:r>
            <a:rPr lang="tr-TR" sz="1800" kern="1200" dirty="0" err="1"/>
            <a:t>Miata</a:t>
          </a:r>
          <a:endParaRPr lang="tr-TR" sz="1800" kern="1200" dirty="0"/>
        </a:p>
      </dsp:txBody>
      <dsp:txXfrm>
        <a:off x="5776448" y="3252673"/>
        <a:ext cx="1288478" cy="131381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B32E99-847C-4EBE-AE71-4851E96C79C2}">
      <dsp:nvSpPr>
        <dsp:cNvPr id="0" name=""/>
        <dsp:cNvSpPr/>
      </dsp:nvSpPr>
      <dsp:spPr>
        <a:xfrm>
          <a:off x="0" y="2929527"/>
          <a:ext cx="8114025" cy="1705907"/>
        </a:xfrm>
        <a:prstGeom prst="roundRect">
          <a:avLst>
            <a:gd name="adj" fmla="val 10000"/>
          </a:avLst>
        </a:prstGeom>
        <a:solidFill>
          <a:schemeClr val="accent5">
            <a:lumMod val="40000"/>
            <a:lumOff val="6000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tr-TR" sz="2800" kern="1200" dirty="0"/>
            <a:t>Seçenekler</a:t>
          </a:r>
        </a:p>
      </dsp:txBody>
      <dsp:txXfrm>
        <a:off x="0" y="2929527"/>
        <a:ext cx="2434207" cy="1705907"/>
      </dsp:txXfrm>
    </dsp:sp>
    <dsp:sp modelId="{9A82F1B1-1946-4D43-9530-326C84EF1CE8}">
      <dsp:nvSpPr>
        <dsp:cNvPr id="0" name=""/>
        <dsp:cNvSpPr/>
      </dsp:nvSpPr>
      <dsp:spPr>
        <a:xfrm>
          <a:off x="0" y="2145594"/>
          <a:ext cx="8114025" cy="671942"/>
        </a:xfrm>
        <a:prstGeom prst="roundRect">
          <a:avLst>
            <a:gd name="adj" fmla="val 10000"/>
          </a:avLst>
        </a:prstGeom>
        <a:solidFill>
          <a:schemeClr val="accent4">
            <a:lumMod val="40000"/>
            <a:lumOff val="6000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tr-TR" sz="2800" kern="1200" dirty="0"/>
            <a:t>Kriterler</a:t>
          </a:r>
        </a:p>
      </dsp:txBody>
      <dsp:txXfrm>
        <a:off x="0" y="2145594"/>
        <a:ext cx="2434207" cy="671942"/>
      </dsp:txXfrm>
    </dsp:sp>
    <dsp:sp modelId="{05C74AB6-BBB6-463D-9C00-1EDD6F323E9F}">
      <dsp:nvSpPr>
        <dsp:cNvPr id="0" name=""/>
        <dsp:cNvSpPr/>
      </dsp:nvSpPr>
      <dsp:spPr>
        <a:xfrm>
          <a:off x="0" y="1367762"/>
          <a:ext cx="8114025" cy="671942"/>
        </a:xfrm>
        <a:prstGeom prst="roundRect">
          <a:avLst>
            <a:gd name="adj" fmla="val 10000"/>
          </a:avLst>
        </a:prstGeom>
        <a:solidFill>
          <a:schemeClr val="accent2">
            <a:lumMod val="40000"/>
            <a:lumOff val="6000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tr-TR" sz="2800" kern="1200" dirty="0"/>
            <a:t>Amaç</a:t>
          </a:r>
        </a:p>
      </dsp:txBody>
      <dsp:txXfrm>
        <a:off x="0" y="1367762"/>
        <a:ext cx="2434207" cy="671942"/>
      </dsp:txXfrm>
    </dsp:sp>
    <dsp:sp modelId="{B94DD263-CD29-4824-941F-A364F8F5EA4B}">
      <dsp:nvSpPr>
        <dsp:cNvPr id="0" name=""/>
        <dsp:cNvSpPr/>
      </dsp:nvSpPr>
      <dsp:spPr>
        <a:xfrm>
          <a:off x="4286000" y="1417656"/>
          <a:ext cx="1916002" cy="559952"/>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tr-TR" sz="1800" kern="1200" dirty="0"/>
            <a:t>Yeni araba almak</a:t>
          </a:r>
        </a:p>
        <a:p>
          <a:pPr marL="0" lvl="0" indent="0" algn="ctr" defTabSz="800100">
            <a:lnSpc>
              <a:spcPct val="90000"/>
            </a:lnSpc>
            <a:spcBef>
              <a:spcPct val="0"/>
            </a:spcBef>
            <a:spcAft>
              <a:spcPct val="35000"/>
            </a:spcAft>
            <a:buNone/>
          </a:pPr>
          <a:r>
            <a:rPr lang="tr-TR" sz="1800" kern="1200" dirty="0"/>
            <a:t>1,00</a:t>
          </a:r>
        </a:p>
      </dsp:txBody>
      <dsp:txXfrm>
        <a:off x="4302400" y="1434056"/>
        <a:ext cx="1883202" cy="527152"/>
      </dsp:txXfrm>
    </dsp:sp>
    <dsp:sp modelId="{C6796841-0991-4709-BAA2-08251401C856}">
      <dsp:nvSpPr>
        <dsp:cNvPr id="0" name=""/>
        <dsp:cNvSpPr/>
      </dsp:nvSpPr>
      <dsp:spPr>
        <a:xfrm>
          <a:off x="3286006" y="1977608"/>
          <a:ext cx="1957994" cy="223980"/>
        </a:xfrm>
        <a:custGeom>
          <a:avLst/>
          <a:gdLst/>
          <a:ahLst/>
          <a:cxnLst/>
          <a:rect l="0" t="0" r="0" b="0"/>
          <a:pathLst>
            <a:path>
              <a:moveTo>
                <a:pt x="1957994" y="0"/>
              </a:moveTo>
              <a:lnTo>
                <a:pt x="1957994" y="111990"/>
              </a:lnTo>
              <a:lnTo>
                <a:pt x="0" y="111990"/>
              </a:lnTo>
              <a:lnTo>
                <a:pt x="0" y="223980"/>
              </a:lnTo>
            </a:path>
          </a:pathLst>
        </a:custGeom>
        <a:noFill/>
        <a:ln w="25400" cap="flat" cmpd="sng" algn="ctr">
          <a:solidFill>
            <a:schemeClr val="accent4">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CC5556BD-53C1-486C-9CDF-49178B418C93}">
      <dsp:nvSpPr>
        <dsp:cNvPr id="0" name=""/>
        <dsp:cNvSpPr/>
      </dsp:nvSpPr>
      <dsp:spPr>
        <a:xfrm>
          <a:off x="2506906" y="2201589"/>
          <a:ext cx="1558201" cy="559952"/>
        </a:xfrm>
        <a:prstGeom prst="roundRect">
          <a:avLst>
            <a:gd name="adj" fmla="val 10000"/>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tr-TR" sz="1800" kern="1200" dirty="0"/>
            <a:t>Model</a:t>
          </a:r>
        </a:p>
        <a:p>
          <a:pPr marL="0" lvl="0" indent="0" algn="ctr" defTabSz="800100">
            <a:lnSpc>
              <a:spcPct val="90000"/>
            </a:lnSpc>
            <a:spcBef>
              <a:spcPct val="0"/>
            </a:spcBef>
            <a:spcAft>
              <a:spcPct val="35000"/>
            </a:spcAft>
            <a:buNone/>
          </a:pPr>
          <a:r>
            <a:rPr lang="tr-TR" sz="1800" kern="1200" dirty="0"/>
            <a:t>0,3202</a:t>
          </a:r>
        </a:p>
      </dsp:txBody>
      <dsp:txXfrm>
        <a:off x="2523306" y="2217989"/>
        <a:ext cx="1525401" cy="527152"/>
      </dsp:txXfrm>
    </dsp:sp>
    <dsp:sp modelId="{1AD9087C-13BD-4591-9D15-EAD49B1690A5}">
      <dsp:nvSpPr>
        <dsp:cNvPr id="0" name=""/>
        <dsp:cNvSpPr/>
      </dsp:nvSpPr>
      <dsp:spPr>
        <a:xfrm>
          <a:off x="3240286" y="2761541"/>
          <a:ext cx="91440" cy="223980"/>
        </a:xfrm>
        <a:custGeom>
          <a:avLst/>
          <a:gdLst/>
          <a:ahLst/>
          <a:cxnLst/>
          <a:rect l="0" t="0" r="0" b="0"/>
          <a:pathLst>
            <a:path>
              <a:moveTo>
                <a:pt x="45720" y="0"/>
              </a:moveTo>
              <a:lnTo>
                <a:pt x="45720" y="223980"/>
              </a:lnTo>
            </a:path>
          </a:pathLst>
        </a:custGeom>
        <a:noFill/>
        <a:ln w="25400" cap="flat"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1538EC43-03D2-4DF0-BB1A-240139B94CF3}">
      <dsp:nvSpPr>
        <dsp:cNvPr id="0" name=""/>
        <dsp:cNvSpPr/>
      </dsp:nvSpPr>
      <dsp:spPr>
        <a:xfrm>
          <a:off x="2434609" y="2985522"/>
          <a:ext cx="1702795" cy="1482187"/>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tr-TR" sz="1800" kern="1200" dirty="0" err="1"/>
            <a:t>Civic</a:t>
          </a:r>
          <a:r>
            <a:rPr lang="tr-TR" sz="1800" kern="1200" dirty="0"/>
            <a:t> 0,1308</a:t>
          </a:r>
        </a:p>
        <a:p>
          <a:pPr marL="0" lvl="0" indent="0" algn="l" defTabSz="800100">
            <a:lnSpc>
              <a:spcPct val="90000"/>
            </a:lnSpc>
            <a:spcBef>
              <a:spcPct val="0"/>
            </a:spcBef>
            <a:spcAft>
              <a:spcPct val="35000"/>
            </a:spcAft>
            <a:buNone/>
          </a:pPr>
          <a:r>
            <a:rPr lang="tr-TR" sz="1800" kern="1200" dirty="0" err="1"/>
            <a:t>Saturn</a:t>
          </a:r>
          <a:r>
            <a:rPr lang="tr-TR" sz="1800" kern="1200" dirty="0"/>
            <a:t> 0,2444</a:t>
          </a:r>
        </a:p>
        <a:p>
          <a:pPr marL="0" lvl="0" indent="0" algn="l" defTabSz="800100">
            <a:lnSpc>
              <a:spcPct val="90000"/>
            </a:lnSpc>
            <a:spcBef>
              <a:spcPct val="0"/>
            </a:spcBef>
            <a:spcAft>
              <a:spcPct val="35000"/>
            </a:spcAft>
            <a:buNone/>
          </a:pPr>
          <a:r>
            <a:rPr lang="tr-TR" sz="1800" kern="1200" dirty="0" err="1"/>
            <a:t>Escort</a:t>
          </a:r>
          <a:r>
            <a:rPr lang="tr-TR" sz="1800" kern="1200" dirty="0"/>
            <a:t> 0,0657</a:t>
          </a:r>
        </a:p>
        <a:p>
          <a:pPr marL="0" lvl="0" indent="0" algn="l" defTabSz="800100">
            <a:lnSpc>
              <a:spcPct val="90000"/>
            </a:lnSpc>
            <a:spcBef>
              <a:spcPct val="0"/>
            </a:spcBef>
            <a:spcAft>
              <a:spcPct val="35000"/>
            </a:spcAft>
            <a:buNone/>
          </a:pPr>
          <a:r>
            <a:rPr lang="tr-TR" sz="1800" kern="1200" dirty="0" err="1"/>
            <a:t>Miata</a:t>
          </a:r>
          <a:r>
            <a:rPr lang="tr-TR" sz="1800" kern="1200" dirty="0"/>
            <a:t> 0,5591</a:t>
          </a:r>
        </a:p>
      </dsp:txBody>
      <dsp:txXfrm>
        <a:off x="2478021" y="3028934"/>
        <a:ext cx="1615971" cy="1395363"/>
      </dsp:txXfrm>
    </dsp:sp>
    <dsp:sp modelId="{547BDAC7-DAB4-46DC-985C-6445B618023A}">
      <dsp:nvSpPr>
        <dsp:cNvPr id="0" name=""/>
        <dsp:cNvSpPr/>
      </dsp:nvSpPr>
      <dsp:spPr>
        <a:xfrm>
          <a:off x="5198281" y="1977608"/>
          <a:ext cx="91440" cy="223980"/>
        </a:xfrm>
        <a:custGeom>
          <a:avLst/>
          <a:gdLst/>
          <a:ahLst/>
          <a:cxnLst/>
          <a:rect l="0" t="0" r="0" b="0"/>
          <a:pathLst>
            <a:path>
              <a:moveTo>
                <a:pt x="45720" y="0"/>
              </a:moveTo>
              <a:lnTo>
                <a:pt x="45720" y="111990"/>
              </a:lnTo>
              <a:lnTo>
                <a:pt x="47177" y="111990"/>
              </a:lnTo>
              <a:lnTo>
                <a:pt x="47177" y="223980"/>
              </a:lnTo>
            </a:path>
          </a:pathLst>
        </a:custGeom>
        <a:noFill/>
        <a:ln w="25400" cap="flat" cmpd="sng" algn="ctr">
          <a:solidFill>
            <a:schemeClr val="accent4">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A8C7967B-9258-4DC4-833E-EFFF0A0E1753}">
      <dsp:nvSpPr>
        <dsp:cNvPr id="0" name=""/>
        <dsp:cNvSpPr/>
      </dsp:nvSpPr>
      <dsp:spPr>
        <a:xfrm>
          <a:off x="4467802" y="2201589"/>
          <a:ext cx="1555312" cy="559952"/>
        </a:xfrm>
        <a:prstGeom prst="roundRect">
          <a:avLst>
            <a:gd name="adj" fmla="val 10000"/>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tr-TR" sz="1800" kern="1200" dirty="0"/>
            <a:t>Dayanıklılık</a:t>
          </a:r>
        </a:p>
        <a:p>
          <a:pPr marL="0" lvl="0" indent="0" algn="ctr" defTabSz="800100">
            <a:lnSpc>
              <a:spcPct val="90000"/>
            </a:lnSpc>
            <a:spcBef>
              <a:spcPct val="0"/>
            </a:spcBef>
            <a:spcAft>
              <a:spcPct val="35000"/>
            </a:spcAft>
            <a:buNone/>
          </a:pPr>
          <a:r>
            <a:rPr lang="tr-TR" sz="1800" kern="1200" dirty="0"/>
            <a:t>0,5571</a:t>
          </a:r>
        </a:p>
      </dsp:txBody>
      <dsp:txXfrm>
        <a:off x="4484202" y="2217989"/>
        <a:ext cx="1522512" cy="527152"/>
      </dsp:txXfrm>
    </dsp:sp>
    <dsp:sp modelId="{07AB22E5-BF28-4C6C-9092-1DF1BB360ECE}">
      <dsp:nvSpPr>
        <dsp:cNvPr id="0" name=""/>
        <dsp:cNvSpPr/>
      </dsp:nvSpPr>
      <dsp:spPr>
        <a:xfrm>
          <a:off x="5199738" y="2761541"/>
          <a:ext cx="91440" cy="223980"/>
        </a:xfrm>
        <a:custGeom>
          <a:avLst/>
          <a:gdLst/>
          <a:ahLst/>
          <a:cxnLst/>
          <a:rect l="0" t="0" r="0" b="0"/>
          <a:pathLst>
            <a:path>
              <a:moveTo>
                <a:pt x="45720" y="0"/>
              </a:moveTo>
              <a:lnTo>
                <a:pt x="45720" y="223980"/>
              </a:lnTo>
            </a:path>
          </a:pathLst>
        </a:custGeom>
        <a:noFill/>
        <a:ln w="25400" cap="flat"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ED1D6458-9585-402A-85D6-563C6DB53A13}">
      <dsp:nvSpPr>
        <dsp:cNvPr id="0" name=""/>
        <dsp:cNvSpPr/>
      </dsp:nvSpPr>
      <dsp:spPr>
        <a:xfrm>
          <a:off x="4389382" y="2985522"/>
          <a:ext cx="1712151" cy="1389387"/>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tr-TR" sz="1800" kern="1200" dirty="0" err="1"/>
            <a:t>Civic</a:t>
          </a:r>
          <a:r>
            <a:rPr lang="tr-TR" sz="1800" kern="1200" dirty="0"/>
            <a:t> 0,3780</a:t>
          </a:r>
        </a:p>
        <a:p>
          <a:pPr marL="0" lvl="0" indent="0" algn="l" defTabSz="800100">
            <a:lnSpc>
              <a:spcPct val="90000"/>
            </a:lnSpc>
            <a:spcBef>
              <a:spcPct val="0"/>
            </a:spcBef>
            <a:spcAft>
              <a:spcPct val="35000"/>
            </a:spcAft>
            <a:buNone/>
          </a:pPr>
          <a:r>
            <a:rPr lang="tr-TR" sz="1800" kern="1200" dirty="0" err="1"/>
            <a:t>Saturn</a:t>
          </a:r>
          <a:r>
            <a:rPr lang="tr-TR" sz="1800" kern="1200" dirty="0"/>
            <a:t> 0,2869</a:t>
          </a:r>
        </a:p>
        <a:p>
          <a:pPr marL="0" lvl="0" indent="0" algn="l" defTabSz="800100">
            <a:lnSpc>
              <a:spcPct val="90000"/>
            </a:lnSpc>
            <a:spcBef>
              <a:spcPct val="0"/>
            </a:spcBef>
            <a:spcAft>
              <a:spcPct val="35000"/>
            </a:spcAft>
            <a:buNone/>
          </a:pPr>
          <a:r>
            <a:rPr lang="tr-TR" sz="1800" kern="1200" dirty="0" err="1"/>
            <a:t>Escort</a:t>
          </a:r>
          <a:r>
            <a:rPr lang="tr-TR" sz="1800" kern="1200" dirty="0"/>
            <a:t> 0,0742</a:t>
          </a:r>
        </a:p>
        <a:p>
          <a:pPr marL="0" lvl="0" indent="0" algn="l" defTabSz="800100">
            <a:lnSpc>
              <a:spcPct val="90000"/>
            </a:lnSpc>
            <a:spcBef>
              <a:spcPct val="0"/>
            </a:spcBef>
            <a:spcAft>
              <a:spcPct val="35000"/>
            </a:spcAft>
            <a:buNone/>
          </a:pPr>
          <a:r>
            <a:rPr lang="tr-TR" sz="1800" kern="1200" dirty="0" err="1"/>
            <a:t>Miata</a:t>
          </a:r>
          <a:r>
            <a:rPr lang="tr-TR" sz="1800" kern="1200" dirty="0"/>
            <a:t> 0,2609</a:t>
          </a:r>
        </a:p>
      </dsp:txBody>
      <dsp:txXfrm>
        <a:off x="4430076" y="3026216"/>
        <a:ext cx="1630763" cy="1307999"/>
      </dsp:txXfrm>
    </dsp:sp>
    <dsp:sp modelId="{AE166993-14B0-4994-B2BA-CE4A5D52D80B}">
      <dsp:nvSpPr>
        <dsp:cNvPr id="0" name=""/>
        <dsp:cNvSpPr/>
      </dsp:nvSpPr>
      <dsp:spPr>
        <a:xfrm>
          <a:off x="5244001" y="1977608"/>
          <a:ext cx="1908426" cy="223980"/>
        </a:xfrm>
        <a:custGeom>
          <a:avLst/>
          <a:gdLst/>
          <a:ahLst/>
          <a:cxnLst/>
          <a:rect l="0" t="0" r="0" b="0"/>
          <a:pathLst>
            <a:path>
              <a:moveTo>
                <a:pt x="0" y="0"/>
              </a:moveTo>
              <a:lnTo>
                <a:pt x="0" y="111990"/>
              </a:lnTo>
              <a:lnTo>
                <a:pt x="1908426" y="111990"/>
              </a:lnTo>
              <a:lnTo>
                <a:pt x="1908426" y="223980"/>
              </a:lnTo>
            </a:path>
          </a:pathLst>
        </a:custGeom>
        <a:noFill/>
        <a:ln w="25400" cap="flat" cmpd="sng" algn="ctr">
          <a:solidFill>
            <a:schemeClr val="accent4">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2D2D0277-59DF-451A-B700-7080F844B616}">
      <dsp:nvSpPr>
        <dsp:cNvPr id="0" name=""/>
        <dsp:cNvSpPr/>
      </dsp:nvSpPr>
      <dsp:spPr>
        <a:xfrm>
          <a:off x="6423122" y="2201589"/>
          <a:ext cx="1458611" cy="559952"/>
        </a:xfrm>
        <a:prstGeom prst="roundRect">
          <a:avLst>
            <a:gd name="adj" fmla="val 10000"/>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tr-TR" sz="1800" kern="1200" dirty="0"/>
            <a:t>Yakıt tüketimi</a:t>
          </a:r>
        </a:p>
        <a:p>
          <a:pPr marL="0" lvl="0" indent="0" algn="ctr" defTabSz="800100">
            <a:lnSpc>
              <a:spcPct val="90000"/>
            </a:lnSpc>
            <a:spcBef>
              <a:spcPct val="0"/>
            </a:spcBef>
            <a:spcAft>
              <a:spcPct val="35000"/>
            </a:spcAft>
            <a:buNone/>
          </a:pPr>
          <a:r>
            <a:rPr lang="tr-TR" sz="1800" kern="1200" dirty="0"/>
            <a:t>0,1226</a:t>
          </a:r>
        </a:p>
      </dsp:txBody>
      <dsp:txXfrm>
        <a:off x="6439522" y="2217989"/>
        <a:ext cx="1425811" cy="527152"/>
      </dsp:txXfrm>
    </dsp:sp>
    <dsp:sp modelId="{5ED993D7-6806-4C57-87CB-18FAFB97BADF}">
      <dsp:nvSpPr>
        <dsp:cNvPr id="0" name=""/>
        <dsp:cNvSpPr/>
      </dsp:nvSpPr>
      <dsp:spPr>
        <a:xfrm>
          <a:off x="7104146" y="2761541"/>
          <a:ext cx="91440" cy="232654"/>
        </a:xfrm>
        <a:custGeom>
          <a:avLst/>
          <a:gdLst/>
          <a:ahLst/>
          <a:cxnLst/>
          <a:rect l="0" t="0" r="0" b="0"/>
          <a:pathLst>
            <a:path>
              <a:moveTo>
                <a:pt x="48281" y="0"/>
              </a:moveTo>
              <a:lnTo>
                <a:pt x="48281" y="116327"/>
              </a:lnTo>
              <a:lnTo>
                <a:pt x="45720" y="116327"/>
              </a:lnTo>
              <a:lnTo>
                <a:pt x="45720" y="232654"/>
              </a:lnTo>
            </a:path>
          </a:pathLst>
        </a:custGeom>
        <a:noFill/>
        <a:ln w="25400" cap="flat"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AC2D624-0B7D-4EE3-9F6B-B73DF4AB9E3E}">
      <dsp:nvSpPr>
        <dsp:cNvPr id="0" name=""/>
        <dsp:cNvSpPr/>
      </dsp:nvSpPr>
      <dsp:spPr>
        <a:xfrm>
          <a:off x="6350951" y="2994196"/>
          <a:ext cx="1597829" cy="1354177"/>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tr-TR" sz="1800" kern="1200" dirty="0" err="1"/>
            <a:t>Civic</a:t>
          </a:r>
          <a:r>
            <a:rPr lang="tr-TR" sz="1800" kern="1200" dirty="0"/>
            <a:t> 0,3010</a:t>
          </a:r>
        </a:p>
        <a:p>
          <a:pPr marL="0" lvl="0" indent="0" algn="l" defTabSz="800100">
            <a:lnSpc>
              <a:spcPct val="90000"/>
            </a:lnSpc>
            <a:spcBef>
              <a:spcPct val="0"/>
            </a:spcBef>
            <a:spcAft>
              <a:spcPct val="35000"/>
            </a:spcAft>
            <a:buNone/>
          </a:pPr>
          <a:r>
            <a:rPr lang="tr-TR" sz="1800" kern="1200" dirty="0" err="1"/>
            <a:t>Saturn</a:t>
          </a:r>
          <a:r>
            <a:rPr lang="tr-TR" sz="1800" kern="1200" dirty="0"/>
            <a:t> 0,2390</a:t>
          </a:r>
        </a:p>
        <a:p>
          <a:pPr marL="0" lvl="0" indent="0" algn="l" defTabSz="800100">
            <a:lnSpc>
              <a:spcPct val="90000"/>
            </a:lnSpc>
            <a:spcBef>
              <a:spcPct val="0"/>
            </a:spcBef>
            <a:spcAft>
              <a:spcPct val="35000"/>
            </a:spcAft>
            <a:buNone/>
          </a:pPr>
          <a:r>
            <a:rPr lang="tr-TR" sz="1800" kern="1200" dirty="0" err="1"/>
            <a:t>Escort</a:t>
          </a:r>
          <a:r>
            <a:rPr lang="tr-TR" sz="1800" kern="1200" dirty="0"/>
            <a:t> 0,2120</a:t>
          </a:r>
        </a:p>
        <a:p>
          <a:pPr marL="0" lvl="0" indent="0" algn="l" defTabSz="800100">
            <a:lnSpc>
              <a:spcPct val="90000"/>
            </a:lnSpc>
            <a:spcBef>
              <a:spcPct val="0"/>
            </a:spcBef>
            <a:spcAft>
              <a:spcPct val="35000"/>
            </a:spcAft>
            <a:buNone/>
          </a:pPr>
          <a:r>
            <a:rPr lang="tr-TR" sz="1800" kern="1200" dirty="0" err="1"/>
            <a:t>Miata</a:t>
          </a:r>
          <a:r>
            <a:rPr lang="tr-TR" sz="1800" kern="1200" dirty="0"/>
            <a:t> 0,2480</a:t>
          </a:r>
        </a:p>
      </dsp:txBody>
      <dsp:txXfrm>
        <a:off x="6390613" y="3033858"/>
        <a:ext cx="1518505" cy="1274853"/>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C1830E7-DCDF-429E-A064-D6DBFD87E7EA}" type="datetimeFigureOut">
              <a:rPr lang="tr-TR" smtClean="0"/>
              <a:t>2.07.2023</a:t>
            </a:fld>
            <a:endParaRPr lang="tr-TR"/>
          </a:p>
        </p:txBody>
      </p:sp>
      <p:sp>
        <p:nvSpPr>
          <p:cNvPr id="4" name="Altbilgi Yer Tutucusu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5" name="Slayt Numarası Yer Tutucus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402EA8-9EBA-4D41-A29A-70B230B29193}" type="slidenum">
              <a:rPr lang="tr-TR" smtClean="0"/>
              <a:t>‹#›</a:t>
            </a:fld>
            <a:endParaRPr lang="tr-TR"/>
          </a:p>
        </p:txBody>
      </p:sp>
    </p:spTree>
    <p:extLst>
      <p:ext uri="{BB962C8B-B14F-4D97-AF65-F5344CB8AC3E}">
        <p14:creationId xmlns:p14="http://schemas.microsoft.com/office/powerpoint/2010/main" val="24294380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Üstbilgi Yer Tutucusu 1">
            <a:extLst>
              <a:ext uri="{FF2B5EF4-FFF2-40B4-BE49-F238E27FC236}">
                <a16:creationId xmlns:a16="http://schemas.microsoft.com/office/drawing/2014/main" id="{6F331559-5594-4929-9D54-AF90309616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Calibri" panose="020F0502020204030204" pitchFamily="34" charset="0"/>
                <a:ea typeface="MS PGothic" panose="020B0600070205080204" pitchFamily="34" charset="-128"/>
                <a:cs typeface="+mn-cs"/>
              </a:defRPr>
            </a:lvl1pPr>
          </a:lstStyle>
          <a:p>
            <a:pPr>
              <a:defRPr/>
            </a:pPr>
            <a:endParaRPr lang="tr-TR"/>
          </a:p>
        </p:txBody>
      </p:sp>
      <p:sp>
        <p:nvSpPr>
          <p:cNvPr id="3" name="Veri Yer Tutucusu 2">
            <a:extLst>
              <a:ext uri="{FF2B5EF4-FFF2-40B4-BE49-F238E27FC236}">
                <a16:creationId xmlns:a16="http://schemas.microsoft.com/office/drawing/2014/main" id="{D22233A0-237E-4F02-870F-DCD0A269E9CA}"/>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0801FF45-BB45-427B-9A62-70194616964C}" type="datetimeFigureOut">
              <a:rPr lang="tr-TR"/>
              <a:pPr>
                <a:defRPr/>
              </a:pPr>
              <a:t>2.07.2023</a:t>
            </a:fld>
            <a:endParaRPr lang="tr-TR"/>
          </a:p>
        </p:txBody>
      </p:sp>
      <p:sp>
        <p:nvSpPr>
          <p:cNvPr id="4" name="Slayt Görüntüsü Yer Tutucusu 3">
            <a:extLst>
              <a:ext uri="{FF2B5EF4-FFF2-40B4-BE49-F238E27FC236}">
                <a16:creationId xmlns:a16="http://schemas.microsoft.com/office/drawing/2014/main" id="{1DC19F2E-EE2D-4243-9AE9-7DB3FD5234B3}"/>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tr-TR" noProof="0"/>
          </a:p>
        </p:txBody>
      </p:sp>
      <p:sp>
        <p:nvSpPr>
          <p:cNvPr id="5" name="Not Yer Tutucusu 4">
            <a:extLst>
              <a:ext uri="{FF2B5EF4-FFF2-40B4-BE49-F238E27FC236}">
                <a16:creationId xmlns:a16="http://schemas.microsoft.com/office/drawing/2014/main" id="{9D534F43-7952-4EEB-9647-163152066952}"/>
              </a:ext>
            </a:extLst>
          </p:cNvPr>
          <p:cNvSpPr>
            <a:spLocks noGrp="1"/>
          </p:cNvSpPr>
          <p:nvPr>
            <p:ph type="body" sz="quarter" idx="3"/>
          </p:nvPr>
        </p:nvSpPr>
        <p:spPr>
          <a:xfrm>
            <a:off x="685800" y="4400550"/>
            <a:ext cx="5486400" cy="3600450"/>
          </a:xfrm>
          <a:prstGeom prst="rect">
            <a:avLst/>
          </a:prstGeom>
        </p:spPr>
        <p:txBody>
          <a:bodyPr vert="horz" wrap="square" lIns="91440" tIns="45720" rIns="91440" bIns="45720" numCol="1" anchor="t" anchorCtr="0" compatLnSpc="1">
            <a:prstTxWarp prst="textNoShape">
              <a:avLst/>
            </a:prstTxWarp>
          </a:bodyPr>
          <a:lstStyle/>
          <a:p>
            <a:pPr lvl="0"/>
            <a:r>
              <a:rPr lang="tr-TR" noProof="0"/>
              <a:t>Asıl metin stillerini düzenlemek için tıklatın</a:t>
            </a:r>
          </a:p>
          <a:p>
            <a:pPr lvl="1"/>
            <a:r>
              <a:rPr lang="tr-TR" noProof="0"/>
              <a:t>İkinci düzey</a:t>
            </a:r>
          </a:p>
          <a:p>
            <a:pPr lvl="2"/>
            <a:r>
              <a:rPr lang="tr-TR" noProof="0"/>
              <a:t>Üçüncü düzey</a:t>
            </a:r>
          </a:p>
          <a:p>
            <a:pPr lvl="3"/>
            <a:r>
              <a:rPr lang="tr-TR" noProof="0"/>
              <a:t>Dördüncü düzey</a:t>
            </a:r>
          </a:p>
          <a:p>
            <a:pPr lvl="4"/>
            <a:r>
              <a:rPr lang="tr-TR" noProof="0"/>
              <a:t>Beşinci düzey</a:t>
            </a:r>
          </a:p>
        </p:txBody>
      </p:sp>
      <p:sp>
        <p:nvSpPr>
          <p:cNvPr id="6" name="Altbilgi Yer Tutucusu 5">
            <a:extLst>
              <a:ext uri="{FF2B5EF4-FFF2-40B4-BE49-F238E27FC236}">
                <a16:creationId xmlns:a16="http://schemas.microsoft.com/office/drawing/2014/main" id="{C4E94E34-955D-4554-AFB7-645E65F97A41}"/>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Calibri" panose="020F0502020204030204" pitchFamily="34" charset="0"/>
                <a:ea typeface="MS PGothic" panose="020B0600070205080204" pitchFamily="34" charset="-128"/>
                <a:cs typeface="+mn-cs"/>
              </a:defRPr>
            </a:lvl1pPr>
          </a:lstStyle>
          <a:p>
            <a:pPr>
              <a:defRPr/>
            </a:pPr>
            <a:endParaRPr lang="tr-TR"/>
          </a:p>
        </p:txBody>
      </p:sp>
      <p:sp>
        <p:nvSpPr>
          <p:cNvPr id="7" name="Slayt Numarası Yer Tutucusu 6">
            <a:extLst>
              <a:ext uri="{FF2B5EF4-FFF2-40B4-BE49-F238E27FC236}">
                <a16:creationId xmlns:a16="http://schemas.microsoft.com/office/drawing/2014/main" id="{3324AE31-60F2-4924-83D7-23C45239C213}"/>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smtClean="0"/>
            </a:lvl1pPr>
          </a:lstStyle>
          <a:p>
            <a:pPr>
              <a:defRPr/>
            </a:pPr>
            <a:fld id="{26B2D248-D0AD-49C7-8486-F7C252375D7F}" type="slidenum">
              <a:rPr lang="tr-TR" altLang="tr-TR"/>
              <a:pPr>
                <a:defRPr/>
              </a:pPr>
              <a:t>‹#›</a:t>
            </a:fld>
            <a:endParaRPr lang="tr-TR" altLang="tr-T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 name="Google Shape;7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76" name="Google Shape;76;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2</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FD8F63-4C9E-456C-840A-9C38DA0F64FC}" type="slidenum">
              <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tr-TR" dirty="0"/>
              <a:t>Laplace </a:t>
            </a:r>
            <a:r>
              <a:rPr lang="en-US" altLang="tr-TR" dirty="0" err="1"/>
              <a:t>ölçütü</a:t>
            </a:r>
            <a:r>
              <a:rPr lang="en-US" altLang="tr-TR" dirty="0"/>
              <a:t> </a:t>
            </a:r>
            <a:r>
              <a:rPr lang="en-US" altLang="tr-TR" dirty="0" err="1"/>
              <a:t>muhtemel</a:t>
            </a:r>
            <a:r>
              <a:rPr lang="en-US" altLang="tr-TR" dirty="0"/>
              <a:t> </a:t>
            </a:r>
            <a:r>
              <a:rPr lang="en-US" altLang="tr-TR" dirty="0" err="1"/>
              <a:t>olayların</a:t>
            </a:r>
            <a:r>
              <a:rPr lang="en-US" altLang="tr-TR" dirty="0"/>
              <a:t> </a:t>
            </a:r>
            <a:r>
              <a:rPr lang="en-US" altLang="tr-TR" dirty="0" err="1"/>
              <a:t>ortaya</a:t>
            </a:r>
            <a:r>
              <a:rPr lang="en-US" altLang="tr-TR" dirty="0"/>
              <a:t> </a:t>
            </a:r>
            <a:r>
              <a:rPr lang="en-US" altLang="tr-TR" dirty="0" err="1"/>
              <a:t>çıkması</a:t>
            </a:r>
            <a:r>
              <a:rPr lang="en-US" altLang="tr-TR" dirty="0"/>
              <a:t> </a:t>
            </a:r>
            <a:r>
              <a:rPr lang="en-US" altLang="tr-TR" dirty="0" err="1"/>
              <a:t>ile</a:t>
            </a:r>
            <a:r>
              <a:rPr lang="en-US" altLang="tr-TR" dirty="0"/>
              <a:t> </a:t>
            </a:r>
            <a:r>
              <a:rPr lang="en-US" altLang="tr-TR" dirty="0" err="1"/>
              <a:t>ilgili</a:t>
            </a:r>
            <a:r>
              <a:rPr lang="en-US" altLang="tr-TR" dirty="0"/>
              <a:t> </a:t>
            </a:r>
            <a:r>
              <a:rPr lang="en-US" altLang="tr-TR" dirty="0" err="1"/>
              <a:t>olasılıkların</a:t>
            </a:r>
            <a:r>
              <a:rPr lang="en-US" altLang="tr-TR" dirty="0"/>
              <a:t> </a:t>
            </a:r>
            <a:r>
              <a:rPr lang="en-US" altLang="tr-TR" dirty="0" err="1"/>
              <a:t>birbirlerine</a:t>
            </a:r>
            <a:r>
              <a:rPr lang="en-US" altLang="tr-TR" dirty="0"/>
              <a:t> </a:t>
            </a:r>
            <a:r>
              <a:rPr lang="en-US" altLang="tr-TR" dirty="0" err="1"/>
              <a:t>eşit</a:t>
            </a:r>
            <a:r>
              <a:rPr lang="en-US" altLang="tr-TR" dirty="0"/>
              <a:t> </a:t>
            </a:r>
            <a:r>
              <a:rPr lang="en-US" altLang="tr-TR" dirty="0" err="1"/>
              <a:t>olduğu</a:t>
            </a:r>
            <a:r>
              <a:rPr lang="en-US" altLang="tr-TR" dirty="0"/>
              <a:t> </a:t>
            </a:r>
            <a:r>
              <a:rPr lang="en-US" altLang="tr-TR" dirty="0" err="1"/>
              <a:t>ilkesine</a:t>
            </a:r>
            <a:r>
              <a:rPr lang="en-US" altLang="tr-TR" dirty="0"/>
              <a:t> </a:t>
            </a:r>
            <a:r>
              <a:rPr lang="en-US" altLang="tr-TR" dirty="0" err="1"/>
              <a:t>dayanır</a:t>
            </a:r>
            <a:r>
              <a:rPr lang="en-US" altLang="tr-TR" dirty="0"/>
              <a:t>. Laplace </a:t>
            </a:r>
            <a:r>
              <a:rPr lang="en-US" altLang="tr-TR" dirty="0" err="1"/>
              <a:t>ölçütü</a:t>
            </a:r>
            <a:r>
              <a:rPr lang="en-US" altLang="tr-TR" dirty="0"/>
              <a:t>, </a:t>
            </a:r>
            <a:r>
              <a:rPr lang="en-US" altLang="tr-TR" dirty="0" err="1"/>
              <a:t>olayların</a:t>
            </a:r>
            <a:r>
              <a:rPr lang="en-US" altLang="tr-TR" dirty="0"/>
              <a:t> </a:t>
            </a:r>
            <a:r>
              <a:rPr lang="en-US" altLang="tr-TR" dirty="0" err="1"/>
              <a:t>gerçekleşmesi</a:t>
            </a:r>
            <a:r>
              <a:rPr lang="en-US" altLang="tr-TR" dirty="0"/>
              <a:t> </a:t>
            </a:r>
            <a:r>
              <a:rPr lang="en-US" altLang="tr-TR" dirty="0" err="1"/>
              <a:t>olasılıklarının</a:t>
            </a:r>
            <a:r>
              <a:rPr lang="en-US" altLang="tr-TR" dirty="0"/>
              <a:t> </a:t>
            </a:r>
            <a:r>
              <a:rPr lang="en-US" altLang="tr-TR" dirty="0" err="1"/>
              <a:t>farklı</a:t>
            </a:r>
            <a:r>
              <a:rPr lang="en-US" altLang="tr-TR" dirty="0"/>
              <a:t> </a:t>
            </a:r>
            <a:r>
              <a:rPr lang="en-US" altLang="tr-TR" dirty="0" err="1"/>
              <a:t>olduğuna</a:t>
            </a:r>
            <a:r>
              <a:rPr lang="en-US" altLang="tr-TR" dirty="0"/>
              <a:t> </a:t>
            </a:r>
            <a:r>
              <a:rPr lang="en-US" altLang="tr-TR" dirty="0" err="1"/>
              <a:t>ilişkin</a:t>
            </a:r>
            <a:r>
              <a:rPr lang="en-US" altLang="tr-TR" dirty="0"/>
              <a:t> </a:t>
            </a:r>
            <a:r>
              <a:rPr lang="en-US" altLang="tr-TR" dirty="0" err="1"/>
              <a:t>bir</a:t>
            </a:r>
            <a:r>
              <a:rPr lang="en-US" altLang="tr-TR" dirty="0"/>
              <a:t> </a:t>
            </a:r>
            <a:r>
              <a:rPr lang="en-US" altLang="tr-TR" dirty="0" err="1"/>
              <a:t>kanıt</a:t>
            </a:r>
            <a:r>
              <a:rPr lang="en-US" altLang="tr-TR" dirty="0"/>
              <a:t> </a:t>
            </a:r>
            <a:r>
              <a:rPr lang="en-US" altLang="tr-TR" dirty="0" err="1"/>
              <a:t>olmaması</a:t>
            </a:r>
            <a:r>
              <a:rPr lang="en-US" altLang="tr-TR" dirty="0"/>
              <a:t> </a:t>
            </a:r>
            <a:r>
              <a:rPr lang="en-US" altLang="tr-TR" dirty="0" err="1"/>
              <a:t>durumunda</a:t>
            </a:r>
            <a:r>
              <a:rPr lang="en-US" altLang="tr-TR" dirty="0"/>
              <a:t> </a:t>
            </a:r>
            <a:r>
              <a:rPr lang="en-US" altLang="tr-TR" dirty="0" err="1"/>
              <a:t>kullanılabilir</a:t>
            </a:r>
            <a:r>
              <a:rPr lang="en-US" altLang="tr-TR" dirty="0"/>
              <a:t>. </a:t>
            </a:r>
            <a:r>
              <a:rPr lang="en-US" altLang="tr-TR" dirty="0" err="1"/>
              <a:t>Anılan</a:t>
            </a:r>
            <a:r>
              <a:rPr lang="en-US" altLang="tr-TR" dirty="0"/>
              <a:t> </a:t>
            </a:r>
            <a:r>
              <a:rPr lang="en-US" altLang="tr-TR" dirty="0" err="1"/>
              <a:t>olasılıkların</a:t>
            </a:r>
            <a:r>
              <a:rPr lang="en-US" altLang="tr-TR" dirty="0"/>
              <a:t> </a:t>
            </a:r>
            <a:r>
              <a:rPr lang="en-US" altLang="tr-TR" dirty="0" err="1"/>
              <a:t>eşit</a:t>
            </a:r>
            <a:r>
              <a:rPr lang="en-US" altLang="tr-TR" dirty="0"/>
              <a:t> </a:t>
            </a:r>
            <a:r>
              <a:rPr lang="en-US" altLang="tr-TR" dirty="0" err="1"/>
              <a:t>kabul</a:t>
            </a:r>
            <a:r>
              <a:rPr lang="en-US" altLang="tr-TR" dirty="0"/>
              <a:t> </a:t>
            </a:r>
            <a:r>
              <a:rPr lang="en-US" altLang="tr-TR" dirty="0" err="1"/>
              <a:t>edilmesi</a:t>
            </a:r>
            <a:r>
              <a:rPr lang="en-US" altLang="tr-TR" dirty="0"/>
              <a:t> </a:t>
            </a:r>
            <a:r>
              <a:rPr lang="en-US" altLang="tr-TR" dirty="0" err="1"/>
              <a:t>ilkesine</a:t>
            </a:r>
            <a:r>
              <a:rPr lang="en-US" altLang="tr-TR" dirty="0"/>
              <a:t> "</a:t>
            </a:r>
            <a:r>
              <a:rPr lang="en-US" altLang="tr-TR" dirty="0" err="1"/>
              <a:t>yetersiz</a:t>
            </a:r>
            <a:r>
              <a:rPr lang="en-US" altLang="tr-TR" dirty="0"/>
              <a:t> </a:t>
            </a:r>
            <a:r>
              <a:rPr lang="en-US" altLang="tr-TR" dirty="0" err="1"/>
              <a:t>sebep</a:t>
            </a:r>
            <a:r>
              <a:rPr lang="en-US" altLang="tr-TR" dirty="0"/>
              <a:t> </a:t>
            </a:r>
            <a:r>
              <a:rPr lang="en-US" altLang="tr-TR" dirty="0" err="1"/>
              <a:t>ilkesi</a:t>
            </a:r>
            <a:r>
              <a:rPr lang="en-US" altLang="tr-TR" dirty="0"/>
              <a:t>" </a:t>
            </a:r>
            <a:r>
              <a:rPr lang="en-US" altLang="tr-TR" dirty="0" err="1"/>
              <a:t>denir</a:t>
            </a:r>
            <a:r>
              <a:rPr lang="en-US" altLang="tr-TR" dirty="0"/>
              <a:t>.</a:t>
            </a:r>
            <a:r>
              <a:rPr lang="tr-TR" altLang="tr-TR" dirty="0"/>
              <a:t> </a:t>
            </a:r>
          </a:p>
          <a:p>
            <a:pPr eaLnBrk="1" hangingPunct="1"/>
            <a:endParaRPr lang="tr-TR" altLang="tr-TR" dirty="0">
              <a:latin typeface="Arial" panose="020B0604020202020204" pitchFamily="34" charset="0"/>
            </a:endParaRPr>
          </a:p>
        </p:txBody>
      </p:sp>
    </p:spTree>
    <p:extLst>
      <p:ext uri="{BB962C8B-B14F-4D97-AF65-F5344CB8AC3E}">
        <p14:creationId xmlns:p14="http://schemas.microsoft.com/office/powerpoint/2010/main" val="2062975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5488EA4-A0D6-4B22-B301-18E88FFF9155}" type="slidenum">
              <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tr-TR" altLang="tr-TR">
              <a:latin typeface="Arial" panose="020B0604020202020204" pitchFamily="34" charset="0"/>
            </a:endParaRPr>
          </a:p>
        </p:txBody>
      </p:sp>
    </p:spTree>
    <p:extLst>
      <p:ext uri="{BB962C8B-B14F-4D97-AF65-F5344CB8AC3E}">
        <p14:creationId xmlns:p14="http://schemas.microsoft.com/office/powerpoint/2010/main" val="3830431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5D6769B-2491-44A2-BCC8-C5B9D1785A16}" type="slidenum">
              <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tr-TR" altLang="tr-TR">
              <a:latin typeface="Arial" panose="020B0604020202020204" pitchFamily="34" charset="0"/>
            </a:endParaRPr>
          </a:p>
        </p:txBody>
      </p:sp>
    </p:spTree>
    <p:extLst>
      <p:ext uri="{BB962C8B-B14F-4D97-AF65-F5344CB8AC3E}">
        <p14:creationId xmlns:p14="http://schemas.microsoft.com/office/powerpoint/2010/main" val="1395816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2B8AD6B-462F-438F-8DA4-8C512FEA554B}" type="slidenum">
              <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tr-TR" dirty="0"/>
              <a:t>Bu </a:t>
            </a:r>
            <a:r>
              <a:rPr lang="en-US" altLang="tr-TR" dirty="0" err="1"/>
              <a:t>ölçüte</a:t>
            </a:r>
            <a:r>
              <a:rPr lang="en-US" altLang="tr-TR" dirty="0"/>
              <a:t> </a:t>
            </a:r>
            <a:r>
              <a:rPr lang="en-US" altLang="tr-TR" dirty="0" err="1"/>
              <a:t>göre</a:t>
            </a:r>
            <a:r>
              <a:rPr lang="en-US" altLang="tr-TR" dirty="0"/>
              <a:t> </a:t>
            </a:r>
            <a:r>
              <a:rPr lang="en-US" altLang="tr-TR" dirty="0" err="1"/>
              <a:t>hangi</a:t>
            </a:r>
            <a:r>
              <a:rPr lang="en-US" altLang="tr-TR" dirty="0"/>
              <a:t> </a:t>
            </a:r>
            <a:r>
              <a:rPr lang="en-US" altLang="tr-TR" dirty="0" err="1"/>
              <a:t>strateji</a:t>
            </a:r>
            <a:r>
              <a:rPr lang="en-US" altLang="tr-TR" dirty="0"/>
              <a:t> </a:t>
            </a:r>
            <a:r>
              <a:rPr lang="en-US" altLang="tr-TR" dirty="0" err="1"/>
              <a:t>seçilirse</a:t>
            </a:r>
            <a:r>
              <a:rPr lang="en-US" altLang="tr-TR" dirty="0"/>
              <a:t> </a:t>
            </a:r>
            <a:r>
              <a:rPr lang="en-US" altLang="tr-TR" dirty="0" err="1"/>
              <a:t>seçilsin</a:t>
            </a:r>
            <a:r>
              <a:rPr lang="en-US" altLang="tr-TR" dirty="0"/>
              <a:t> o </a:t>
            </a:r>
            <a:r>
              <a:rPr lang="en-US" altLang="tr-TR" dirty="0" err="1"/>
              <a:t>strateji</a:t>
            </a:r>
            <a:r>
              <a:rPr lang="en-US" altLang="tr-TR" dirty="0"/>
              <a:t> </a:t>
            </a:r>
            <a:r>
              <a:rPr lang="en-US" altLang="tr-TR" dirty="0" err="1"/>
              <a:t>için</a:t>
            </a:r>
            <a:r>
              <a:rPr lang="en-US" altLang="tr-TR" dirty="0"/>
              <a:t> </a:t>
            </a:r>
            <a:r>
              <a:rPr lang="en-US" altLang="tr-TR" dirty="0" err="1"/>
              <a:t>en</a:t>
            </a:r>
            <a:r>
              <a:rPr lang="en-US" altLang="tr-TR" dirty="0"/>
              <a:t> </a:t>
            </a:r>
            <a:r>
              <a:rPr lang="en-US" altLang="tr-TR" dirty="0" err="1"/>
              <a:t>iyi</a:t>
            </a:r>
            <a:r>
              <a:rPr lang="en-US" altLang="tr-TR" dirty="0"/>
              <a:t> </a:t>
            </a:r>
            <a:r>
              <a:rPr lang="en-US" altLang="tr-TR" dirty="0" err="1"/>
              <a:t>olan</a:t>
            </a:r>
            <a:r>
              <a:rPr lang="en-US" altLang="tr-TR" dirty="0"/>
              <a:t> </a:t>
            </a:r>
            <a:r>
              <a:rPr lang="en-US" altLang="tr-TR" dirty="0" err="1"/>
              <a:t>olayın</a:t>
            </a:r>
            <a:r>
              <a:rPr lang="en-US" altLang="tr-TR" dirty="0"/>
              <a:t> </a:t>
            </a:r>
            <a:r>
              <a:rPr lang="en-US" altLang="tr-TR" dirty="0" err="1"/>
              <a:t>gerçekleşeceği</a:t>
            </a:r>
            <a:r>
              <a:rPr lang="en-US" altLang="tr-TR" dirty="0"/>
              <a:t> </a:t>
            </a:r>
            <a:r>
              <a:rPr lang="en-US" altLang="tr-TR" dirty="0" err="1"/>
              <a:t>düşünülür</a:t>
            </a:r>
            <a:r>
              <a:rPr lang="en-US" altLang="tr-TR" dirty="0"/>
              <a:t>. Bu </a:t>
            </a:r>
            <a:r>
              <a:rPr lang="en-US" altLang="tr-TR" dirty="0" err="1"/>
              <a:t>düşüncenin</a:t>
            </a:r>
            <a:r>
              <a:rPr lang="en-US" altLang="tr-TR" dirty="0"/>
              <a:t> </a:t>
            </a:r>
            <a:r>
              <a:rPr lang="en-US" altLang="tr-TR" dirty="0" err="1"/>
              <a:t>ürünü</a:t>
            </a:r>
            <a:r>
              <a:rPr lang="en-US" altLang="tr-TR" dirty="0"/>
              <a:t> </a:t>
            </a:r>
            <a:r>
              <a:rPr lang="en-US" altLang="tr-TR" dirty="0" err="1"/>
              <a:t>olarak</a:t>
            </a:r>
            <a:r>
              <a:rPr lang="en-US" altLang="tr-TR" dirty="0"/>
              <a:t> </a:t>
            </a:r>
            <a:r>
              <a:rPr lang="en-US" altLang="tr-TR" dirty="0" err="1"/>
              <a:t>belirlenen</a:t>
            </a:r>
            <a:r>
              <a:rPr lang="en-US" altLang="tr-TR" dirty="0"/>
              <a:t> </a:t>
            </a:r>
            <a:r>
              <a:rPr lang="en-US" altLang="tr-TR" dirty="0" err="1"/>
              <a:t>en</a:t>
            </a:r>
            <a:r>
              <a:rPr lang="en-US" altLang="tr-TR" dirty="0"/>
              <a:t> </a:t>
            </a:r>
            <a:r>
              <a:rPr lang="en-US" altLang="tr-TR" dirty="0" err="1"/>
              <a:t>iyi</a:t>
            </a:r>
            <a:r>
              <a:rPr lang="en-US" altLang="tr-TR" dirty="0"/>
              <a:t> </a:t>
            </a:r>
            <a:r>
              <a:rPr lang="en-US" altLang="tr-TR" dirty="0" err="1"/>
              <a:t>sonuçlardan</a:t>
            </a:r>
            <a:r>
              <a:rPr lang="en-US" altLang="tr-TR" dirty="0"/>
              <a:t> </a:t>
            </a:r>
            <a:r>
              <a:rPr lang="en-US" altLang="tr-TR" dirty="0" err="1"/>
              <a:t>en</a:t>
            </a:r>
            <a:r>
              <a:rPr lang="en-US" altLang="tr-TR" dirty="0"/>
              <a:t> </a:t>
            </a:r>
            <a:r>
              <a:rPr lang="en-US" altLang="tr-TR" dirty="0" err="1"/>
              <a:t>iyi</a:t>
            </a:r>
            <a:r>
              <a:rPr lang="en-US" altLang="tr-TR" dirty="0"/>
              <a:t> </a:t>
            </a:r>
            <a:r>
              <a:rPr lang="en-US" altLang="tr-TR" dirty="0" err="1"/>
              <a:t>olanının</a:t>
            </a:r>
            <a:r>
              <a:rPr lang="en-US" altLang="tr-TR" dirty="0"/>
              <a:t> </a:t>
            </a:r>
            <a:r>
              <a:rPr lang="en-US" altLang="tr-TR" dirty="0" err="1"/>
              <a:t>işaret</a:t>
            </a:r>
            <a:r>
              <a:rPr lang="en-US" altLang="tr-TR" dirty="0"/>
              <a:t> </a:t>
            </a:r>
            <a:r>
              <a:rPr lang="en-US" altLang="tr-TR" dirty="0" err="1"/>
              <a:t>ettiği</a:t>
            </a:r>
            <a:r>
              <a:rPr lang="en-US" altLang="tr-TR" dirty="0"/>
              <a:t> </a:t>
            </a:r>
            <a:r>
              <a:rPr lang="en-US" altLang="tr-TR" dirty="0" err="1"/>
              <a:t>strateji</a:t>
            </a:r>
            <a:r>
              <a:rPr lang="en-US" altLang="tr-TR" dirty="0"/>
              <a:t>, </a:t>
            </a:r>
            <a:r>
              <a:rPr lang="en-US" altLang="tr-TR" dirty="0" err="1"/>
              <a:t>karar</a:t>
            </a:r>
            <a:r>
              <a:rPr lang="en-US" altLang="tr-TR" dirty="0"/>
              <a:t> </a:t>
            </a:r>
            <a:r>
              <a:rPr lang="en-US" altLang="tr-TR" dirty="0" err="1"/>
              <a:t>vericinin</a:t>
            </a:r>
            <a:r>
              <a:rPr lang="en-US" altLang="tr-TR" dirty="0"/>
              <a:t> </a:t>
            </a:r>
            <a:r>
              <a:rPr lang="en-US" altLang="tr-TR" dirty="0" err="1"/>
              <a:t>en</a:t>
            </a:r>
            <a:r>
              <a:rPr lang="en-US" altLang="tr-TR" dirty="0"/>
              <a:t> </a:t>
            </a:r>
            <a:r>
              <a:rPr lang="en-US" altLang="tr-TR" dirty="0" err="1"/>
              <a:t>iyi</a:t>
            </a:r>
            <a:r>
              <a:rPr lang="en-US" altLang="tr-TR" dirty="0"/>
              <a:t> </a:t>
            </a:r>
            <a:r>
              <a:rPr lang="en-US" altLang="tr-TR" dirty="0" err="1"/>
              <a:t>seçimi</a:t>
            </a:r>
            <a:r>
              <a:rPr lang="en-US" altLang="tr-TR" dirty="0"/>
              <a:t> </a:t>
            </a:r>
            <a:r>
              <a:rPr lang="en-US" altLang="tr-TR" dirty="0" err="1"/>
              <a:t>olur</a:t>
            </a:r>
            <a:r>
              <a:rPr lang="en-US" altLang="tr-TR" dirty="0"/>
              <a:t>. </a:t>
            </a:r>
            <a:r>
              <a:rPr lang="en-US" altLang="tr-TR" dirty="0" err="1"/>
              <a:t>Karar</a:t>
            </a:r>
            <a:r>
              <a:rPr lang="en-US" altLang="tr-TR" dirty="0"/>
              <a:t> </a:t>
            </a:r>
            <a:r>
              <a:rPr lang="en-US" altLang="tr-TR" dirty="0" err="1"/>
              <a:t>matrisi</a:t>
            </a:r>
            <a:r>
              <a:rPr lang="en-US" altLang="tr-TR" dirty="0"/>
              <a:t> </a:t>
            </a:r>
            <a:r>
              <a:rPr lang="en-US" altLang="tr-TR" dirty="0" err="1"/>
              <a:t>elemanlarının</a:t>
            </a:r>
            <a:r>
              <a:rPr lang="en-US" altLang="tr-TR" dirty="0"/>
              <a:t> </a:t>
            </a:r>
            <a:r>
              <a:rPr lang="en-US" altLang="tr-TR" dirty="0" err="1"/>
              <a:t>büyük</a:t>
            </a:r>
            <a:r>
              <a:rPr lang="en-US" altLang="tr-TR" dirty="0"/>
              <a:t> </a:t>
            </a:r>
            <a:r>
              <a:rPr lang="en-US" altLang="tr-TR" dirty="0" err="1"/>
              <a:t>olması</a:t>
            </a:r>
            <a:r>
              <a:rPr lang="en-US" altLang="tr-TR" dirty="0"/>
              <a:t> </a:t>
            </a:r>
            <a:r>
              <a:rPr lang="en-US" altLang="tr-TR" dirty="0" err="1"/>
              <a:t>arzulanan</a:t>
            </a:r>
            <a:r>
              <a:rPr lang="en-US" altLang="tr-TR" dirty="0"/>
              <a:t> </a:t>
            </a:r>
            <a:r>
              <a:rPr lang="en-US" altLang="tr-TR" dirty="0" err="1"/>
              <a:t>değerlere</a:t>
            </a:r>
            <a:r>
              <a:rPr lang="en-US" altLang="tr-TR" dirty="0"/>
              <a:t> </a:t>
            </a:r>
            <a:r>
              <a:rPr lang="en-US" altLang="tr-TR" dirty="0" err="1"/>
              <a:t>karşılık</a:t>
            </a:r>
            <a:r>
              <a:rPr lang="en-US" altLang="tr-TR" dirty="0"/>
              <a:t> </a:t>
            </a:r>
            <a:r>
              <a:rPr lang="en-US" altLang="tr-TR" dirty="0" err="1"/>
              <a:t>gelmesi</a:t>
            </a:r>
            <a:r>
              <a:rPr lang="en-US" altLang="tr-TR" dirty="0"/>
              <a:t> </a:t>
            </a:r>
            <a:r>
              <a:rPr lang="en-US" altLang="tr-TR" dirty="0" err="1"/>
              <a:t>durumunda</a:t>
            </a:r>
            <a:r>
              <a:rPr lang="en-US" altLang="tr-TR" dirty="0"/>
              <a:t> </a:t>
            </a:r>
            <a:r>
              <a:rPr lang="en-US" altLang="tr-TR" dirty="0" err="1"/>
              <a:t>ölçüt</a:t>
            </a:r>
            <a:r>
              <a:rPr lang="en-US" altLang="tr-TR" dirty="0"/>
              <a:t> </a:t>
            </a:r>
            <a:r>
              <a:rPr lang="en-US" altLang="tr-TR" dirty="0" err="1"/>
              <a:t>maksimaks</a:t>
            </a:r>
            <a:r>
              <a:rPr lang="en-US" altLang="tr-TR" dirty="0"/>
              <a:t> (</a:t>
            </a:r>
            <a:r>
              <a:rPr lang="en-US" altLang="tr-TR" dirty="0" err="1">
                <a:solidFill>
                  <a:srgbClr val="FF0000"/>
                </a:solidFill>
              </a:rPr>
              <a:t>en</a:t>
            </a:r>
            <a:r>
              <a:rPr lang="en-US" altLang="tr-TR" dirty="0">
                <a:solidFill>
                  <a:srgbClr val="FF0000"/>
                </a:solidFill>
              </a:rPr>
              <a:t> </a:t>
            </a:r>
            <a:r>
              <a:rPr lang="en-US" altLang="tr-TR" dirty="0" err="1">
                <a:solidFill>
                  <a:srgbClr val="FF0000"/>
                </a:solidFill>
              </a:rPr>
              <a:t>büyüklerin</a:t>
            </a:r>
            <a:r>
              <a:rPr lang="en-US" altLang="tr-TR" dirty="0">
                <a:solidFill>
                  <a:srgbClr val="FF0000"/>
                </a:solidFill>
              </a:rPr>
              <a:t> </a:t>
            </a:r>
            <a:r>
              <a:rPr lang="en-US" altLang="tr-TR" dirty="0" err="1">
                <a:solidFill>
                  <a:srgbClr val="FF0000"/>
                </a:solidFill>
              </a:rPr>
              <a:t>en</a:t>
            </a:r>
            <a:r>
              <a:rPr lang="en-US" altLang="tr-TR" dirty="0">
                <a:solidFill>
                  <a:srgbClr val="FF0000"/>
                </a:solidFill>
              </a:rPr>
              <a:t> </a:t>
            </a:r>
            <a:r>
              <a:rPr lang="en-US" altLang="tr-TR" dirty="0" err="1">
                <a:solidFill>
                  <a:srgbClr val="FF0000"/>
                </a:solidFill>
              </a:rPr>
              <a:t>büyüğü</a:t>
            </a:r>
            <a:r>
              <a:rPr lang="en-US" altLang="tr-TR" dirty="0"/>
              <a:t>) </a:t>
            </a:r>
            <a:r>
              <a:rPr lang="en-US" altLang="tr-TR" dirty="0" err="1"/>
              <a:t>ölçütüdür</a:t>
            </a:r>
            <a:r>
              <a:rPr lang="en-US" altLang="tr-TR" dirty="0"/>
              <a:t>. </a:t>
            </a:r>
            <a:r>
              <a:rPr lang="en-US" altLang="tr-TR" dirty="0" err="1"/>
              <a:t>Matris</a:t>
            </a:r>
            <a:r>
              <a:rPr lang="en-US" altLang="tr-TR" dirty="0"/>
              <a:t> </a:t>
            </a:r>
            <a:r>
              <a:rPr lang="en-US" altLang="tr-TR" dirty="0" err="1"/>
              <a:t>elemanlarının</a:t>
            </a:r>
            <a:r>
              <a:rPr lang="en-US" altLang="tr-TR" dirty="0"/>
              <a:t> </a:t>
            </a:r>
            <a:r>
              <a:rPr lang="en-US" altLang="tr-TR" dirty="0" err="1"/>
              <a:t>küçük</a:t>
            </a:r>
            <a:r>
              <a:rPr lang="en-US" altLang="tr-TR" dirty="0"/>
              <a:t> </a:t>
            </a:r>
            <a:r>
              <a:rPr lang="en-US" altLang="tr-TR" dirty="0" err="1"/>
              <a:t>olması</a:t>
            </a:r>
            <a:r>
              <a:rPr lang="en-US" altLang="tr-TR" dirty="0"/>
              <a:t> </a:t>
            </a:r>
            <a:r>
              <a:rPr lang="en-US" altLang="tr-TR" dirty="0" err="1"/>
              <a:t>arzulanan</a:t>
            </a:r>
            <a:r>
              <a:rPr lang="en-US" altLang="tr-TR" dirty="0"/>
              <a:t> </a:t>
            </a:r>
            <a:r>
              <a:rPr lang="en-US" altLang="tr-TR" dirty="0" err="1"/>
              <a:t>değerlere</a:t>
            </a:r>
            <a:r>
              <a:rPr lang="en-US" altLang="tr-TR" dirty="0"/>
              <a:t> </a:t>
            </a:r>
            <a:r>
              <a:rPr lang="en-US" altLang="tr-TR" dirty="0" err="1"/>
              <a:t>karşılık</a:t>
            </a:r>
            <a:r>
              <a:rPr lang="en-US" altLang="tr-TR" dirty="0"/>
              <a:t> </a:t>
            </a:r>
            <a:r>
              <a:rPr lang="en-US" altLang="tr-TR" dirty="0" err="1"/>
              <a:t>gelmesi</a:t>
            </a:r>
            <a:r>
              <a:rPr lang="en-US" altLang="tr-TR" dirty="0"/>
              <a:t> </a:t>
            </a:r>
            <a:r>
              <a:rPr lang="en-US" altLang="tr-TR" dirty="0" err="1"/>
              <a:t>durumunda</a:t>
            </a:r>
            <a:r>
              <a:rPr lang="en-US" altLang="tr-TR" dirty="0"/>
              <a:t> </a:t>
            </a:r>
            <a:r>
              <a:rPr lang="en-US" altLang="tr-TR" dirty="0" err="1"/>
              <a:t>ölçüt</a:t>
            </a:r>
            <a:r>
              <a:rPr lang="en-US" altLang="tr-TR" dirty="0"/>
              <a:t> </a:t>
            </a:r>
            <a:r>
              <a:rPr lang="en-US" altLang="tr-TR" dirty="0" err="1"/>
              <a:t>minimin</a:t>
            </a:r>
            <a:r>
              <a:rPr lang="en-US" altLang="tr-TR" dirty="0"/>
              <a:t> (</a:t>
            </a:r>
            <a:r>
              <a:rPr lang="en-US" altLang="tr-TR" dirty="0" err="1">
                <a:solidFill>
                  <a:srgbClr val="FF0000"/>
                </a:solidFill>
              </a:rPr>
              <a:t>en</a:t>
            </a:r>
            <a:r>
              <a:rPr lang="en-US" altLang="tr-TR" dirty="0">
                <a:solidFill>
                  <a:srgbClr val="FF0000"/>
                </a:solidFill>
              </a:rPr>
              <a:t> </a:t>
            </a:r>
            <a:r>
              <a:rPr lang="en-US" altLang="tr-TR" dirty="0" err="1">
                <a:solidFill>
                  <a:srgbClr val="FF0000"/>
                </a:solidFill>
              </a:rPr>
              <a:t>küçüklerin</a:t>
            </a:r>
            <a:r>
              <a:rPr lang="en-US" altLang="tr-TR" dirty="0">
                <a:solidFill>
                  <a:srgbClr val="FF0000"/>
                </a:solidFill>
              </a:rPr>
              <a:t> </a:t>
            </a:r>
            <a:r>
              <a:rPr lang="en-US" altLang="tr-TR" dirty="0" err="1">
                <a:solidFill>
                  <a:srgbClr val="FF0000"/>
                </a:solidFill>
              </a:rPr>
              <a:t>en</a:t>
            </a:r>
            <a:r>
              <a:rPr lang="en-US" altLang="tr-TR" dirty="0">
                <a:solidFill>
                  <a:srgbClr val="FF0000"/>
                </a:solidFill>
              </a:rPr>
              <a:t> </a:t>
            </a:r>
            <a:r>
              <a:rPr lang="en-US" altLang="tr-TR" dirty="0" err="1">
                <a:solidFill>
                  <a:srgbClr val="FF0000"/>
                </a:solidFill>
              </a:rPr>
              <a:t>küçüğü</a:t>
            </a:r>
            <a:r>
              <a:rPr lang="en-US" altLang="tr-TR" dirty="0"/>
              <a:t>) </a:t>
            </a:r>
            <a:r>
              <a:rPr lang="en-US" altLang="tr-TR" dirty="0" err="1"/>
              <a:t>ölçütü</a:t>
            </a:r>
            <a:r>
              <a:rPr lang="en-US" altLang="tr-TR" dirty="0"/>
              <a:t> </a:t>
            </a:r>
            <a:r>
              <a:rPr lang="en-US" altLang="tr-TR" dirty="0" err="1"/>
              <a:t>adını</a:t>
            </a:r>
            <a:r>
              <a:rPr lang="en-US" altLang="tr-TR" dirty="0"/>
              <a:t> </a:t>
            </a:r>
            <a:r>
              <a:rPr lang="en-US" altLang="tr-TR" dirty="0" err="1"/>
              <a:t>alır</a:t>
            </a:r>
            <a:r>
              <a:rPr lang="en-US" altLang="tr-TR" dirty="0"/>
              <a:t>. Bu </a:t>
            </a:r>
            <a:r>
              <a:rPr lang="en-US" altLang="tr-TR" dirty="0" err="1"/>
              <a:t>ölçütün</a:t>
            </a:r>
            <a:r>
              <a:rPr lang="en-US" altLang="tr-TR" dirty="0"/>
              <a:t> </a:t>
            </a:r>
            <a:r>
              <a:rPr lang="en-US" altLang="tr-TR" dirty="0" err="1"/>
              <a:t>kullanılmasıyla</a:t>
            </a:r>
            <a:r>
              <a:rPr lang="en-US" altLang="tr-TR" dirty="0"/>
              <a:t> </a:t>
            </a:r>
            <a:r>
              <a:rPr lang="en-US" altLang="tr-TR" dirty="0" err="1"/>
              <a:t>en</a:t>
            </a:r>
            <a:r>
              <a:rPr lang="en-US" altLang="tr-TR" dirty="0"/>
              <a:t> </a:t>
            </a:r>
            <a:r>
              <a:rPr lang="en-US" altLang="tr-TR" dirty="0" err="1"/>
              <a:t>iyi</a:t>
            </a:r>
            <a:r>
              <a:rPr lang="en-US" altLang="tr-TR" dirty="0"/>
              <a:t> </a:t>
            </a:r>
            <a:r>
              <a:rPr lang="en-US" altLang="tr-TR" dirty="0" err="1"/>
              <a:t>stratejinin</a:t>
            </a:r>
            <a:r>
              <a:rPr lang="en-US" altLang="tr-TR" dirty="0"/>
              <a:t> </a:t>
            </a:r>
            <a:r>
              <a:rPr lang="en-US" altLang="tr-TR" dirty="0" err="1"/>
              <a:t>belirlenmesini</a:t>
            </a:r>
            <a:r>
              <a:rPr lang="en-US" altLang="tr-TR" dirty="0"/>
              <a:t> </a:t>
            </a:r>
            <a:r>
              <a:rPr lang="en-US" altLang="tr-TR" dirty="0" err="1"/>
              <a:t>aşağıdaki</a:t>
            </a:r>
            <a:r>
              <a:rPr lang="en-US" altLang="tr-TR" dirty="0"/>
              <a:t> </a:t>
            </a:r>
            <a:r>
              <a:rPr lang="en-US" altLang="tr-TR" dirty="0" err="1"/>
              <a:t>örnek</a:t>
            </a:r>
            <a:r>
              <a:rPr lang="en-US" altLang="tr-TR" dirty="0"/>
              <a:t> </a:t>
            </a:r>
            <a:r>
              <a:rPr lang="en-US" altLang="tr-TR" dirty="0" err="1"/>
              <a:t>yardımıyla</a:t>
            </a:r>
            <a:r>
              <a:rPr lang="en-US" altLang="tr-TR" dirty="0"/>
              <a:t> </a:t>
            </a:r>
            <a:r>
              <a:rPr lang="en-US" altLang="tr-TR" dirty="0" err="1"/>
              <a:t>açıklayalım</a:t>
            </a:r>
            <a:r>
              <a:rPr lang="en-US" altLang="tr-TR" dirty="0"/>
              <a:t>.</a:t>
            </a:r>
            <a:r>
              <a:rPr lang="tr-TR" altLang="tr-TR" dirty="0"/>
              <a:t> </a:t>
            </a:r>
          </a:p>
          <a:p>
            <a:pPr eaLnBrk="1" hangingPunct="1"/>
            <a:endParaRPr lang="tr-TR" altLang="tr-TR" dirty="0">
              <a:latin typeface="Arial" panose="020B0604020202020204" pitchFamily="34" charset="0"/>
            </a:endParaRPr>
          </a:p>
        </p:txBody>
      </p:sp>
    </p:spTree>
    <p:extLst>
      <p:ext uri="{BB962C8B-B14F-4D97-AF65-F5344CB8AC3E}">
        <p14:creationId xmlns:p14="http://schemas.microsoft.com/office/powerpoint/2010/main" val="3791435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70CD74D-B5BD-4482-8E6E-D1A73CD5A438}" type="slidenum">
              <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tr-TR" altLang="tr-TR">
              <a:latin typeface="Arial" panose="020B0604020202020204" pitchFamily="34" charset="0"/>
            </a:endParaRPr>
          </a:p>
        </p:txBody>
      </p:sp>
    </p:spTree>
    <p:extLst>
      <p:ext uri="{BB962C8B-B14F-4D97-AF65-F5344CB8AC3E}">
        <p14:creationId xmlns:p14="http://schemas.microsoft.com/office/powerpoint/2010/main" val="2462099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8CFDC9D-6D83-4F87-B340-CC49D107BB8D}" type="slidenum">
              <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tr-TR" altLang="tr-TR">
              <a:latin typeface="Arial" panose="020B0604020202020204" pitchFamily="34" charset="0"/>
            </a:endParaRPr>
          </a:p>
        </p:txBody>
      </p:sp>
    </p:spTree>
    <p:extLst>
      <p:ext uri="{BB962C8B-B14F-4D97-AF65-F5344CB8AC3E}">
        <p14:creationId xmlns:p14="http://schemas.microsoft.com/office/powerpoint/2010/main" val="33301966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7359F09-54F1-40D8-908D-B2652A6129C9}" type="slidenum">
              <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tr-TR" altLang="tr-TR">
              <a:latin typeface="Arial" panose="020B0604020202020204" pitchFamily="34" charset="0"/>
            </a:endParaRPr>
          </a:p>
        </p:txBody>
      </p:sp>
    </p:spTree>
    <p:extLst>
      <p:ext uri="{BB962C8B-B14F-4D97-AF65-F5344CB8AC3E}">
        <p14:creationId xmlns:p14="http://schemas.microsoft.com/office/powerpoint/2010/main" val="29811425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C2E7AE7-588E-4A5F-9FB7-E236D8E5DA32}" type="slidenum">
              <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tr-TR" altLang="tr-TR">
              <a:latin typeface="Arial" panose="020B0604020202020204" pitchFamily="34" charset="0"/>
            </a:endParaRPr>
          </a:p>
        </p:txBody>
      </p:sp>
    </p:spTree>
    <p:extLst>
      <p:ext uri="{BB962C8B-B14F-4D97-AF65-F5344CB8AC3E}">
        <p14:creationId xmlns:p14="http://schemas.microsoft.com/office/powerpoint/2010/main" val="17493209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DEB1C99-F00A-41AE-8ABC-8BCCC030A453}" type="slidenum">
              <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tr-TR" altLang="tr-TR">
              <a:latin typeface="Arial" panose="020B0604020202020204" pitchFamily="34" charset="0"/>
            </a:endParaRPr>
          </a:p>
        </p:txBody>
      </p:sp>
    </p:spTree>
    <p:extLst>
      <p:ext uri="{BB962C8B-B14F-4D97-AF65-F5344CB8AC3E}">
        <p14:creationId xmlns:p14="http://schemas.microsoft.com/office/powerpoint/2010/main" val="16910062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6B1EEE7-1396-4F5E-84E1-D5CC788AE4FB}" type="slidenum">
              <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tr-TR" altLang="tr-TR">
              <a:latin typeface="Arial" panose="020B0604020202020204" pitchFamily="34" charset="0"/>
            </a:endParaRPr>
          </a:p>
        </p:txBody>
      </p:sp>
    </p:spTree>
    <p:extLst>
      <p:ext uri="{BB962C8B-B14F-4D97-AF65-F5344CB8AC3E}">
        <p14:creationId xmlns:p14="http://schemas.microsoft.com/office/powerpoint/2010/main" val="2166111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342900" lvl="0" indent="-342900">
              <a:lnSpc>
                <a:spcPct val="107000"/>
              </a:lnSpc>
              <a:spcAft>
                <a:spcPts val="800"/>
              </a:spcAft>
              <a:tabLst>
                <a:tab pos="457200" algn="l"/>
              </a:tabLst>
            </a:pPr>
            <a:endParaRPr lang="tr-TR" dirty="0"/>
          </a:p>
        </p:txBody>
      </p:sp>
      <p:sp>
        <p:nvSpPr>
          <p:cNvPr id="4" name="Slayt Numarası Yer Tutucusu 3"/>
          <p:cNvSpPr>
            <a:spLocks noGrp="1"/>
          </p:cNvSpPr>
          <p:nvPr>
            <p:ph type="sldNum" sz="quarter" idx="5"/>
          </p:nvPr>
        </p:nvSpPr>
        <p:spPr/>
        <p:txBody>
          <a:bodyPr/>
          <a:lstStyle/>
          <a:p>
            <a:pPr>
              <a:defRPr/>
            </a:pPr>
            <a:fld id="{26B2D248-D0AD-49C7-8486-F7C252375D7F}" type="slidenum">
              <a:rPr lang="tr-TR" altLang="tr-TR" smtClean="0"/>
              <a:pPr>
                <a:defRPr/>
              </a:pPr>
              <a:t>3</a:t>
            </a:fld>
            <a:endParaRPr lang="tr-TR" altLang="tr-TR"/>
          </a:p>
        </p:txBody>
      </p:sp>
    </p:spTree>
    <p:extLst>
      <p:ext uri="{BB962C8B-B14F-4D97-AF65-F5344CB8AC3E}">
        <p14:creationId xmlns:p14="http://schemas.microsoft.com/office/powerpoint/2010/main" val="2038558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D147502-6943-4172-9014-D4DA440D4848}" type="slidenum">
              <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tr-TR" altLang="tr-TR">
              <a:latin typeface="Arial" panose="020B0604020202020204" pitchFamily="34" charset="0"/>
            </a:endParaRPr>
          </a:p>
        </p:txBody>
      </p:sp>
    </p:spTree>
    <p:extLst>
      <p:ext uri="{BB962C8B-B14F-4D97-AF65-F5344CB8AC3E}">
        <p14:creationId xmlns:p14="http://schemas.microsoft.com/office/powerpoint/2010/main" val="6176508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EC8D9CD-8B41-4A0D-81BA-973D698387B3}" type="slidenum">
              <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tr-TR" altLang="tr-TR">
              <a:latin typeface="Arial" panose="020B0604020202020204" pitchFamily="34" charset="0"/>
            </a:endParaRPr>
          </a:p>
        </p:txBody>
      </p:sp>
    </p:spTree>
    <p:extLst>
      <p:ext uri="{BB962C8B-B14F-4D97-AF65-F5344CB8AC3E}">
        <p14:creationId xmlns:p14="http://schemas.microsoft.com/office/powerpoint/2010/main" val="26996925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EC8D9CD-8B41-4A0D-81BA-973D698387B3}" type="slidenum">
              <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tr-TR" altLang="tr-TR" dirty="0">
              <a:latin typeface="Arial" panose="020B0604020202020204" pitchFamily="34" charset="0"/>
            </a:endParaRPr>
          </a:p>
        </p:txBody>
      </p:sp>
    </p:spTree>
    <p:extLst>
      <p:ext uri="{BB962C8B-B14F-4D97-AF65-F5344CB8AC3E}">
        <p14:creationId xmlns:p14="http://schemas.microsoft.com/office/powerpoint/2010/main" val="15917612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EC8D9CD-8B41-4A0D-81BA-973D698387B3}" type="slidenum">
              <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tr-TR" altLang="tr-TR" dirty="0">
              <a:latin typeface="Arial" panose="020B0604020202020204" pitchFamily="34" charset="0"/>
            </a:endParaRPr>
          </a:p>
        </p:txBody>
      </p:sp>
    </p:spTree>
    <p:extLst>
      <p:ext uri="{BB962C8B-B14F-4D97-AF65-F5344CB8AC3E}">
        <p14:creationId xmlns:p14="http://schemas.microsoft.com/office/powerpoint/2010/main" val="16350765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EC8D9CD-8B41-4A0D-81BA-973D698387B3}" type="slidenum">
              <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tr-TR" altLang="tr-TR" dirty="0">
              <a:latin typeface="Arial" panose="020B0604020202020204" pitchFamily="34" charset="0"/>
            </a:endParaRPr>
          </a:p>
        </p:txBody>
      </p:sp>
    </p:spTree>
    <p:extLst>
      <p:ext uri="{BB962C8B-B14F-4D97-AF65-F5344CB8AC3E}">
        <p14:creationId xmlns:p14="http://schemas.microsoft.com/office/powerpoint/2010/main" val="3368484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EC8D9CD-8B41-4A0D-81BA-973D698387B3}" type="slidenum">
              <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tr-TR" altLang="tr-TR" dirty="0">
              <a:latin typeface="Arial" panose="020B0604020202020204" pitchFamily="34" charset="0"/>
            </a:endParaRPr>
          </a:p>
        </p:txBody>
      </p:sp>
    </p:spTree>
    <p:extLst>
      <p:ext uri="{BB962C8B-B14F-4D97-AF65-F5344CB8AC3E}">
        <p14:creationId xmlns:p14="http://schemas.microsoft.com/office/powerpoint/2010/main" val="17803400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67D8248-96AA-452D-BCFD-5D8876F10E43}" type="slidenum">
              <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tr-TR" altLang="tr-TR">
              <a:latin typeface="Arial" panose="020B0604020202020204" pitchFamily="34" charset="0"/>
            </a:endParaRPr>
          </a:p>
        </p:txBody>
      </p:sp>
    </p:spTree>
    <p:extLst>
      <p:ext uri="{BB962C8B-B14F-4D97-AF65-F5344CB8AC3E}">
        <p14:creationId xmlns:p14="http://schemas.microsoft.com/office/powerpoint/2010/main" val="42552425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67AE625-4B9A-43A1-9FB3-A391C7317C9B}" type="slidenum">
              <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tr-TR" altLang="tr-TR">
              <a:latin typeface="Arial" panose="020B0604020202020204" pitchFamily="34" charset="0"/>
            </a:endParaRPr>
          </a:p>
        </p:txBody>
      </p:sp>
    </p:spTree>
    <p:extLst>
      <p:ext uri="{BB962C8B-B14F-4D97-AF65-F5344CB8AC3E}">
        <p14:creationId xmlns:p14="http://schemas.microsoft.com/office/powerpoint/2010/main" val="29130187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78515D-CCD0-4DFA-8492-192E90750821}" type="slidenum">
              <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tr-TR" altLang="tr-TR">
              <a:latin typeface="Arial" panose="020B0604020202020204" pitchFamily="34" charset="0"/>
            </a:endParaRPr>
          </a:p>
        </p:txBody>
      </p:sp>
    </p:spTree>
    <p:extLst>
      <p:ext uri="{BB962C8B-B14F-4D97-AF65-F5344CB8AC3E}">
        <p14:creationId xmlns:p14="http://schemas.microsoft.com/office/powerpoint/2010/main" val="26934621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2272308-5FE9-41F3-A268-A2D7CF2C8A68}" type="slidenum">
              <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tr-TR" altLang="tr-TR">
              <a:latin typeface="Arial" panose="020B0604020202020204" pitchFamily="34" charset="0"/>
            </a:endParaRPr>
          </a:p>
        </p:txBody>
      </p:sp>
    </p:spTree>
    <p:extLst>
      <p:ext uri="{BB962C8B-B14F-4D97-AF65-F5344CB8AC3E}">
        <p14:creationId xmlns:p14="http://schemas.microsoft.com/office/powerpoint/2010/main" val="3429376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ayt Resmi Yer Tutucusu 1">
            <a:extLst>
              <a:ext uri="{FF2B5EF4-FFF2-40B4-BE49-F238E27FC236}">
                <a16:creationId xmlns:a16="http://schemas.microsoft.com/office/drawing/2014/main" id="{23A47FF0-41CE-450F-933B-73E294BA90B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 Yer Tutucusu 2">
            <a:extLst>
              <a:ext uri="{FF2B5EF4-FFF2-40B4-BE49-F238E27FC236}">
                <a16:creationId xmlns:a16="http://schemas.microsoft.com/office/drawing/2014/main" id="{2864D8C1-DC9E-4B84-BE21-990A4B49E0A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tr-TR" altLang="en-US" dirty="0"/>
          </a:p>
        </p:txBody>
      </p:sp>
      <p:sp>
        <p:nvSpPr>
          <p:cNvPr id="12292" name="Slayt Numarası Yer Tutucusu 3">
            <a:extLst>
              <a:ext uri="{FF2B5EF4-FFF2-40B4-BE49-F238E27FC236}">
                <a16:creationId xmlns:a16="http://schemas.microsoft.com/office/drawing/2014/main" id="{4D13850A-C7E8-4EC0-B0D7-EA091515C24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D240967-A215-4339-BCF8-37F58CCCC5E7}" type="slidenum">
              <a:rPr lang="tr-TR" altLang="tr-TR"/>
              <a:pPr/>
              <a:t>4</a:t>
            </a:fld>
            <a:endParaRPr lang="tr-TR" altLang="tr-TR"/>
          </a:p>
        </p:txBody>
      </p:sp>
    </p:spTree>
    <p:extLst>
      <p:ext uri="{BB962C8B-B14F-4D97-AF65-F5344CB8AC3E}">
        <p14:creationId xmlns:p14="http://schemas.microsoft.com/office/powerpoint/2010/main" val="1986522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2272308-5FE9-41F3-A268-A2D7CF2C8A68}" type="slidenum">
              <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tr-TR" altLang="tr-TR">
              <a:latin typeface="Arial" panose="020B0604020202020204" pitchFamily="34" charset="0"/>
            </a:endParaRPr>
          </a:p>
        </p:txBody>
      </p:sp>
    </p:spTree>
    <p:extLst>
      <p:ext uri="{BB962C8B-B14F-4D97-AF65-F5344CB8AC3E}">
        <p14:creationId xmlns:p14="http://schemas.microsoft.com/office/powerpoint/2010/main" val="40038882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3B959EB-762A-40E1-BE93-CE07DFE3E229}" type="slidenum">
              <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tr-TR" altLang="tr-TR">
              <a:latin typeface="Arial" panose="020B0604020202020204" pitchFamily="34" charset="0"/>
            </a:endParaRPr>
          </a:p>
        </p:txBody>
      </p:sp>
    </p:spTree>
    <p:extLst>
      <p:ext uri="{BB962C8B-B14F-4D97-AF65-F5344CB8AC3E}">
        <p14:creationId xmlns:p14="http://schemas.microsoft.com/office/powerpoint/2010/main" val="2839876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A27F8A9-BCD1-4D0D-AF6B-F75E1FBB5DD8}" type="slidenum">
              <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tr-TR" altLang="tr-TR">
              <a:latin typeface="Arial" panose="020B0604020202020204" pitchFamily="34" charset="0"/>
            </a:endParaRPr>
          </a:p>
        </p:txBody>
      </p:sp>
    </p:spTree>
    <p:extLst>
      <p:ext uri="{BB962C8B-B14F-4D97-AF65-F5344CB8AC3E}">
        <p14:creationId xmlns:p14="http://schemas.microsoft.com/office/powerpoint/2010/main" val="20932924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A35C01C-D5B9-4872-AEE9-D5723AF68036}" type="slidenum">
              <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tr-TR" altLang="tr-TR">
              <a:latin typeface="Arial" panose="020B0604020202020204" pitchFamily="34" charset="0"/>
            </a:endParaRPr>
          </a:p>
        </p:txBody>
      </p:sp>
    </p:spTree>
    <p:extLst>
      <p:ext uri="{BB962C8B-B14F-4D97-AF65-F5344CB8AC3E}">
        <p14:creationId xmlns:p14="http://schemas.microsoft.com/office/powerpoint/2010/main" val="41469968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71D9A54-DD27-45F5-8C22-30F77C2F674A}" type="slidenum">
              <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tr-TR" altLang="tr-TR">
              <a:latin typeface="Arial" panose="020B0604020202020204" pitchFamily="34" charset="0"/>
            </a:endParaRPr>
          </a:p>
        </p:txBody>
      </p:sp>
    </p:spTree>
    <p:extLst>
      <p:ext uri="{BB962C8B-B14F-4D97-AF65-F5344CB8AC3E}">
        <p14:creationId xmlns:p14="http://schemas.microsoft.com/office/powerpoint/2010/main" val="41343713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FEF60E-0FF4-43AA-A521-35379DCA551D}" type="slidenum">
              <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tr-TR" altLang="tr-TR">
              <a:latin typeface="Arial" panose="020B0604020202020204" pitchFamily="34" charset="0"/>
            </a:endParaRPr>
          </a:p>
        </p:txBody>
      </p:sp>
    </p:spTree>
    <p:extLst>
      <p:ext uri="{BB962C8B-B14F-4D97-AF65-F5344CB8AC3E}">
        <p14:creationId xmlns:p14="http://schemas.microsoft.com/office/powerpoint/2010/main" val="42258102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DEB1C99-F00A-41AE-8ABC-8BCCC030A453}" type="slidenum">
              <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tr-TR" altLang="tr-TR">
              <a:latin typeface="Arial" panose="020B0604020202020204" pitchFamily="34" charset="0"/>
            </a:endParaRPr>
          </a:p>
        </p:txBody>
      </p:sp>
    </p:spTree>
    <p:extLst>
      <p:ext uri="{BB962C8B-B14F-4D97-AF65-F5344CB8AC3E}">
        <p14:creationId xmlns:p14="http://schemas.microsoft.com/office/powerpoint/2010/main" val="42849454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6B1EEE7-1396-4F5E-84E1-D5CC788AE4FB}" type="slidenum">
              <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tr-TR" altLang="tr-TR">
              <a:latin typeface="Arial" panose="020B0604020202020204" pitchFamily="34" charset="0"/>
            </a:endParaRPr>
          </a:p>
        </p:txBody>
      </p:sp>
    </p:spTree>
    <p:extLst>
      <p:ext uri="{BB962C8B-B14F-4D97-AF65-F5344CB8AC3E}">
        <p14:creationId xmlns:p14="http://schemas.microsoft.com/office/powerpoint/2010/main" val="41189487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Slide Image Placeholder 1"/>
          <p:cNvSpPr>
            <a:spLocks noGrp="1" noRot="1" noChangeAspect="1" noTextEdit="1"/>
          </p:cNvSpPr>
          <p:nvPr>
            <p:ph type="sldImg"/>
          </p:nvPr>
        </p:nvSpPr>
        <p:spPr>
          <a:xfrm>
            <a:off x="1485900" y="533400"/>
            <a:ext cx="3962400" cy="2971800"/>
          </a:xfrm>
          <a:ln/>
        </p:spPr>
      </p:sp>
      <p:sp>
        <p:nvSpPr>
          <p:cNvPr id="5122"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tr-TR" dirty="0"/>
          </a:p>
        </p:txBody>
      </p:sp>
    </p:spTree>
    <p:extLst>
      <p:ext uri="{BB962C8B-B14F-4D97-AF65-F5344CB8AC3E}">
        <p14:creationId xmlns:p14="http://schemas.microsoft.com/office/powerpoint/2010/main" val="16789982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Slide Image Placeholder 1"/>
          <p:cNvSpPr>
            <a:spLocks noGrp="1" noRot="1" noChangeAspect="1" noTextEdit="1"/>
          </p:cNvSpPr>
          <p:nvPr>
            <p:ph type="sldImg"/>
          </p:nvPr>
        </p:nvSpPr>
        <p:spPr>
          <a:xfrm>
            <a:off x="1485900" y="533400"/>
            <a:ext cx="3962400" cy="2971800"/>
          </a:xfrm>
          <a:ln/>
        </p:spPr>
      </p:sp>
      <p:sp>
        <p:nvSpPr>
          <p:cNvPr id="5122"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lnSpc>
                <a:spcPct val="90000"/>
              </a:lnSpc>
              <a:buFontTx/>
              <a:buNone/>
            </a:pPr>
            <a:r>
              <a:rPr lang="tr-TR" altLang="tr-TR" sz="1200" dirty="0"/>
              <a:t>Oyun kuramı ilk kez Fransız matematikçisi Emile </a:t>
            </a:r>
            <a:r>
              <a:rPr lang="tr-TR" altLang="tr-TR" sz="1200" dirty="0" err="1"/>
              <a:t>Borel</a:t>
            </a:r>
            <a:r>
              <a:rPr lang="tr-TR" altLang="tr-TR" sz="1200" dirty="0"/>
              <a:t> tarafından 1921 yılında ortaya atılmış ol­makla birlikte, sistematik olarak matematikçi John </a:t>
            </a:r>
            <a:r>
              <a:rPr lang="tr-TR" altLang="tr-TR" sz="1200" dirty="0" err="1"/>
              <a:t>von</a:t>
            </a:r>
            <a:r>
              <a:rPr lang="tr-TR" altLang="tr-TR" sz="1200" dirty="0"/>
              <a:t> </a:t>
            </a:r>
            <a:r>
              <a:rPr lang="tr-TR" altLang="tr-TR" sz="1200" dirty="0" err="1"/>
              <a:t>Neumann</a:t>
            </a:r>
            <a:r>
              <a:rPr lang="tr-TR" altLang="tr-TR" sz="1200" dirty="0"/>
              <a:t> ile iktisatçı Oscar </a:t>
            </a:r>
            <a:r>
              <a:rPr lang="tr-TR" altLang="tr-TR" sz="1200" dirty="0" err="1"/>
              <a:t>Morgenstern</a:t>
            </a:r>
            <a:r>
              <a:rPr lang="tr-TR" altLang="tr-TR" sz="1200" dirty="0"/>
              <a:t> tarafından geliştirilmiştir. Oyun kuramının temel ilkeleri bu iki yazarın 1944 yılında yayınladıkları "</a:t>
            </a:r>
            <a:r>
              <a:rPr lang="tr-TR" altLang="tr-TR" sz="1200" dirty="0" err="1"/>
              <a:t>The</a:t>
            </a:r>
            <a:r>
              <a:rPr lang="tr-TR" altLang="tr-TR" sz="1200" dirty="0"/>
              <a:t> </a:t>
            </a:r>
            <a:r>
              <a:rPr lang="tr-TR" altLang="tr-TR" sz="1200" dirty="0" err="1"/>
              <a:t>Theory</a:t>
            </a:r>
            <a:r>
              <a:rPr lang="tr-TR" altLang="tr-TR" sz="1200" dirty="0"/>
              <a:t> of Games and </a:t>
            </a:r>
            <a:r>
              <a:rPr lang="tr-TR" altLang="tr-TR" sz="1200" dirty="0" err="1"/>
              <a:t>Economic</a:t>
            </a:r>
            <a:r>
              <a:rPr lang="tr-TR" altLang="tr-TR" sz="1200" dirty="0"/>
              <a:t> </a:t>
            </a:r>
            <a:r>
              <a:rPr lang="tr-TR" altLang="tr-TR" sz="1200" dirty="0" err="1"/>
              <a:t>Behaviour</a:t>
            </a:r>
            <a:r>
              <a:rPr lang="tr-TR" altLang="tr-TR" sz="1200" dirty="0"/>
              <a:t>" isimli çalışmalarında açıklanmıştır. O günden bu yana oyun kuramı büyük gelişmeler kaydetmiş, John </a:t>
            </a:r>
            <a:r>
              <a:rPr lang="tr-TR" altLang="tr-TR" sz="1200" dirty="0" err="1"/>
              <a:t>Nash</a:t>
            </a:r>
            <a:r>
              <a:rPr lang="tr-TR" altLang="tr-TR" sz="1200" dirty="0"/>
              <a:t>  oyun kuramına yaptığı katkılar için 1994 ekonomi </a:t>
            </a:r>
            <a:r>
              <a:rPr lang="tr-TR" altLang="tr-TR" sz="1200" dirty="0" err="1"/>
              <a:t>nobel</a:t>
            </a:r>
            <a:r>
              <a:rPr lang="tr-TR" altLang="tr-TR" sz="1200" dirty="0"/>
              <a:t> ödülüyle ödüllendirilmiştir. </a:t>
            </a:r>
            <a:r>
              <a:rPr lang="tr-TR" altLang="tr-TR" sz="1200" dirty="0" err="1"/>
              <a:t>Nash</a:t>
            </a:r>
            <a:r>
              <a:rPr lang="tr-TR" altLang="tr-TR" sz="1200" dirty="0"/>
              <a:t> tarafından geliştirilen "</a:t>
            </a:r>
            <a:r>
              <a:rPr lang="tr-TR" altLang="tr-TR" sz="1200" dirty="0" err="1"/>
              <a:t>Nash</a:t>
            </a:r>
            <a:r>
              <a:rPr lang="tr-TR" altLang="tr-TR" sz="1200" dirty="0"/>
              <a:t> dengesi ve </a:t>
            </a:r>
            <a:r>
              <a:rPr lang="tr-TR" altLang="tr-TR" sz="1200" dirty="0" err="1"/>
              <a:t>Nash</a:t>
            </a:r>
            <a:r>
              <a:rPr lang="tr-TR" altLang="tr-TR" sz="1200" dirty="0"/>
              <a:t> pazarlık problemi" modern oyun kuramının köşe taşları kabul edilmektedir.</a:t>
            </a:r>
          </a:p>
          <a:p>
            <a:pPr marL="0" marR="0" indent="0" algn="l" defTabSz="914400" rtl="0" eaLnBrk="0" fontAlgn="base" latinLnBrk="0" hangingPunct="0">
              <a:lnSpc>
                <a:spcPct val="100000"/>
              </a:lnSpc>
              <a:spcBef>
                <a:spcPct val="30000"/>
              </a:spcBef>
              <a:spcAft>
                <a:spcPct val="0"/>
              </a:spcAft>
              <a:buClrTx/>
              <a:buSzTx/>
              <a:buFontTx/>
              <a:buNone/>
              <a:tabLst/>
              <a:defRPr/>
            </a:pPr>
            <a:r>
              <a:rPr lang="tr-TR" altLang="tr-TR" sz="1200" u="sng" dirty="0"/>
              <a:t>Oyun</a:t>
            </a:r>
            <a:r>
              <a:rPr lang="tr-TR" altLang="tr-TR" sz="1200" dirty="0"/>
              <a:t>: </a:t>
            </a:r>
            <a:r>
              <a:rPr lang="en-US" altLang="tr-TR" sz="1200" dirty="0" err="1"/>
              <a:t>birbirleriyle</a:t>
            </a:r>
            <a:r>
              <a:rPr lang="en-US" altLang="tr-TR" sz="1200" dirty="0"/>
              <a:t> </a:t>
            </a:r>
            <a:r>
              <a:rPr lang="en-US" altLang="tr-TR" sz="1200" dirty="0" err="1"/>
              <a:t>rekabet</a:t>
            </a:r>
            <a:r>
              <a:rPr lang="en-US" altLang="tr-TR" sz="1200" dirty="0"/>
              <a:t> </a:t>
            </a:r>
            <a:r>
              <a:rPr lang="en-US" altLang="tr-TR" sz="1200" dirty="0" err="1"/>
              <a:t>eden</a:t>
            </a:r>
            <a:r>
              <a:rPr lang="en-US" altLang="tr-TR" sz="1200" dirty="0"/>
              <a:t> ve her </a:t>
            </a:r>
            <a:r>
              <a:rPr lang="en-US" altLang="tr-TR" sz="1200" dirty="0" err="1"/>
              <a:t>biri</a:t>
            </a:r>
            <a:r>
              <a:rPr lang="en-US" altLang="tr-TR" sz="1200" dirty="0"/>
              <a:t> </a:t>
            </a:r>
            <a:r>
              <a:rPr lang="en-US" altLang="tr-TR" sz="1200" dirty="0" err="1"/>
              <a:t>kazanmayı</a:t>
            </a:r>
            <a:r>
              <a:rPr lang="en-US" altLang="tr-TR" sz="1200" dirty="0"/>
              <a:t> </a:t>
            </a:r>
            <a:r>
              <a:rPr lang="en-US" altLang="tr-TR" sz="1200" dirty="0" err="1"/>
              <a:t>isteyen</a:t>
            </a:r>
            <a:r>
              <a:rPr lang="en-US" altLang="tr-TR" sz="1200" dirty="0"/>
              <a:t> </a:t>
            </a:r>
            <a:r>
              <a:rPr lang="en-US" altLang="tr-TR" sz="1200" dirty="0" err="1"/>
              <a:t>iki</a:t>
            </a:r>
            <a:r>
              <a:rPr lang="en-US" altLang="tr-TR" sz="1200" dirty="0"/>
              <a:t> </a:t>
            </a:r>
            <a:r>
              <a:rPr lang="en-US" altLang="tr-TR" sz="1200" dirty="0" err="1"/>
              <a:t>veya</a:t>
            </a:r>
            <a:r>
              <a:rPr lang="en-US" altLang="tr-TR" sz="1200" dirty="0"/>
              <a:t> </a:t>
            </a:r>
            <a:r>
              <a:rPr lang="en-US" altLang="tr-TR" sz="1200" dirty="0" err="1"/>
              <a:t>daha</a:t>
            </a:r>
            <a:r>
              <a:rPr lang="en-US" altLang="tr-TR" sz="1200" dirty="0"/>
              <a:t> </a:t>
            </a:r>
            <a:r>
              <a:rPr lang="en-US" altLang="tr-TR" sz="1200" dirty="0" err="1"/>
              <a:t>fazla</a:t>
            </a:r>
            <a:r>
              <a:rPr lang="en-US" altLang="tr-TR" sz="1200" dirty="0"/>
              <a:t> </a:t>
            </a:r>
            <a:r>
              <a:rPr lang="en-US" altLang="tr-TR" sz="1200" dirty="0" err="1"/>
              <a:t>sayıda</a:t>
            </a:r>
            <a:r>
              <a:rPr lang="en-US" altLang="tr-TR" sz="1200" dirty="0"/>
              <a:t> </a:t>
            </a:r>
            <a:r>
              <a:rPr lang="en-US" altLang="tr-TR" sz="1200" dirty="0" err="1"/>
              <a:t>karar</a:t>
            </a:r>
            <a:r>
              <a:rPr lang="en-US" altLang="tr-TR" sz="1200" dirty="0"/>
              <a:t> </a:t>
            </a:r>
            <a:r>
              <a:rPr lang="en-US" altLang="tr-TR" sz="1200" dirty="0" err="1"/>
              <a:t>vericinin</a:t>
            </a:r>
            <a:r>
              <a:rPr lang="en-US" altLang="tr-TR" sz="1200" dirty="0"/>
              <a:t> (</a:t>
            </a:r>
            <a:r>
              <a:rPr lang="en-US" altLang="tr-TR" sz="1200" dirty="0" err="1"/>
              <a:t>oyuncunun</a:t>
            </a:r>
            <a:r>
              <a:rPr lang="en-US" altLang="tr-TR" sz="1200" dirty="0"/>
              <a:t>) </a:t>
            </a:r>
            <a:r>
              <a:rPr lang="en-US" altLang="tr-TR" sz="1200" dirty="0" err="1"/>
              <a:t>bulunduğu</a:t>
            </a:r>
            <a:r>
              <a:rPr lang="en-US" altLang="tr-TR" sz="1200" dirty="0"/>
              <a:t> </a:t>
            </a:r>
            <a:r>
              <a:rPr lang="en-US" altLang="tr-TR" sz="1200" dirty="0" err="1"/>
              <a:t>karar</a:t>
            </a:r>
            <a:r>
              <a:rPr lang="en-US" altLang="tr-TR" sz="1200" dirty="0"/>
              <a:t> </a:t>
            </a:r>
            <a:r>
              <a:rPr lang="en-US" altLang="tr-TR" sz="1200" dirty="0" err="1"/>
              <a:t>ortamı</a:t>
            </a:r>
            <a:r>
              <a:rPr lang="en-US" altLang="tr-TR" sz="1200" dirty="0"/>
              <a:t> </a:t>
            </a:r>
            <a:r>
              <a:rPr lang="en-US" altLang="tr-TR" sz="1200" dirty="0" err="1"/>
              <a:t>şeklinde</a:t>
            </a:r>
            <a:r>
              <a:rPr lang="en-US" altLang="tr-TR" sz="1200" dirty="0"/>
              <a:t> </a:t>
            </a:r>
            <a:r>
              <a:rPr lang="en-US" altLang="tr-TR" sz="1200" dirty="0" err="1"/>
              <a:t>tanımlanabilir</a:t>
            </a:r>
            <a:r>
              <a:rPr lang="tr-TR" altLang="tr-TR" sz="1200" dirty="0"/>
              <a:t>. </a:t>
            </a:r>
            <a:endParaRPr lang="tr-TR" altLang="tr-TR" sz="1200" dirty="0">
              <a:cs typeface="Times New Roman" panose="02020603050405020304" pitchFamily="18" charset="0"/>
            </a:endParaRPr>
          </a:p>
        </p:txBody>
      </p:sp>
    </p:spTree>
    <p:extLst>
      <p:ext uri="{BB962C8B-B14F-4D97-AF65-F5344CB8AC3E}">
        <p14:creationId xmlns:p14="http://schemas.microsoft.com/office/powerpoint/2010/main" val="1833070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Slide Image Placeholder 1"/>
          <p:cNvSpPr>
            <a:spLocks noGrp="1" noRot="1" noChangeAspect="1" noTextEdit="1"/>
          </p:cNvSpPr>
          <p:nvPr>
            <p:ph type="sldImg"/>
          </p:nvPr>
        </p:nvSpPr>
        <p:spPr>
          <a:xfrm>
            <a:off x="1485900" y="533400"/>
            <a:ext cx="3962400" cy="2971800"/>
          </a:xfrm>
          <a:ln/>
        </p:spPr>
      </p:sp>
      <p:sp>
        <p:nvSpPr>
          <p:cNvPr id="5122"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tr-TR" dirty="0"/>
              <a:t>Karar verme ya da diğer ifade ile karar analizi, var olan bir sorunu çözerek belirli bir amaca ulaşmak için kişi veya bir kurumun karşılaştığı alternatif davranış biçimlerinden biri veya bir kaçını seçme sürecidir. Karar analizi  analitik ve sistematik bir süreçtir.</a:t>
            </a:r>
          </a:p>
        </p:txBody>
      </p:sp>
    </p:spTree>
    <p:extLst>
      <p:ext uri="{BB962C8B-B14F-4D97-AF65-F5344CB8AC3E}">
        <p14:creationId xmlns:p14="http://schemas.microsoft.com/office/powerpoint/2010/main" val="10347977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a:defRPr/>
            </a:pPr>
            <a:fld id="{26B2D248-D0AD-49C7-8486-F7C252375D7F}" type="slidenum">
              <a:rPr lang="tr-TR" altLang="tr-TR" smtClean="0"/>
              <a:pPr>
                <a:defRPr/>
              </a:pPr>
              <a:t>55</a:t>
            </a:fld>
            <a:endParaRPr lang="tr-TR" altLang="tr-TR"/>
          </a:p>
        </p:txBody>
      </p:sp>
    </p:spTree>
    <p:extLst>
      <p:ext uri="{BB962C8B-B14F-4D97-AF65-F5344CB8AC3E}">
        <p14:creationId xmlns:p14="http://schemas.microsoft.com/office/powerpoint/2010/main" val="10364050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Slide Image Placeholder 1"/>
          <p:cNvSpPr>
            <a:spLocks noGrp="1" noRot="1" noChangeAspect="1" noTextEdit="1"/>
          </p:cNvSpPr>
          <p:nvPr>
            <p:ph type="sldImg"/>
          </p:nvPr>
        </p:nvSpPr>
        <p:spPr>
          <a:xfrm>
            <a:off x="1485900" y="533400"/>
            <a:ext cx="3962400" cy="2971800"/>
          </a:xfrm>
          <a:ln/>
        </p:spPr>
      </p:sp>
      <p:sp>
        <p:nvSpPr>
          <p:cNvPr id="5122"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tr-TR" dirty="0"/>
              <a:t>Karar verme ya da diğer ifade ile karar analizi, var olan bir sorunu çözerek belirli bir amaca ulaşmak için kişi veya bir kurumun karşılaştığı alternatif davranış biçimlerinden biri veya bir kaçını seçme sürecidir. Karar analizi  analitik ve sistematik bir süreçtir.</a:t>
            </a:r>
          </a:p>
        </p:txBody>
      </p:sp>
    </p:spTree>
    <p:extLst>
      <p:ext uri="{BB962C8B-B14F-4D97-AF65-F5344CB8AC3E}">
        <p14:creationId xmlns:p14="http://schemas.microsoft.com/office/powerpoint/2010/main" val="10440037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40E5333C-4E92-744B-984F-8460DB64D54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EB49FB9-14C0-B94C-8482-26176B5BEFE0}" type="slidenum">
              <a:rPr lang="tr-TR" altLang="tr-TR"/>
              <a:pPr eaLnBrk="1" hangingPunct="1"/>
              <a:t>88</a:t>
            </a:fld>
            <a:endParaRPr lang="tr-TR" altLang="tr-TR"/>
          </a:p>
        </p:txBody>
      </p:sp>
      <p:sp>
        <p:nvSpPr>
          <p:cNvPr id="36867" name="Rectangle 2">
            <a:extLst>
              <a:ext uri="{FF2B5EF4-FFF2-40B4-BE49-F238E27FC236}">
                <a16:creationId xmlns:a16="http://schemas.microsoft.com/office/drawing/2014/main" id="{F6CE3BA8-C5EB-EC49-88B0-B27DA6CC6B59}"/>
              </a:ext>
            </a:extLst>
          </p:cNvPr>
          <p:cNvSpPr>
            <a:spLocks noGrp="1" noRot="1" noChangeAspect="1" noChangeArrowheads="1" noTextEdit="1"/>
          </p:cNvSpPr>
          <p:nvPr>
            <p:ph type="sldImg"/>
          </p:nvPr>
        </p:nvSpPr>
        <p:spPr bwMode="auto">
          <a:xfrm>
            <a:off x="1150938" y="692150"/>
            <a:ext cx="4556125" cy="3416300"/>
          </a:xfrm>
          <a:noFill/>
          <a:ln cap="flat">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36868" name="Rectangle 3">
            <a:extLst>
              <a:ext uri="{FF2B5EF4-FFF2-40B4-BE49-F238E27FC236}">
                <a16:creationId xmlns:a16="http://schemas.microsoft.com/office/drawing/2014/main" id="{4C274E3B-9B32-5A4D-A335-621359451C1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numCol="1" anchor="t" anchorCtr="0" compatLnSpc="1">
            <a:prstTxWarp prst="textNoShape">
              <a:avLst/>
            </a:prstTxWarp>
          </a:bodyPr>
          <a:lstStyle/>
          <a:p>
            <a:pPr eaLnBrk="1" hangingPunct="1">
              <a:spcBef>
                <a:spcPct val="0"/>
              </a:spcBef>
            </a:pPr>
            <a:endParaRPr lang="tr-TR" altLang="tr-TR"/>
          </a:p>
        </p:txBody>
      </p:sp>
    </p:spTree>
    <p:extLst>
      <p:ext uri="{BB962C8B-B14F-4D97-AF65-F5344CB8AC3E}">
        <p14:creationId xmlns:p14="http://schemas.microsoft.com/office/powerpoint/2010/main" val="15678501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7A08F8C8-59CF-3545-9046-0DAF65EEB94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E6A4B9F-841A-DB46-A0DC-E9061C76E876}" type="slidenum">
              <a:rPr lang="tr-TR" altLang="tr-TR"/>
              <a:pPr eaLnBrk="1" hangingPunct="1"/>
              <a:t>91</a:t>
            </a:fld>
            <a:endParaRPr lang="tr-TR" altLang="tr-TR"/>
          </a:p>
        </p:txBody>
      </p:sp>
      <p:sp>
        <p:nvSpPr>
          <p:cNvPr id="37891" name="Rectangle 2">
            <a:extLst>
              <a:ext uri="{FF2B5EF4-FFF2-40B4-BE49-F238E27FC236}">
                <a16:creationId xmlns:a16="http://schemas.microsoft.com/office/drawing/2014/main" id="{01E5FD9A-7A60-0848-84ED-4F22600705D1}"/>
              </a:ext>
            </a:extLst>
          </p:cNvPr>
          <p:cNvSpPr>
            <a:spLocks noGrp="1" noRot="1" noChangeAspect="1" noChangeArrowheads="1" noTextEdit="1"/>
          </p:cNvSpPr>
          <p:nvPr>
            <p:ph type="sldImg"/>
          </p:nvPr>
        </p:nvSpPr>
        <p:spPr bwMode="auto">
          <a:xfrm>
            <a:off x="1150938" y="692150"/>
            <a:ext cx="4556125" cy="3416300"/>
          </a:xfrm>
          <a:noFill/>
          <a:ln cap="flat">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37892" name="Rectangle 3">
            <a:extLst>
              <a:ext uri="{FF2B5EF4-FFF2-40B4-BE49-F238E27FC236}">
                <a16:creationId xmlns:a16="http://schemas.microsoft.com/office/drawing/2014/main" id="{BCC219A7-14B5-6445-A471-7C082A1DFFC8}"/>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numCol="1" anchor="t" anchorCtr="0" compatLnSpc="1">
            <a:prstTxWarp prst="textNoShape">
              <a:avLst/>
            </a:prstTxWarp>
          </a:bodyPr>
          <a:lstStyle/>
          <a:p>
            <a:pPr eaLnBrk="1" hangingPunct="1">
              <a:spcBef>
                <a:spcPct val="0"/>
              </a:spcBef>
            </a:pPr>
            <a:endParaRPr lang="tr-TR" altLang="tr-TR"/>
          </a:p>
        </p:txBody>
      </p:sp>
    </p:spTree>
    <p:extLst>
      <p:ext uri="{BB962C8B-B14F-4D97-AF65-F5344CB8AC3E}">
        <p14:creationId xmlns:p14="http://schemas.microsoft.com/office/powerpoint/2010/main" val="36616151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30877508-AABB-7D47-B660-3A4E2DEED77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2AA3251-ED48-0B4D-AF45-37A601F38861}" type="slidenum">
              <a:rPr lang="tr-TR" altLang="tr-TR"/>
              <a:pPr eaLnBrk="1" hangingPunct="1"/>
              <a:t>92</a:t>
            </a:fld>
            <a:endParaRPr lang="tr-TR" altLang="tr-TR"/>
          </a:p>
        </p:txBody>
      </p:sp>
      <p:sp>
        <p:nvSpPr>
          <p:cNvPr id="38915" name="Rectangle 2">
            <a:extLst>
              <a:ext uri="{FF2B5EF4-FFF2-40B4-BE49-F238E27FC236}">
                <a16:creationId xmlns:a16="http://schemas.microsoft.com/office/drawing/2014/main" id="{36008C61-5791-A942-A7A6-5BCF4CB540BF}"/>
              </a:ext>
            </a:extLst>
          </p:cNvPr>
          <p:cNvSpPr>
            <a:spLocks noGrp="1" noRot="1" noChangeAspect="1" noChangeArrowheads="1" noTextEdit="1"/>
          </p:cNvSpPr>
          <p:nvPr>
            <p:ph type="sldImg"/>
          </p:nvPr>
        </p:nvSpPr>
        <p:spPr bwMode="auto">
          <a:xfrm>
            <a:off x="1150938" y="692150"/>
            <a:ext cx="4556125" cy="3416300"/>
          </a:xfrm>
          <a:noFill/>
          <a:ln cap="flat">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38916" name="Rectangle 3">
            <a:extLst>
              <a:ext uri="{FF2B5EF4-FFF2-40B4-BE49-F238E27FC236}">
                <a16:creationId xmlns:a16="http://schemas.microsoft.com/office/drawing/2014/main" id="{D6063AD7-C0F7-4D4B-9C22-23BC700E38A3}"/>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numCol="1" anchor="t" anchorCtr="0" compatLnSpc="1">
            <a:prstTxWarp prst="textNoShape">
              <a:avLst/>
            </a:prstTxWarp>
          </a:bodyPr>
          <a:lstStyle/>
          <a:p>
            <a:pPr eaLnBrk="1" hangingPunct="1">
              <a:spcBef>
                <a:spcPct val="0"/>
              </a:spcBef>
            </a:pPr>
            <a:endParaRPr lang="tr-TR" altLang="tr-TR"/>
          </a:p>
        </p:txBody>
      </p:sp>
    </p:spTree>
    <p:extLst>
      <p:ext uri="{BB962C8B-B14F-4D97-AF65-F5344CB8AC3E}">
        <p14:creationId xmlns:p14="http://schemas.microsoft.com/office/powerpoint/2010/main" val="29550026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1A325FB9-3C92-1744-8F1D-CB97AFBB8B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9F25E29-2C06-6A40-9C59-FDC148EB3ED4}" type="slidenum">
              <a:rPr lang="tr-TR" altLang="tr-TR"/>
              <a:pPr eaLnBrk="1" hangingPunct="1"/>
              <a:t>93</a:t>
            </a:fld>
            <a:endParaRPr lang="tr-TR" altLang="tr-TR"/>
          </a:p>
        </p:txBody>
      </p:sp>
      <p:sp>
        <p:nvSpPr>
          <p:cNvPr id="39939" name="Rectangle 2">
            <a:extLst>
              <a:ext uri="{FF2B5EF4-FFF2-40B4-BE49-F238E27FC236}">
                <a16:creationId xmlns:a16="http://schemas.microsoft.com/office/drawing/2014/main" id="{632F7A18-22E5-7741-A14E-DA10D36AFD7B}"/>
              </a:ext>
            </a:extLst>
          </p:cNvPr>
          <p:cNvSpPr>
            <a:spLocks noGrp="1" noRot="1" noChangeAspect="1" noChangeArrowheads="1" noTextEdit="1"/>
          </p:cNvSpPr>
          <p:nvPr>
            <p:ph type="sldImg"/>
          </p:nvPr>
        </p:nvSpPr>
        <p:spPr bwMode="auto">
          <a:xfrm>
            <a:off x="1150938" y="692150"/>
            <a:ext cx="4556125" cy="3416300"/>
          </a:xfrm>
          <a:noFill/>
          <a:ln cap="flat">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39940" name="Rectangle 3">
            <a:extLst>
              <a:ext uri="{FF2B5EF4-FFF2-40B4-BE49-F238E27FC236}">
                <a16:creationId xmlns:a16="http://schemas.microsoft.com/office/drawing/2014/main" id="{904C11C0-F1BF-624E-8B18-E3DC3752C3DD}"/>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numCol="1" anchor="t" anchorCtr="0" compatLnSpc="1">
            <a:prstTxWarp prst="textNoShape">
              <a:avLst/>
            </a:prstTxWarp>
          </a:bodyPr>
          <a:lstStyle/>
          <a:p>
            <a:pPr eaLnBrk="1" hangingPunct="1">
              <a:spcBef>
                <a:spcPct val="0"/>
              </a:spcBef>
            </a:pPr>
            <a:endParaRPr lang="tr-TR" altLang="tr-TR"/>
          </a:p>
        </p:txBody>
      </p:sp>
    </p:spTree>
    <p:extLst>
      <p:ext uri="{BB962C8B-B14F-4D97-AF65-F5344CB8AC3E}">
        <p14:creationId xmlns:p14="http://schemas.microsoft.com/office/powerpoint/2010/main" val="1017736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F21C0AA4-EBE7-F448-B70E-1DBB873AAAA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2D9C140-6DE6-7548-99D3-72B60B600A77}" type="slidenum">
              <a:rPr lang="tr-TR" altLang="tr-TR"/>
              <a:pPr eaLnBrk="1" hangingPunct="1"/>
              <a:t>95</a:t>
            </a:fld>
            <a:endParaRPr lang="tr-TR" altLang="tr-TR"/>
          </a:p>
        </p:txBody>
      </p:sp>
      <p:sp>
        <p:nvSpPr>
          <p:cNvPr id="40963" name="Rectangle 2">
            <a:extLst>
              <a:ext uri="{FF2B5EF4-FFF2-40B4-BE49-F238E27FC236}">
                <a16:creationId xmlns:a16="http://schemas.microsoft.com/office/drawing/2014/main" id="{3A6C3491-237B-E444-A837-2579ECF8E5AE}"/>
              </a:ext>
            </a:extLst>
          </p:cNvPr>
          <p:cNvSpPr>
            <a:spLocks noGrp="1" noRot="1" noChangeAspect="1" noChangeArrowheads="1" noTextEdit="1"/>
          </p:cNvSpPr>
          <p:nvPr>
            <p:ph type="sldImg"/>
          </p:nvPr>
        </p:nvSpPr>
        <p:spPr bwMode="auto">
          <a:xfrm>
            <a:off x="1150938" y="692150"/>
            <a:ext cx="4556125" cy="3416300"/>
          </a:xfrm>
          <a:noFill/>
          <a:ln cap="flat">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40964" name="Rectangle 3">
            <a:extLst>
              <a:ext uri="{FF2B5EF4-FFF2-40B4-BE49-F238E27FC236}">
                <a16:creationId xmlns:a16="http://schemas.microsoft.com/office/drawing/2014/main" id="{5B15284D-BB8F-8444-AF25-2F81229F11F8}"/>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numCol="1" anchor="t" anchorCtr="0" compatLnSpc="1">
            <a:prstTxWarp prst="textNoShape">
              <a:avLst/>
            </a:prstTxWarp>
          </a:bodyPr>
          <a:lstStyle/>
          <a:p>
            <a:pPr eaLnBrk="1" hangingPunct="1">
              <a:spcBef>
                <a:spcPct val="0"/>
              </a:spcBef>
            </a:pPr>
            <a:endParaRPr lang="tr-TR" altLang="tr-TR"/>
          </a:p>
        </p:txBody>
      </p:sp>
    </p:spTree>
    <p:extLst>
      <p:ext uri="{BB962C8B-B14F-4D97-AF65-F5344CB8AC3E}">
        <p14:creationId xmlns:p14="http://schemas.microsoft.com/office/powerpoint/2010/main" val="34947462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CE99C1A9-E090-354F-B51D-7569F779907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ABA22EE-BDD1-1444-8592-F8C3D11A4087}" type="slidenum">
              <a:rPr lang="tr-TR" altLang="tr-TR"/>
              <a:pPr eaLnBrk="1" hangingPunct="1"/>
              <a:t>96</a:t>
            </a:fld>
            <a:endParaRPr lang="tr-TR" altLang="tr-TR"/>
          </a:p>
        </p:txBody>
      </p:sp>
      <p:sp>
        <p:nvSpPr>
          <p:cNvPr id="41987" name="Rectangle 2">
            <a:extLst>
              <a:ext uri="{FF2B5EF4-FFF2-40B4-BE49-F238E27FC236}">
                <a16:creationId xmlns:a16="http://schemas.microsoft.com/office/drawing/2014/main" id="{BFC28283-3D7A-CA44-B425-2B0B07DF6D74}"/>
              </a:ext>
            </a:extLst>
          </p:cNvPr>
          <p:cNvSpPr>
            <a:spLocks noGrp="1" noRot="1" noChangeAspect="1" noChangeArrowheads="1" noTextEdit="1"/>
          </p:cNvSpPr>
          <p:nvPr>
            <p:ph type="sldImg"/>
          </p:nvPr>
        </p:nvSpPr>
        <p:spPr bwMode="auto">
          <a:xfrm>
            <a:off x="1150938" y="692150"/>
            <a:ext cx="4556125" cy="3416300"/>
          </a:xfrm>
          <a:noFill/>
          <a:ln cap="flat">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41988" name="Rectangle 3">
            <a:extLst>
              <a:ext uri="{FF2B5EF4-FFF2-40B4-BE49-F238E27FC236}">
                <a16:creationId xmlns:a16="http://schemas.microsoft.com/office/drawing/2014/main" id="{98C2268B-9BF4-DC42-8E8E-CA143215A649}"/>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numCol="1" anchor="t" anchorCtr="0" compatLnSpc="1">
            <a:prstTxWarp prst="textNoShape">
              <a:avLst/>
            </a:prstTxWarp>
          </a:bodyPr>
          <a:lstStyle/>
          <a:p>
            <a:pPr eaLnBrk="1" hangingPunct="1">
              <a:spcBef>
                <a:spcPct val="0"/>
              </a:spcBef>
            </a:pPr>
            <a:endParaRPr lang="tr-TR" altLang="tr-TR"/>
          </a:p>
        </p:txBody>
      </p:sp>
    </p:spTree>
    <p:extLst>
      <p:ext uri="{BB962C8B-B14F-4D97-AF65-F5344CB8AC3E}">
        <p14:creationId xmlns:p14="http://schemas.microsoft.com/office/powerpoint/2010/main" val="3184813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B1F1F8C-7488-4F48-90D8-E6AE5328DEF8}" type="slidenum">
              <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tr-TR" altLang="tr-TR">
              <a:latin typeface="Arial" panose="020B0604020202020204" pitchFamily="34" charset="0"/>
            </a:endParaRPr>
          </a:p>
        </p:txBody>
      </p:sp>
    </p:spTree>
    <p:extLst>
      <p:ext uri="{BB962C8B-B14F-4D97-AF65-F5344CB8AC3E}">
        <p14:creationId xmlns:p14="http://schemas.microsoft.com/office/powerpoint/2010/main" val="997259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F304E0D-5A6A-4171-B204-E22E7B0117E2}" type="slidenum">
              <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tr-TR" dirty="0" err="1"/>
              <a:t>Belirlilik</a:t>
            </a:r>
            <a:r>
              <a:rPr lang="en-US" altLang="tr-TR" dirty="0"/>
              <a:t> </a:t>
            </a:r>
            <a:r>
              <a:rPr lang="en-US" altLang="tr-TR" dirty="0" err="1"/>
              <a:t>durumunda</a:t>
            </a:r>
            <a:r>
              <a:rPr lang="en-US" altLang="tr-TR" dirty="0"/>
              <a:t> </a:t>
            </a:r>
            <a:r>
              <a:rPr lang="en-US" altLang="tr-TR" dirty="0" err="1"/>
              <a:t>evrensel</a:t>
            </a:r>
            <a:r>
              <a:rPr lang="en-US" altLang="tr-TR" dirty="0"/>
              <a:t> </a:t>
            </a:r>
            <a:r>
              <a:rPr lang="en-US" altLang="tr-TR" dirty="0" err="1"/>
              <a:t>biçimde</a:t>
            </a:r>
            <a:r>
              <a:rPr lang="en-US" altLang="tr-TR" dirty="0"/>
              <a:t> </a:t>
            </a:r>
            <a:r>
              <a:rPr lang="en-US" altLang="tr-TR" dirty="0" err="1"/>
              <a:t>kabul</a:t>
            </a:r>
            <a:r>
              <a:rPr lang="en-US" altLang="tr-TR" dirty="0"/>
              <a:t> </a:t>
            </a:r>
            <a:r>
              <a:rPr lang="en-US" altLang="tr-TR" dirty="0" err="1"/>
              <a:t>görmüş</a:t>
            </a:r>
            <a:r>
              <a:rPr lang="en-US" altLang="tr-TR" dirty="0"/>
              <a:t> </a:t>
            </a:r>
            <a:r>
              <a:rPr lang="en-US" altLang="tr-TR" dirty="0" err="1"/>
              <a:t>karar</a:t>
            </a:r>
            <a:r>
              <a:rPr lang="en-US" altLang="tr-TR" dirty="0"/>
              <a:t> alma </a:t>
            </a:r>
            <a:r>
              <a:rPr lang="en-US" altLang="tr-TR" dirty="0" err="1"/>
              <a:t>ölçütü</a:t>
            </a:r>
            <a:r>
              <a:rPr lang="en-US" altLang="tr-TR" dirty="0"/>
              <a:t>, </a:t>
            </a:r>
            <a:r>
              <a:rPr lang="en-US" altLang="tr-TR" dirty="0" err="1"/>
              <a:t>kârın</a:t>
            </a:r>
            <a:r>
              <a:rPr lang="en-US" altLang="tr-TR" dirty="0"/>
              <a:t> </a:t>
            </a:r>
            <a:r>
              <a:rPr lang="en-US" altLang="tr-TR" dirty="0" err="1"/>
              <a:t>en</a:t>
            </a:r>
            <a:r>
              <a:rPr lang="en-US" altLang="tr-TR" dirty="0"/>
              <a:t> </a:t>
            </a:r>
            <a:r>
              <a:rPr lang="en-US" altLang="tr-TR" dirty="0" err="1"/>
              <a:t>büyüklenmesi</a:t>
            </a:r>
            <a:r>
              <a:rPr lang="en-US" altLang="tr-TR" dirty="0"/>
              <a:t> </a:t>
            </a:r>
            <a:r>
              <a:rPr lang="en-US" altLang="tr-TR" dirty="0" err="1"/>
              <a:t>veya</a:t>
            </a:r>
            <a:r>
              <a:rPr lang="en-US" altLang="tr-TR" dirty="0"/>
              <a:t> </a:t>
            </a:r>
            <a:r>
              <a:rPr lang="en-US" altLang="tr-TR" dirty="0" err="1"/>
              <a:t>maliyetin</a:t>
            </a:r>
            <a:r>
              <a:rPr lang="en-US" altLang="tr-TR" dirty="0"/>
              <a:t> </a:t>
            </a:r>
            <a:r>
              <a:rPr lang="en-US" altLang="tr-TR" dirty="0" err="1"/>
              <a:t>en</a:t>
            </a:r>
            <a:r>
              <a:rPr lang="en-US" altLang="tr-TR" dirty="0"/>
              <a:t> </a:t>
            </a:r>
            <a:r>
              <a:rPr lang="en-US" altLang="tr-TR" dirty="0" err="1"/>
              <a:t>küçüklenmesi</a:t>
            </a:r>
            <a:r>
              <a:rPr lang="en-US" altLang="tr-TR" dirty="0"/>
              <a:t> </a:t>
            </a:r>
            <a:r>
              <a:rPr lang="en-US" altLang="tr-TR" dirty="0" err="1"/>
              <a:t>iken</a:t>
            </a:r>
            <a:r>
              <a:rPr lang="en-US" altLang="tr-TR" dirty="0"/>
              <a:t>, </a:t>
            </a:r>
            <a:r>
              <a:rPr lang="en-US" altLang="tr-TR" dirty="0" err="1"/>
              <a:t>belirsizlik</a:t>
            </a:r>
            <a:r>
              <a:rPr lang="en-US" altLang="tr-TR" dirty="0"/>
              <a:t> ve risk </a:t>
            </a:r>
            <a:r>
              <a:rPr lang="en-US" altLang="tr-TR" dirty="0" err="1"/>
              <a:t>durumlarında</a:t>
            </a:r>
            <a:r>
              <a:rPr lang="en-US" altLang="tr-TR" dirty="0"/>
              <a:t> </a:t>
            </a:r>
            <a:r>
              <a:rPr lang="en-US" altLang="tr-TR" dirty="0" err="1"/>
              <a:t>karar</a:t>
            </a:r>
            <a:r>
              <a:rPr lang="en-US" altLang="tr-TR" dirty="0"/>
              <a:t> </a:t>
            </a:r>
            <a:r>
              <a:rPr lang="en-US" altLang="tr-TR" dirty="0" err="1"/>
              <a:t>almada</a:t>
            </a:r>
            <a:r>
              <a:rPr lang="en-US" altLang="tr-TR" dirty="0"/>
              <a:t> </a:t>
            </a:r>
            <a:r>
              <a:rPr lang="en-US" altLang="tr-TR" dirty="0" err="1"/>
              <a:t>değişik</a:t>
            </a:r>
            <a:r>
              <a:rPr lang="en-US" altLang="tr-TR" dirty="0"/>
              <a:t> </a:t>
            </a:r>
            <a:r>
              <a:rPr lang="en-US" altLang="tr-TR" dirty="0" err="1"/>
              <a:t>ölçütler</a:t>
            </a:r>
            <a:r>
              <a:rPr lang="en-US" altLang="tr-TR" dirty="0"/>
              <a:t> </a:t>
            </a:r>
            <a:r>
              <a:rPr lang="en-US" altLang="tr-TR" dirty="0" err="1"/>
              <a:t>söz</a:t>
            </a:r>
            <a:r>
              <a:rPr lang="en-US" altLang="tr-TR" dirty="0"/>
              <a:t> </a:t>
            </a:r>
            <a:r>
              <a:rPr lang="en-US" altLang="tr-TR" dirty="0" err="1"/>
              <a:t>konusu</a:t>
            </a:r>
            <a:r>
              <a:rPr lang="en-US" altLang="tr-TR" dirty="0"/>
              <a:t> </a:t>
            </a:r>
            <a:r>
              <a:rPr lang="en-US" altLang="tr-TR" dirty="0" err="1"/>
              <a:t>olur</a:t>
            </a:r>
            <a:r>
              <a:rPr lang="en-US" altLang="tr-TR" dirty="0"/>
              <a:t>. </a:t>
            </a:r>
            <a:r>
              <a:rPr lang="en-US" altLang="tr-TR" dirty="0" err="1"/>
              <a:t>Sözgelimi</a:t>
            </a:r>
            <a:r>
              <a:rPr lang="en-US" altLang="tr-TR" dirty="0"/>
              <a:t>, risk </a:t>
            </a:r>
            <a:r>
              <a:rPr lang="en-US" altLang="tr-TR" dirty="0" err="1"/>
              <a:t>ortamında</a:t>
            </a:r>
            <a:r>
              <a:rPr lang="en-US" altLang="tr-TR" dirty="0"/>
              <a:t> </a:t>
            </a:r>
            <a:r>
              <a:rPr lang="en-US" altLang="tr-TR" dirty="0" err="1"/>
              <a:t>karar</a:t>
            </a:r>
            <a:r>
              <a:rPr lang="en-US" altLang="tr-TR" dirty="0"/>
              <a:t> </a:t>
            </a:r>
            <a:r>
              <a:rPr lang="en-US" altLang="tr-TR" dirty="0" err="1"/>
              <a:t>almada</a:t>
            </a:r>
            <a:r>
              <a:rPr lang="en-US" altLang="tr-TR" dirty="0"/>
              <a:t> ortalama (</a:t>
            </a:r>
            <a:r>
              <a:rPr lang="en-US" altLang="tr-TR" dirty="0" err="1"/>
              <a:t>beklenen</a:t>
            </a:r>
            <a:r>
              <a:rPr lang="en-US" altLang="tr-TR" dirty="0"/>
              <a:t>) </a:t>
            </a:r>
            <a:r>
              <a:rPr lang="en-US" altLang="tr-TR" dirty="0" err="1"/>
              <a:t>kârın</a:t>
            </a:r>
            <a:r>
              <a:rPr lang="en-US" altLang="tr-TR" dirty="0"/>
              <a:t> </a:t>
            </a:r>
            <a:r>
              <a:rPr lang="en-US" altLang="tr-TR" dirty="0" err="1"/>
              <a:t>en</a:t>
            </a:r>
            <a:r>
              <a:rPr lang="en-US" altLang="tr-TR" dirty="0"/>
              <a:t> </a:t>
            </a:r>
            <a:r>
              <a:rPr lang="en-US" altLang="tr-TR" dirty="0" err="1"/>
              <a:t>büyüklenmesi</a:t>
            </a:r>
            <a:r>
              <a:rPr lang="en-US" altLang="tr-TR" dirty="0"/>
              <a:t> </a:t>
            </a:r>
            <a:r>
              <a:rPr lang="en-US" altLang="tr-TR" dirty="0" err="1"/>
              <a:t>karar</a:t>
            </a:r>
            <a:r>
              <a:rPr lang="en-US" altLang="tr-TR" dirty="0"/>
              <a:t> </a:t>
            </a:r>
            <a:r>
              <a:rPr lang="en-US" altLang="tr-TR" dirty="0" err="1"/>
              <a:t>ölçütü</a:t>
            </a:r>
            <a:r>
              <a:rPr lang="en-US" altLang="tr-TR" dirty="0"/>
              <a:t> </a:t>
            </a:r>
            <a:r>
              <a:rPr lang="en-US" altLang="tr-TR" dirty="0" err="1"/>
              <a:t>olarak</a:t>
            </a:r>
            <a:r>
              <a:rPr lang="en-US" altLang="tr-TR" dirty="0"/>
              <a:t> </a:t>
            </a:r>
            <a:r>
              <a:rPr lang="en-US" altLang="tr-TR" dirty="0" err="1"/>
              <a:t>kabul</a:t>
            </a:r>
            <a:r>
              <a:rPr lang="en-US" altLang="tr-TR" dirty="0"/>
              <a:t> </a:t>
            </a:r>
            <a:r>
              <a:rPr lang="en-US" altLang="tr-TR" dirty="0" err="1"/>
              <a:t>edilebilirse</a:t>
            </a:r>
            <a:r>
              <a:rPr lang="en-US" altLang="tr-TR" dirty="0"/>
              <a:t> de </a:t>
            </a:r>
            <a:r>
              <a:rPr lang="en-US" altLang="tr-TR" dirty="0" err="1"/>
              <a:t>bu</a:t>
            </a:r>
            <a:r>
              <a:rPr lang="en-US" altLang="tr-TR" dirty="0"/>
              <a:t> </a:t>
            </a:r>
            <a:r>
              <a:rPr lang="en-US" altLang="tr-TR" dirty="0" err="1"/>
              <a:t>ölçüt</a:t>
            </a:r>
            <a:r>
              <a:rPr lang="en-US" altLang="tr-TR" dirty="0"/>
              <a:t> </a:t>
            </a:r>
            <a:r>
              <a:rPr lang="en-US" altLang="tr-TR" dirty="0" err="1"/>
              <a:t>bütün</a:t>
            </a:r>
            <a:r>
              <a:rPr lang="en-US" altLang="tr-TR" dirty="0"/>
              <a:t> </a:t>
            </a:r>
            <a:r>
              <a:rPr lang="en-US" altLang="tr-TR" dirty="0" err="1"/>
              <a:t>durumlar</a:t>
            </a:r>
            <a:r>
              <a:rPr lang="en-US" altLang="tr-TR" dirty="0"/>
              <a:t> </a:t>
            </a:r>
            <a:r>
              <a:rPr lang="en-US" altLang="tr-TR" dirty="0" err="1"/>
              <a:t>için</a:t>
            </a:r>
            <a:r>
              <a:rPr lang="en-US" altLang="tr-TR" dirty="0"/>
              <a:t> </a:t>
            </a:r>
            <a:r>
              <a:rPr lang="en-US" altLang="tr-TR" dirty="0" err="1"/>
              <a:t>uygun</a:t>
            </a:r>
            <a:r>
              <a:rPr lang="en-US" altLang="tr-TR" dirty="0"/>
              <a:t> </a:t>
            </a:r>
            <a:r>
              <a:rPr lang="en-US" altLang="tr-TR" dirty="0" err="1"/>
              <a:t>olmayabilir</a:t>
            </a:r>
            <a:r>
              <a:rPr lang="en-US" altLang="tr-TR" dirty="0"/>
              <a:t>.</a:t>
            </a:r>
            <a:endParaRPr lang="tr-TR" altLang="tr-TR" dirty="0">
              <a:latin typeface="Arial" panose="020B0604020202020204" pitchFamily="34" charset="0"/>
            </a:endParaRPr>
          </a:p>
        </p:txBody>
      </p:sp>
    </p:spTree>
    <p:extLst>
      <p:ext uri="{BB962C8B-B14F-4D97-AF65-F5344CB8AC3E}">
        <p14:creationId xmlns:p14="http://schemas.microsoft.com/office/powerpoint/2010/main" val="2486614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85DF269-DDDE-4F24-A42E-1E8B6FE3D439}" type="slidenum">
              <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tr-TR" altLang="tr-TR">
              <a:latin typeface="Arial" panose="020B0604020202020204" pitchFamily="34" charset="0"/>
            </a:endParaRPr>
          </a:p>
        </p:txBody>
      </p:sp>
    </p:spTree>
    <p:extLst>
      <p:ext uri="{BB962C8B-B14F-4D97-AF65-F5344CB8AC3E}">
        <p14:creationId xmlns:p14="http://schemas.microsoft.com/office/powerpoint/2010/main" val="1498659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3CF8E0C-FF0B-4885-B72B-954A54801C9D}" type="slidenum">
              <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tr-TR" altLang="tr-TR" dirty="0">
              <a:latin typeface="Arial" panose="020B0604020202020204" pitchFamily="34" charset="0"/>
            </a:endParaRPr>
          </a:p>
        </p:txBody>
      </p:sp>
    </p:spTree>
    <p:extLst>
      <p:ext uri="{BB962C8B-B14F-4D97-AF65-F5344CB8AC3E}">
        <p14:creationId xmlns:p14="http://schemas.microsoft.com/office/powerpoint/2010/main" val="880280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AA9BA4D-B3D9-49A7-AF1A-2B45F44CC311}" type="slidenum">
              <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tr-TR" sz="13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tr-TR" sz="1200" dirty="0" err="1"/>
              <a:t>Sözgelimi</a:t>
            </a:r>
            <a:r>
              <a:rPr lang="en-US" altLang="tr-TR" sz="1200" dirty="0"/>
              <a:t>, </a:t>
            </a:r>
            <a:r>
              <a:rPr lang="en-US" altLang="tr-TR" sz="1200" dirty="0" err="1"/>
              <a:t>minimaks</a:t>
            </a:r>
            <a:r>
              <a:rPr lang="en-US" altLang="tr-TR" sz="1200" dirty="0"/>
              <a:t> </a:t>
            </a:r>
            <a:r>
              <a:rPr lang="en-US" altLang="tr-TR" sz="1200" dirty="0" err="1"/>
              <a:t>ölçütünü</a:t>
            </a:r>
            <a:r>
              <a:rPr lang="en-US" altLang="tr-TR" sz="1200" dirty="0"/>
              <a:t> </a:t>
            </a:r>
            <a:r>
              <a:rPr lang="en-US" altLang="tr-TR" sz="1200" dirty="0" err="1"/>
              <a:t>seçen</a:t>
            </a:r>
            <a:r>
              <a:rPr lang="en-US" altLang="tr-TR" sz="1200" dirty="0"/>
              <a:t> </a:t>
            </a:r>
            <a:r>
              <a:rPr lang="en-US" altLang="tr-TR" sz="1200" dirty="0" err="1"/>
              <a:t>karar</a:t>
            </a:r>
            <a:r>
              <a:rPr lang="en-US" altLang="tr-TR" sz="1200" dirty="0"/>
              <a:t> </a:t>
            </a:r>
            <a:r>
              <a:rPr lang="en-US" altLang="tr-TR" sz="1200" dirty="0" err="1"/>
              <a:t>verici</a:t>
            </a:r>
            <a:r>
              <a:rPr lang="en-US" altLang="tr-TR" sz="1200" dirty="0"/>
              <a:t> </a:t>
            </a:r>
            <a:r>
              <a:rPr lang="en-US" altLang="tr-TR" sz="1200" dirty="0" err="1"/>
              <a:t>ile</a:t>
            </a:r>
            <a:r>
              <a:rPr lang="en-US" altLang="tr-TR" sz="1200" dirty="0"/>
              <a:t> </a:t>
            </a:r>
            <a:r>
              <a:rPr lang="en-US" altLang="tr-TR" sz="1200" dirty="0" err="1"/>
              <a:t>karşılaştırıldığında</a:t>
            </a:r>
            <a:r>
              <a:rPr lang="en-US" altLang="tr-TR" sz="1200" dirty="0"/>
              <a:t>, Laplace </a:t>
            </a:r>
            <a:r>
              <a:rPr lang="en-US" altLang="tr-TR" sz="1200" dirty="0" err="1"/>
              <a:t>ölçütünü</a:t>
            </a:r>
            <a:r>
              <a:rPr lang="en-US" altLang="tr-TR" sz="1200" dirty="0"/>
              <a:t> </a:t>
            </a:r>
            <a:r>
              <a:rPr lang="en-US" altLang="tr-TR" sz="1200" dirty="0" err="1"/>
              <a:t>benimseyen</a:t>
            </a:r>
            <a:r>
              <a:rPr lang="en-US" altLang="tr-TR" sz="1200" dirty="0"/>
              <a:t> </a:t>
            </a:r>
            <a:r>
              <a:rPr lang="en-US" altLang="tr-TR" sz="1200" dirty="0" err="1"/>
              <a:t>karar</a:t>
            </a:r>
            <a:r>
              <a:rPr lang="en-US" altLang="tr-TR" sz="1200" dirty="0"/>
              <a:t> </a:t>
            </a:r>
            <a:r>
              <a:rPr lang="en-US" altLang="tr-TR" sz="1200" dirty="0" err="1"/>
              <a:t>vericinin</a:t>
            </a:r>
            <a:r>
              <a:rPr lang="en-US" altLang="tr-TR" sz="1200" dirty="0"/>
              <a:t> </a:t>
            </a:r>
            <a:r>
              <a:rPr lang="en-US" altLang="tr-TR" sz="1200" dirty="0" err="1"/>
              <a:t>daha</a:t>
            </a:r>
            <a:r>
              <a:rPr lang="en-US" altLang="tr-TR" sz="1200" dirty="0"/>
              <a:t> </a:t>
            </a:r>
            <a:r>
              <a:rPr lang="en-US" altLang="tr-TR" sz="1200" dirty="0" err="1"/>
              <a:t>iyimser</a:t>
            </a:r>
            <a:r>
              <a:rPr lang="en-US" altLang="tr-TR" sz="1200" dirty="0"/>
              <a:t> </a:t>
            </a:r>
            <a:r>
              <a:rPr lang="en-US" altLang="tr-TR" sz="1200" dirty="0" err="1"/>
              <a:t>olduğu</a:t>
            </a:r>
            <a:r>
              <a:rPr lang="en-US" altLang="tr-TR" sz="1200" dirty="0"/>
              <a:t> </a:t>
            </a:r>
            <a:r>
              <a:rPr lang="en-US" altLang="tr-TR" sz="1200" dirty="0" err="1"/>
              <a:t>söylenebilir</a:t>
            </a:r>
            <a:r>
              <a:rPr lang="en-US" altLang="tr-TR" sz="1200" dirty="0"/>
              <a:t>. </a:t>
            </a:r>
            <a:r>
              <a:rPr lang="en-US" altLang="tr-TR" sz="1200" dirty="0" err="1"/>
              <a:t>Hurwicz</a:t>
            </a:r>
            <a:r>
              <a:rPr lang="en-US" altLang="tr-TR" sz="1200" dirty="0"/>
              <a:t> </a:t>
            </a:r>
            <a:r>
              <a:rPr lang="en-US" altLang="tr-TR" sz="1200" dirty="0" err="1"/>
              <a:t>ölçütünü</a:t>
            </a:r>
            <a:r>
              <a:rPr lang="en-US" altLang="tr-TR" sz="1200" dirty="0"/>
              <a:t> </a:t>
            </a:r>
            <a:r>
              <a:rPr lang="en-US" altLang="tr-TR" sz="1200" dirty="0" err="1"/>
              <a:t>benimseyen</a:t>
            </a:r>
            <a:r>
              <a:rPr lang="en-US" altLang="tr-TR" sz="1200" dirty="0"/>
              <a:t> </a:t>
            </a:r>
            <a:r>
              <a:rPr lang="en-US" altLang="tr-TR" sz="1200" dirty="0" err="1"/>
              <a:t>karar</a:t>
            </a:r>
            <a:r>
              <a:rPr lang="en-US" altLang="tr-TR" sz="1200" dirty="0"/>
              <a:t> </a:t>
            </a:r>
            <a:r>
              <a:rPr lang="en-US" altLang="tr-TR" sz="1200" dirty="0" err="1"/>
              <a:t>vericinin</a:t>
            </a:r>
            <a:r>
              <a:rPr lang="en-US" altLang="tr-TR" sz="1200" dirty="0"/>
              <a:t> </a:t>
            </a:r>
            <a:r>
              <a:rPr lang="en-US" altLang="tr-TR" sz="1200" dirty="0" err="1"/>
              <a:t>ise</a:t>
            </a:r>
            <a:r>
              <a:rPr lang="en-US" altLang="tr-TR" sz="1200" dirty="0"/>
              <a:t> </a:t>
            </a:r>
            <a:r>
              <a:rPr lang="en-US" altLang="tr-TR" sz="1200" dirty="0" err="1"/>
              <a:t>minimaks</a:t>
            </a:r>
            <a:r>
              <a:rPr lang="en-US" altLang="tr-TR" sz="1200" dirty="0"/>
              <a:t> </a:t>
            </a:r>
            <a:r>
              <a:rPr lang="en-US" altLang="tr-TR" sz="1200" dirty="0" err="1"/>
              <a:t>ölçütü</a:t>
            </a:r>
            <a:r>
              <a:rPr lang="en-US" altLang="tr-TR" sz="1200" dirty="0"/>
              <a:t> </a:t>
            </a:r>
            <a:r>
              <a:rPr lang="en-US" altLang="tr-TR" sz="1200" dirty="0" err="1"/>
              <a:t>ile</a:t>
            </a:r>
            <a:r>
              <a:rPr lang="en-US" altLang="tr-TR" sz="1200" dirty="0"/>
              <a:t> </a:t>
            </a:r>
            <a:r>
              <a:rPr lang="en-US" altLang="tr-TR" sz="1200" dirty="0" err="1"/>
              <a:t>maksimaks</a:t>
            </a:r>
            <a:r>
              <a:rPr lang="en-US" altLang="tr-TR" sz="1200" dirty="0"/>
              <a:t> </a:t>
            </a:r>
            <a:r>
              <a:rPr lang="en-US" altLang="tr-TR" sz="1200" dirty="0" err="1"/>
              <a:t>ölçütü</a:t>
            </a:r>
            <a:r>
              <a:rPr lang="en-US" altLang="tr-TR" sz="1200" dirty="0"/>
              <a:t> </a:t>
            </a:r>
            <a:r>
              <a:rPr lang="en-US" altLang="tr-TR" sz="1200" dirty="0" err="1"/>
              <a:t>arasında</a:t>
            </a:r>
            <a:r>
              <a:rPr lang="en-US" altLang="tr-TR" sz="1200" dirty="0"/>
              <a:t> </a:t>
            </a:r>
            <a:r>
              <a:rPr lang="en-US" altLang="tr-TR" sz="1200" dirty="0" err="1"/>
              <a:t>bir</a:t>
            </a:r>
            <a:r>
              <a:rPr lang="en-US" altLang="tr-TR" sz="1200" dirty="0"/>
              <a:t> </a:t>
            </a:r>
            <a:r>
              <a:rPr lang="en-US" altLang="tr-TR" sz="1200" dirty="0" err="1"/>
              <a:t>denge</a:t>
            </a:r>
            <a:r>
              <a:rPr lang="en-US" altLang="tr-TR" sz="1200" dirty="0"/>
              <a:t> </a:t>
            </a:r>
            <a:r>
              <a:rPr lang="en-US" altLang="tr-TR" sz="1200" dirty="0" err="1"/>
              <a:t>bulmaya</a:t>
            </a:r>
            <a:r>
              <a:rPr lang="en-US" altLang="tr-TR" sz="1200" dirty="0"/>
              <a:t> </a:t>
            </a:r>
            <a:r>
              <a:rPr lang="en-US" altLang="tr-TR" sz="1200" dirty="0" err="1"/>
              <a:t>çalıştığı</a:t>
            </a:r>
            <a:r>
              <a:rPr lang="en-US" altLang="tr-TR" sz="1200" dirty="0"/>
              <a:t> </a:t>
            </a:r>
            <a:r>
              <a:rPr lang="en-US" altLang="tr-TR" sz="1200" dirty="0" err="1"/>
              <a:t>kabul</a:t>
            </a:r>
            <a:r>
              <a:rPr lang="en-US" altLang="tr-TR" sz="1200" dirty="0"/>
              <a:t> </a:t>
            </a:r>
            <a:r>
              <a:rPr lang="en-US" altLang="tr-TR" sz="1200" dirty="0" err="1"/>
              <a:t>edilir</a:t>
            </a:r>
            <a:r>
              <a:rPr lang="en-US" altLang="tr-TR" sz="1200" dirty="0"/>
              <a:t>. </a:t>
            </a:r>
            <a:endParaRPr lang="tr-TR" altLang="tr-TR" dirty="0">
              <a:latin typeface="Arial" panose="020B0604020202020204" pitchFamily="34" charset="0"/>
            </a:endParaRPr>
          </a:p>
        </p:txBody>
      </p:sp>
    </p:spTree>
    <p:extLst>
      <p:ext uri="{BB962C8B-B14F-4D97-AF65-F5344CB8AC3E}">
        <p14:creationId xmlns:p14="http://schemas.microsoft.com/office/powerpoint/2010/main" val="2695977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rgbClr val="B62536"/>
                </a:solidFill>
              </a:defRPr>
            </a:lvl1pPr>
          </a:lstStyle>
          <a:p>
            <a:r>
              <a:rPr lang="tr-TR"/>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Click to edit Master subtitle style</a:t>
            </a:r>
            <a:endParaRPr lang="en-US"/>
          </a:p>
        </p:txBody>
      </p:sp>
    </p:spTree>
    <p:extLst>
      <p:ext uri="{BB962C8B-B14F-4D97-AF65-F5344CB8AC3E}">
        <p14:creationId xmlns:p14="http://schemas.microsoft.com/office/powerpoint/2010/main" val="1262991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Resim 4">
            <a:extLst>
              <a:ext uri="{FF2B5EF4-FFF2-40B4-BE49-F238E27FC236}">
                <a16:creationId xmlns:a16="http://schemas.microsoft.com/office/drawing/2014/main" id="{318B77C5-1F0E-4F67-94A3-F6E2DAD28F0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86088" y="388938"/>
            <a:ext cx="2738437" cy="220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996504"/>
            <a:ext cx="7772400" cy="1470025"/>
          </a:xfrm>
          <a:prstGeom prst="rect">
            <a:avLst/>
          </a:prstGeom>
        </p:spPr>
        <p:txBody>
          <a:bodyPr/>
          <a:lstStyle>
            <a:lvl1pPr>
              <a:defRPr>
                <a:solidFill>
                  <a:srgbClr val="B62536"/>
                </a:solidFill>
              </a:defRPr>
            </a:lvl1pPr>
          </a:lstStyle>
          <a:p>
            <a:r>
              <a:rPr lang="tr-TR"/>
              <a:t>Click to edit Master title style</a:t>
            </a:r>
            <a:endParaRPr lang="en-US"/>
          </a:p>
        </p:txBody>
      </p:sp>
      <p:sp>
        <p:nvSpPr>
          <p:cNvPr id="3" name="Subtitle 2"/>
          <p:cNvSpPr>
            <a:spLocks noGrp="1"/>
          </p:cNvSpPr>
          <p:nvPr>
            <p:ph type="subTitle" idx="1"/>
          </p:nvPr>
        </p:nvSpPr>
        <p:spPr>
          <a:xfrm>
            <a:off x="1371600" y="4521104"/>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dirty="0" err="1"/>
              <a:t>Click</a:t>
            </a:r>
            <a:r>
              <a:rPr lang="tr-TR" dirty="0"/>
              <a:t> </a:t>
            </a:r>
            <a:r>
              <a:rPr lang="tr-TR" dirty="0" err="1"/>
              <a:t>to</a:t>
            </a:r>
            <a:r>
              <a:rPr lang="tr-TR" dirty="0"/>
              <a:t> </a:t>
            </a:r>
            <a:r>
              <a:rPr lang="tr-TR" dirty="0" err="1"/>
              <a:t>edit</a:t>
            </a:r>
            <a:r>
              <a:rPr lang="tr-TR" dirty="0"/>
              <a:t> Master </a:t>
            </a:r>
            <a:r>
              <a:rPr lang="tr-TR" dirty="0" err="1"/>
              <a:t>subtitle</a:t>
            </a:r>
            <a:r>
              <a:rPr lang="tr-TR" dirty="0"/>
              <a:t> </a:t>
            </a:r>
            <a:r>
              <a:rPr lang="tr-TR" dirty="0" err="1"/>
              <a:t>style</a:t>
            </a:r>
            <a:endParaRPr lang="en-US" dirty="0"/>
          </a:p>
        </p:txBody>
      </p:sp>
    </p:spTree>
    <p:extLst>
      <p:ext uri="{BB962C8B-B14F-4D97-AF65-F5344CB8AC3E}">
        <p14:creationId xmlns:p14="http://schemas.microsoft.com/office/powerpoint/2010/main" val="4263780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aşlık Slaydı">
    <p:spTree>
      <p:nvGrpSpPr>
        <p:cNvPr id="1" name=""/>
        <p:cNvGrpSpPr/>
        <p:nvPr/>
      </p:nvGrpSpPr>
      <p:grpSpPr>
        <a:xfrm>
          <a:off x="0" y="0"/>
          <a:ext cx="0" cy="0"/>
          <a:chOff x="0" y="0"/>
          <a:chExt cx="0" cy="0"/>
        </a:xfrm>
      </p:grpSpPr>
      <p:pic>
        <p:nvPicPr>
          <p:cNvPr id="2" name="Grafik 4" descr="Alıcı">
            <a:extLst>
              <a:ext uri="{FF2B5EF4-FFF2-40B4-BE49-F238E27FC236}">
                <a16:creationId xmlns:a16="http://schemas.microsoft.com/office/drawing/2014/main" id="{7AF8FEB4-429D-4144-B3F6-A37F5A59FC4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2113" y="5259388"/>
            <a:ext cx="28575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fik 5" descr="E-posta">
            <a:extLst>
              <a:ext uri="{FF2B5EF4-FFF2-40B4-BE49-F238E27FC236}">
                <a16:creationId xmlns:a16="http://schemas.microsoft.com/office/drawing/2014/main" id="{3AEA20DF-E433-42AA-AC6D-81DCFA56D57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8938" y="5854700"/>
            <a:ext cx="28892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fik 7" descr="Dünya">
            <a:extLst>
              <a:ext uri="{FF2B5EF4-FFF2-40B4-BE49-F238E27FC236}">
                <a16:creationId xmlns:a16="http://schemas.microsoft.com/office/drawing/2014/main" id="{C54F817D-A548-43D3-A2CB-656E5AFBFCEB}"/>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92113" y="5548313"/>
            <a:ext cx="2857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fik 9" descr="Zarf">
            <a:extLst>
              <a:ext uri="{FF2B5EF4-FFF2-40B4-BE49-F238E27FC236}">
                <a16:creationId xmlns:a16="http://schemas.microsoft.com/office/drawing/2014/main" id="{F772DDA5-6C5E-4AEE-A3D3-F19E41CF912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58775" y="4456113"/>
            <a:ext cx="28892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ikdörtgen 10">
            <a:extLst>
              <a:ext uri="{FF2B5EF4-FFF2-40B4-BE49-F238E27FC236}">
                <a16:creationId xmlns:a16="http://schemas.microsoft.com/office/drawing/2014/main" id="{ECE09B63-EC1F-4BFB-A372-6B4880277F54}"/>
              </a:ext>
            </a:extLst>
          </p:cNvPr>
          <p:cNvSpPr>
            <a:spLocks noChangeArrowheads="1"/>
          </p:cNvSpPr>
          <p:nvPr userDrawn="1"/>
        </p:nvSpPr>
        <p:spPr bwMode="auto">
          <a:xfrm>
            <a:off x="0" y="3971925"/>
            <a:ext cx="9144000" cy="461963"/>
          </a:xfrm>
          <a:prstGeom prst="rect">
            <a:avLst/>
          </a:prstGeom>
          <a:noFill/>
          <a:ln>
            <a:noFill/>
          </a:ln>
        </p:spPr>
        <p:txBody>
          <a:bodyPr>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defRPr/>
            </a:pPr>
            <a:r>
              <a:rPr lang="tr-TR" altLang="tr-TR" sz="2400" b="1"/>
              <a:t>İletişim Bilgilerimiz</a:t>
            </a:r>
          </a:p>
        </p:txBody>
      </p:sp>
      <p:pic>
        <p:nvPicPr>
          <p:cNvPr id="7" name="Resim 11">
            <a:extLst>
              <a:ext uri="{FF2B5EF4-FFF2-40B4-BE49-F238E27FC236}">
                <a16:creationId xmlns:a16="http://schemas.microsoft.com/office/drawing/2014/main" id="{E04F641D-E7A7-4A22-843C-00209711BF3E}"/>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471863" y="441325"/>
            <a:ext cx="2093912"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Dikdörtgen 12">
            <a:extLst>
              <a:ext uri="{FF2B5EF4-FFF2-40B4-BE49-F238E27FC236}">
                <a16:creationId xmlns:a16="http://schemas.microsoft.com/office/drawing/2014/main" id="{60971BFE-1F7A-4989-94B9-707DFD7DD243}"/>
              </a:ext>
            </a:extLst>
          </p:cNvPr>
          <p:cNvSpPr>
            <a:spLocks noChangeArrowheads="1"/>
          </p:cNvSpPr>
          <p:nvPr userDrawn="1"/>
        </p:nvSpPr>
        <p:spPr bwMode="auto">
          <a:xfrm>
            <a:off x="0" y="1974850"/>
            <a:ext cx="9144000" cy="307975"/>
          </a:xfrm>
          <a:prstGeom prst="rect">
            <a:avLst/>
          </a:prstGeom>
          <a:noFill/>
          <a:ln>
            <a:noFill/>
          </a:ln>
        </p:spPr>
        <p:txBody>
          <a:bodyPr>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r>
              <a:rPr lang="tr-TR" altLang="tr-TR" sz="1400" b="1">
                <a:cs typeface="Arial" panose="020B0604020202020204" pitchFamily="34" charset="0"/>
              </a:rPr>
              <a:t>Eğitim ve Danışmanlık Ltd. Şti.</a:t>
            </a:r>
          </a:p>
        </p:txBody>
      </p:sp>
      <p:sp>
        <p:nvSpPr>
          <p:cNvPr id="9" name="Metin kutusu 13">
            <a:extLst>
              <a:ext uri="{FF2B5EF4-FFF2-40B4-BE49-F238E27FC236}">
                <a16:creationId xmlns:a16="http://schemas.microsoft.com/office/drawing/2014/main" id="{A909E07C-80ED-47B0-B108-F369BE0ACA00}"/>
              </a:ext>
            </a:extLst>
          </p:cNvPr>
          <p:cNvSpPr txBox="1">
            <a:spLocks noChangeArrowheads="1"/>
          </p:cNvSpPr>
          <p:nvPr userDrawn="1"/>
        </p:nvSpPr>
        <p:spPr bwMode="auto">
          <a:xfrm>
            <a:off x="39688" y="6440488"/>
            <a:ext cx="1414462" cy="277812"/>
          </a:xfrm>
          <a:prstGeom prst="rect">
            <a:avLst/>
          </a:prstGeom>
          <a:noFill/>
          <a:ln>
            <a:noFill/>
          </a:ln>
        </p:spPr>
        <p:txBody>
          <a:bodyPr wrap="none">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defRPr/>
            </a:pPr>
            <a:r>
              <a:rPr lang="tr-TR" altLang="tr-TR" sz="1200" b="1">
                <a:solidFill>
                  <a:srgbClr val="262626"/>
                </a:solidFill>
              </a:rPr>
              <a:t>MENTOR AKADEMİ</a:t>
            </a:r>
          </a:p>
        </p:txBody>
      </p:sp>
      <p:sp>
        <p:nvSpPr>
          <p:cNvPr id="10" name="Dikdörtgen 14">
            <a:extLst>
              <a:ext uri="{FF2B5EF4-FFF2-40B4-BE49-F238E27FC236}">
                <a16:creationId xmlns:a16="http://schemas.microsoft.com/office/drawing/2014/main" id="{5EDDA87F-F8EC-4B2F-9CEA-C9FDA8923508}"/>
              </a:ext>
            </a:extLst>
          </p:cNvPr>
          <p:cNvSpPr>
            <a:spLocks noChangeArrowheads="1"/>
          </p:cNvSpPr>
          <p:nvPr userDrawn="1"/>
        </p:nvSpPr>
        <p:spPr bwMode="auto">
          <a:xfrm>
            <a:off x="0" y="2687638"/>
            <a:ext cx="9144000" cy="601662"/>
          </a:xfrm>
          <a:prstGeom prst="rect">
            <a:avLst/>
          </a:prstGeom>
          <a:noFill/>
          <a:ln>
            <a:noFill/>
          </a:ln>
        </p:spPr>
        <p:txBody>
          <a:bodyPr>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defRPr/>
            </a:pPr>
            <a:r>
              <a:rPr lang="tr-TR" altLang="tr-TR" sz="3200"/>
              <a:t>Teşekkür ederiz.</a:t>
            </a:r>
          </a:p>
        </p:txBody>
      </p:sp>
      <p:sp>
        <p:nvSpPr>
          <p:cNvPr id="11" name="Metin kutusu 15">
            <a:extLst>
              <a:ext uri="{FF2B5EF4-FFF2-40B4-BE49-F238E27FC236}">
                <a16:creationId xmlns:a16="http://schemas.microsoft.com/office/drawing/2014/main" id="{3441B266-9FBE-4BA4-AC37-216F3A551573}"/>
              </a:ext>
            </a:extLst>
          </p:cNvPr>
          <p:cNvSpPr txBox="1">
            <a:spLocks noChangeArrowheads="1"/>
          </p:cNvSpPr>
          <p:nvPr userDrawn="1"/>
        </p:nvSpPr>
        <p:spPr bwMode="auto">
          <a:xfrm>
            <a:off x="5357813" y="4433888"/>
            <a:ext cx="3708400" cy="1477962"/>
          </a:xfrm>
          <a:prstGeom prst="rect">
            <a:avLst/>
          </a:prstGeom>
          <a:noFill/>
          <a:ln>
            <a:noFill/>
          </a:ln>
        </p:spPr>
        <p:txBody>
          <a:bodyPr wrap="none">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defRPr/>
            </a:pPr>
            <a:r>
              <a:rPr lang="tr-TR" altLang="tr-TR"/>
              <a:t>linkedin.com/mentorakademi </a:t>
            </a:r>
          </a:p>
          <a:p>
            <a:pPr>
              <a:defRPr/>
            </a:pPr>
            <a:r>
              <a:rPr lang="tr-TR" altLang="tr-TR"/>
              <a:t>facebook.com/mentorakademicomtr</a:t>
            </a:r>
          </a:p>
          <a:p>
            <a:pPr>
              <a:defRPr/>
            </a:pPr>
            <a:r>
              <a:rPr lang="tr-TR" altLang="tr-TR"/>
              <a:t>İnstagram.com/mentorakademicomtr</a:t>
            </a:r>
          </a:p>
          <a:p>
            <a:pPr>
              <a:defRPr/>
            </a:pPr>
            <a:r>
              <a:rPr lang="tr-TR" altLang="tr-TR"/>
              <a:t>twitter.com/akademimentor.com</a:t>
            </a:r>
          </a:p>
          <a:p>
            <a:pPr>
              <a:defRPr/>
            </a:pPr>
            <a:endParaRPr lang="tr-TR" altLang="tr-TR"/>
          </a:p>
        </p:txBody>
      </p:sp>
      <p:sp>
        <p:nvSpPr>
          <p:cNvPr id="12" name="Metin kutusu 16">
            <a:extLst>
              <a:ext uri="{FF2B5EF4-FFF2-40B4-BE49-F238E27FC236}">
                <a16:creationId xmlns:a16="http://schemas.microsoft.com/office/drawing/2014/main" id="{C0B05CC3-95E5-4D74-82AA-A458E78FF88D}"/>
              </a:ext>
            </a:extLst>
          </p:cNvPr>
          <p:cNvSpPr txBox="1">
            <a:spLocks noChangeArrowheads="1"/>
          </p:cNvSpPr>
          <p:nvPr userDrawn="1"/>
        </p:nvSpPr>
        <p:spPr bwMode="auto">
          <a:xfrm>
            <a:off x="358775" y="4406900"/>
            <a:ext cx="4619625" cy="1754188"/>
          </a:xfrm>
          <a:prstGeom prst="rect">
            <a:avLst/>
          </a:prstGeom>
          <a:noFill/>
          <a:ln>
            <a:noFill/>
          </a:ln>
        </p:spPr>
        <p:txBody>
          <a:bodyPr>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r>
              <a:rPr lang="tr-TR" altLang="tr-TR"/>
              <a:t>     Nisbetiye Mah. Gazi Güçnar Sok. Uygur İş Merkezi   No: 4/7 Zincirlikuyu, 34340 </a:t>
            </a:r>
          </a:p>
          <a:p>
            <a:r>
              <a:rPr lang="tr-TR" altLang="tr-TR"/>
              <a:t>Beşiktaş-İstanbul</a:t>
            </a:r>
          </a:p>
          <a:p>
            <a:r>
              <a:rPr lang="tr-TR" altLang="tr-TR"/>
              <a:t>      0212 806 25 50– 0850 220 18 220</a:t>
            </a:r>
          </a:p>
          <a:p>
            <a:r>
              <a:rPr lang="tr-TR" altLang="tr-TR"/>
              <a:t>     www.mentorakademi.com.tr</a:t>
            </a:r>
          </a:p>
          <a:p>
            <a:r>
              <a:rPr lang="tr-TR" altLang="tr-TR"/>
              <a:t>     info@mentorakademi.com.tr</a:t>
            </a:r>
          </a:p>
        </p:txBody>
      </p:sp>
    </p:spTree>
    <p:extLst>
      <p:ext uri="{BB962C8B-B14F-4D97-AF65-F5344CB8AC3E}">
        <p14:creationId xmlns:p14="http://schemas.microsoft.com/office/powerpoint/2010/main" val="2550159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5250" y="355320"/>
            <a:ext cx="8953500" cy="442538"/>
          </a:xfrm>
        </p:spPr>
        <p:txBody>
          <a:bodyPr/>
          <a:lstStyle>
            <a:lvl1pPr>
              <a:defRPr sz="4000">
                <a:solidFill>
                  <a:srgbClr val="B62536"/>
                </a:solidFill>
              </a:defRPr>
            </a:lvl1pPr>
          </a:lstStyle>
          <a:p>
            <a:r>
              <a:rPr lang="tr-TR" dirty="0" err="1"/>
              <a:t>Click</a:t>
            </a:r>
            <a:r>
              <a:rPr lang="tr-TR" dirty="0"/>
              <a:t> </a:t>
            </a:r>
            <a:r>
              <a:rPr lang="tr-TR" dirty="0" err="1"/>
              <a:t>to</a:t>
            </a:r>
            <a:r>
              <a:rPr lang="tr-TR" dirty="0"/>
              <a:t> </a:t>
            </a:r>
            <a:r>
              <a:rPr lang="tr-TR" dirty="0" err="1"/>
              <a:t>edit</a:t>
            </a:r>
            <a:r>
              <a:rPr lang="tr-TR" dirty="0"/>
              <a:t> Master </a:t>
            </a:r>
            <a:r>
              <a:rPr lang="tr-TR" dirty="0" err="1"/>
              <a:t>title</a:t>
            </a:r>
            <a:r>
              <a:rPr lang="tr-TR" dirty="0"/>
              <a:t> </a:t>
            </a:r>
            <a:r>
              <a:rPr lang="tr-TR" dirty="0" err="1"/>
              <a:t>style</a:t>
            </a:r>
            <a:endParaRPr lang="en-US" dirty="0"/>
          </a:p>
        </p:txBody>
      </p:sp>
      <p:sp>
        <p:nvSpPr>
          <p:cNvPr id="3" name="Content Placeholder 2"/>
          <p:cNvSpPr>
            <a:spLocks noGrp="1"/>
          </p:cNvSpPr>
          <p:nvPr>
            <p:ph idx="1"/>
          </p:nvPr>
        </p:nvSpPr>
        <p:spPr/>
        <p:txBody>
          <a:bodyPr/>
          <a:lstStyle/>
          <a:p>
            <a:pPr lvl="0"/>
            <a:r>
              <a:rPr lang="tr-TR"/>
              <a:t>Click to edit Master text styles</a:t>
            </a:r>
          </a:p>
          <a:p>
            <a:pPr lvl="1"/>
            <a:r>
              <a:rPr lang="tr-TR"/>
              <a:t>Second level</a:t>
            </a:r>
          </a:p>
          <a:p>
            <a:pPr lvl="2"/>
            <a:r>
              <a:rPr lang="tr-TR"/>
              <a:t>Third level</a:t>
            </a:r>
          </a:p>
          <a:p>
            <a:pPr lvl="3"/>
            <a:r>
              <a:rPr lang="tr-TR"/>
              <a:t>Fourth level</a:t>
            </a:r>
          </a:p>
          <a:p>
            <a:pPr lvl="4"/>
            <a:r>
              <a:rPr lang="tr-TR"/>
              <a:t>Fifth level</a:t>
            </a:r>
            <a:endParaRPr lang="en-US"/>
          </a:p>
        </p:txBody>
      </p:sp>
      <p:sp>
        <p:nvSpPr>
          <p:cNvPr id="4" name="Slide Number Placeholder 5">
            <a:extLst>
              <a:ext uri="{FF2B5EF4-FFF2-40B4-BE49-F238E27FC236}">
                <a16:creationId xmlns:a16="http://schemas.microsoft.com/office/drawing/2014/main" id="{A5B933C5-F7EF-41E3-B644-9DC3D3A46971}"/>
              </a:ext>
            </a:extLst>
          </p:cNvPr>
          <p:cNvSpPr>
            <a:spLocks noGrp="1"/>
          </p:cNvSpPr>
          <p:nvPr>
            <p:ph type="sldNum" sz="quarter" idx="10"/>
          </p:nvPr>
        </p:nvSpPr>
        <p:spPr>
          <a:xfrm>
            <a:off x="6924675" y="6435725"/>
            <a:ext cx="2133600" cy="365125"/>
          </a:xfrm>
          <a:prstGeom prst="rect">
            <a:avLst/>
          </a:prstGeom>
        </p:spPr>
        <p:txBody>
          <a:bodyPr vert="horz" wrap="square" lIns="91440" tIns="45720" rIns="91440" bIns="45720" numCol="1" anchor="t" anchorCtr="0" compatLnSpc="1">
            <a:prstTxWarp prst="textNoShape">
              <a:avLst/>
            </a:prstTxWarp>
          </a:bodyPr>
          <a:lstStyle>
            <a:lvl1pPr algn="r">
              <a:defRPr sz="1200" b="1" smtClean="0">
                <a:solidFill>
                  <a:srgbClr val="F2F2F2"/>
                </a:solidFill>
              </a:defRPr>
            </a:lvl1pPr>
          </a:lstStyle>
          <a:p>
            <a:pPr>
              <a:defRPr/>
            </a:pPr>
            <a:fld id="{FE785E61-C314-4A6F-8C1A-F05F9EFB7D21}" type="slidenum">
              <a:rPr lang="en-US" altLang="tr-TR"/>
              <a:pPr>
                <a:defRPr/>
              </a:pPr>
              <a:t>‹#›</a:t>
            </a:fld>
            <a:endParaRPr lang="en-US" altLang="tr-TR"/>
          </a:p>
        </p:txBody>
      </p:sp>
    </p:spTree>
    <p:extLst>
      <p:ext uri="{BB962C8B-B14F-4D97-AF65-F5344CB8AC3E}">
        <p14:creationId xmlns:p14="http://schemas.microsoft.com/office/powerpoint/2010/main" val="3721635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5250" y="337391"/>
            <a:ext cx="8953500" cy="451503"/>
          </a:xfrm>
        </p:spPr>
        <p:txBody>
          <a:bodyPr/>
          <a:lstStyle>
            <a:lvl1pPr>
              <a:defRPr sz="4000">
                <a:solidFill>
                  <a:srgbClr val="B62536"/>
                </a:solidFill>
              </a:defRPr>
            </a:lvl1pPr>
          </a:lstStyle>
          <a:p>
            <a:r>
              <a:rPr lang="tr-TR" dirty="0" err="1"/>
              <a:t>Click</a:t>
            </a:r>
            <a:r>
              <a:rPr lang="tr-TR" dirty="0"/>
              <a:t> </a:t>
            </a:r>
            <a:r>
              <a:rPr lang="tr-TR" dirty="0" err="1"/>
              <a:t>to</a:t>
            </a:r>
            <a:r>
              <a:rPr lang="tr-TR" dirty="0"/>
              <a:t> </a:t>
            </a:r>
            <a:r>
              <a:rPr lang="tr-TR" dirty="0" err="1"/>
              <a:t>edit</a:t>
            </a:r>
            <a:r>
              <a:rPr lang="tr-TR" dirty="0"/>
              <a:t> Master </a:t>
            </a:r>
            <a:r>
              <a:rPr lang="tr-TR" dirty="0" err="1"/>
              <a:t>title</a:t>
            </a:r>
            <a:r>
              <a:rPr lang="tr-TR" dirty="0"/>
              <a:t> </a:t>
            </a:r>
            <a:r>
              <a:rPr lang="tr-TR" dirty="0" err="1"/>
              <a:t>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Click to edit Master text styles</a:t>
            </a:r>
          </a:p>
          <a:p>
            <a:pPr lvl="1"/>
            <a:r>
              <a:rPr lang="tr-TR"/>
              <a:t>Second level</a:t>
            </a:r>
          </a:p>
          <a:p>
            <a:pPr lvl="2"/>
            <a:r>
              <a:rPr lang="tr-TR"/>
              <a:t>Third level</a:t>
            </a:r>
          </a:p>
          <a:p>
            <a:pPr lvl="3"/>
            <a:r>
              <a:rPr lang="tr-TR"/>
              <a:t>Fourth level</a:t>
            </a:r>
          </a:p>
          <a:p>
            <a:pPr lvl="4"/>
            <a:r>
              <a:rPr lang="tr-TR"/>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Click to edit Master text styles</a:t>
            </a:r>
          </a:p>
          <a:p>
            <a:pPr lvl="1"/>
            <a:r>
              <a:rPr lang="tr-TR"/>
              <a:t>Second level</a:t>
            </a:r>
          </a:p>
          <a:p>
            <a:pPr lvl="2"/>
            <a:r>
              <a:rPr lang="tr-TR"/>
              <a:t>Third level</a:t>
            </a:r>
          </a:p>
          <a:p>
            <a:pPr lvl="3"/>
            <a:r>
              <a:rPr lang="tr-TR"/>
              <a:t>Fourth level</a:t>
            </a:r>
          </a:p>
          <a:p>
            <a:pPr lvl="4"/>
            <a:r>
              <a:rPr lang="tr-TR"/>
              <a:t>Fifth level</a:t>
            </a:r>
            <a:endParaRPr lang="en-US"/>
          </a:p>
        </p:txBody>
      </p:sp>
      <p:sp>
        <p:nvSpPr>
          <p:cNvPr id="7" name="Slide Number Placeholder 5">
            <a:extLst>
              <a:ext uri="{FF2B5EF4-FFF2-40B4-BE49-F238E27FC236}">
                <a16:creationId xmlns:a16="http://schemas.microsoft.com/office/drawing/2014/main" id="{39BFD451-77F5-4FD0-AC94-58565DFDCB8B}"/>
              </a:ext>
            </a:extLst>
          </p:cNvPr>
          <p:cNvSpPr>
            <a:spLocks noGrp="1"/>
          </p:cNvSpPr>
          <p:nvPr>
            <p:ph type="sldNum" sz="quarter" idx="10"/>
          </p:nvPr>
        </p:nvSpPr>
        <p:spPr>
          <a:xfrm>
            <a:off x="6924675" y="6435725"/>
            <a:ext cx="2133600" cy="365125"/>
          </a:xfrm>
          <a:prstGeom prst="rect">
            <a:avLst/>
          </a:prstGeom>
        </p:spPr>
        <p:txBody>
          <a:bodyPr vert="horz" wrap="square" lIns="91440" tIns="45720" rIns="91440" bIns="45720" numCol="1" anchor="t" anchorCtr="0" compatLnSpc="1">
            <a:prstTxWarp prst="textNoShape">
              <a:avLst/>
            </a:prstTxWarp>
          </a:bodyPr>
          <a:lstStyle>
            <a:lvl1pPr algn="r">
              <a:defRPr sz="1200" b="1" smtClean="0">
                <a:solidFill>
                  <a:srgbClr val="F2F2F2"/>
                </a:solidFill>
              </a:defRPr>
            </a:lvl1pPr>
          </a:lstStyle>
          <a:p>
            <a:pPr>
              <a:defRPr/>
            </a:pPr>
            <a:fld id="{1631BF39-A599-4058-B64A-51CAE392880E}" type="slidenum">
              <a:rPr lang="en-US" altLang="tr-TR"/>
              <a:pPr>
                <a:defRPr/>
              </a:pPr>
              <a:t>‹#›</a:t>
            </a:fld>
            <a:endParaRPr lang="en-US" altLang="tr-TR"/>
          </a:p>
        </p:txBody>
      </p:sp>
    </p:spTree>
    <p:extLst>
      <p:ext uri="{BB962C8B-B14F-4D97-AF65-F5344CB8AC3E}">
        <p14:creationId xmlns:p14="http://schemas.microsoft.com/office/powerpoint/2010/main" val="30025081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solidFill>
                  <a:srgbClr val="B62536"/>
                </a:solidFill>
              </a:defRPr>
            </a:lvl1pPr>
          </a:lstStyle>
          <a:p>
            <a:r>
              <a:rPr lang="tr-TR"/>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Click to edit Master text styles</a:t>
            </a:r>
          </a:p>
          <a:p>
            <a:pPr lvl="1"/>
            <a:r>
              <a:rPr lang="tr-TR"/>
              <a:t>Second level</a:t>
            </a:r>
          </a:p>
          <a:p>
            <a:pPr lvl="2"/>
            <a:r>
              <a:rPr lang="tr-TR"/>
              <a:t>Third level</a:t>
            </a:r>
          </a:p>
          <a:p>
            <a:pPr lvl="3"/>
            <a:r>
              <a:rPr lang="tr-TR"/>
              <a:t>Fourth level</a:t>
            </a:r>
          </a:p>
          <a:p>
            <a:pPr lvl="4"/>
            <a:r>
              <a:rPr lang="tr-TR"/>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Click to edit Master text styles</a:t>
            </a:r>
          </a:p>
        </p:txBody>
      </p:sp>
      <p:sp>
        <p:nvSpPr>
          <p:cNvPr id="5" name="Date Placeholder 3">
            <a:extLst>
              <a:ext uri="{FF2B5EF4-FFF2-40B4-BE49-F238E27FC236}">
                <a16:creationId xmlns:a16="http://schemas.microsoft.com/office/drawing/2014/main" id="{C98182CA-8B1C-41E5-A5AD-F56D12F8B068}"/>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F31FAC0-FEF9-4A4F-B0AE-7D12C0891E6A}"/>
              </a:ext>
            </a:extLst>
          </p:cNvPr>
          <p:cNvSpPr>
            <a:spLocks noGrp="1"/>
          </p:cNvSpPr>
          <p:nvPr>
            <p:ph type="sldNum" sz="quarter" idx="11"/>
          </p:nvPr>
        </p:nvSpPr>
        <p:spPr>
          <a:xfrm>
            <a:off x="6924675" y="6435725"/>
            <a:ext cx="2133600" cy="365125"/>
          </a:xfrm>
          <a:prstGeom prst="rect">
            <a:avLst/>
          </a:prstGeom>
        </p:spPr>
        <p:txBody>
          <a:bodyPr vert="horz" wrap="square" lIns="91440" tIns="45720" rIns="91440" bIns="45720" numCol="1" anchor="t" anchorCtr="0" compatLnSpc="1">
            <a:prstTxWarp prst="textNoShape">
              <a:avLst/>
            </a:prstTxWarp>
          </a:bodyPr>
          <a:lstStyle>
            <a:lvl1pPr algn="r">
              <a:defRPr sz="1200" b="1" smtClean="0">
                <a:solidFill>
                  <a:srgbClr val="F2F2F2"/>
                </a:solidFill>
              </a:defRPr>
            </a:lvl1pPr>
          </a:lstStyle>
          <a:p>
            <a:pPr>
              <a:defRPr/>
            </a:pPr>
            <a:fld id="{8F2DB8A8-72CE-4735-A8DA-1C9800F4F930}" type="slidenum">
              <a:rPr lang="en-US" altLang="tr-TR"/>
              <a:pPr>
                <a:defRPr/>
              </a:pPr>
              <a:t>‹#›</a:t>
            </a:fld>
            <a:endParaRPr lang="en-US" altLang="tr-TR"/>
          </a:p>
        </p:txBody>
      </p:sp>
    </p:spTree>
    <p:extLst>
      <p:ext uri="{BB962C8B-B14F-4D97-AF65-F5344CB8AC3E}">
        <p14:creationId xmlns:p14="http://schemas.microsoft.com/office/powerpoint/2010/main" val="1094819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solidFill>
                  <a:srgbClr val="B62536"/>
                </a:solidFill>
              </a:defRPr>
            </a:lvl1pPr>
          </a:lstStyle>
          <a:p>
            <a:r>
              <a:rPr lang="tr-TR"/>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Click to edit Master text styles</a:t>
            </a:r>
          </a:p>
        </p:txBody>
      </p:sp>
      <p:sp>
        <p:nvSpPr>
          <p:cNvPr id="5" name="Slide Number Placeholder 5">
            <a:extLst>
              <a:ext uri="{FF2B5EF4-FFF2-40B4-BE49-F238E27FC236}">
                <a16:creationId xmlns:a16="http://schemas.microsoft.com/office/drawing/2014/main" id="{16372192-AD46-4385-8461-01C5C3C7BE5C}"/>
              </a:ext>
            </a:extLst>
          </p:cNvPr>
          <p:cNvSpPr>
            <a:spLocks noGrp="1"/>
          </p:cNvSpPr>
          <p:nvPr>
            <p:ph type="sldNum" sz="quarter" idx="10"/>
          </p:nvPr>
        </p:nvSpPr>
        <p:spPr>
          <a:xfrm>
            <a:off x="6924675" y="6435725"/>
            <a:ext cx="2133600" cy="365125"/>
          </a:xfrm>
          <a:prstGeom prst="rect">
            <a:avLst/>
          </a:prstGeom>
        </p:spPr>
        <p:txBody>
          <a:bodyPr vert="horz" wrap="square" lIns="91440" tIns="45720" rIns="91440" bIns="45720" numCol="1" anchor="t" anchorCtr="0" compatLnSpc="1">
            <a:prstTxWarp prst="textNoShape">
              <a:avLst/>
            </a:prstTxWarp>
          </a:bodyPr>
          <a:lstStyle>
            <a:lvl1pPr algn="r">
              <a:defRPr sz="1200" b="1" smtClean="0">
                <a:solidFill>
                  <a:srgbClr val="F2F2F2"/>
                </a:solidFill>
              </a:defRPr>
            </a:lvl1pPr>
          </a:lstStyle>
          <a:p>
            <a:pPr>
              <a:defRPr/>
            </a:pPr>
            <a:fld id="{F6920446-399B-4376-BF1A-C9AB2C9645A7}" type="slidenum">
              <a:rPr lang="en-US" altLang="tr-TR"/>
              <a:pPr>
                <a:defRPr/>
              </a:pPr>
              <a:t>‹#›</a:t>
            </a:fld>
            <a:endParaRPr lang="en-US" altLang="tr-TR"/>
          </a:p>
        </p:txBody>
      </p:sp>
    </p:spTree>
    <p:extLst>
      <p:ext uri="{BB962C8B-B14F-4D97-AF65-F5344CB8AC3E}">
        <p14:creationId xmlns:p14="http://schemas.microsoft.com/office/powerpoint/2010/main" val="1282304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180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AndObj">
  <p:cSld name="Başlık, Metin ve İçerik">
    <p:spTree>
      <p:nvGrpSpPr>
        <p:cNvPr id="1" name=""/>
        <p:cNvGrpSpPr/>
        <p:nvPr/>
      </p:nvGrpSpPr>
      <p:grpSpPr>
        <a:xfrm>
          <a:off x="0" y="0"/>
          <a:ext cx="0" cy="0"/>
          <a:chOff x="0" y="0"/>
          <a:chExt cx="0" cy="0"/>
        </a:xfrm>
      </p:grpSpPr>
      <p:sp>
        <p:nvSpPr>
          <p:cNvPr id="2" name="1 Başlık"/>
          <p:cNvSpPr>
            <a:spLocks noGrp="1"/>
          </p:cNvSpPr>
          <p:nvPr>
            <p:ph type="title"/>
          </p:nvPr>
        </p:nvSpPr>
        <p:spPr>
          <a:xfrm>
            <a:off x="0" y="333375"/>
            <a:ext cx="9144000" cy="383801"/>
          </a:xfrm>
        </p:spPr>
        <p:txBody>
          <a:bodyPr/>
          <a:lstStyle>
            <a:lvl1pPr>
              <a:defRPr sz="4000"/>
            </a:lvl1pPr>
          </a:lstStyle>
          <a:p>
            <a:r>
              <a:rPr lang="tr-TR" dirty="0"/>
              <a:t>Asıl başlık stili için tıklatın</a:t>
            </a:r>
          </a:p>
        </p:txBody>
      </p:sp>
      <p:sp>
        <p:nvSpPr>
          <p:cNvPr id="3" name="2 Metin Yer Tutucusu"/>
          <p:cNvSpPr>
            <a:spLocks noGrp="1"/>
          </p:cNvSpPr>
          <p:nvPr>
            <p:ph type="body" sz="half" idx="1"/>
          </p:nvPr>
        </p:nvSpPr>
        <p:spPr>
          <a:xfrm>
            <a:off x="179388" y="908050"/>
            <a:ext cx="4316412" cy="5616575"/>
          </a:xfrm>
          <a:prstGeom prst="rect">
            <a:avLst/>
          </a:prstGeo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İçerik Yer Tutucusu"/>
          <p:cNvSpPr>
            <a:spLocks noGrp="1"/>
          </p:cNvSpPr>
          <p:nvPr>
            <p:ph sz="half" idx="2"/>
          </p:nvPr>
        </p:nvSpPr>
        <p:spPr>
          <a:xfrm>
            <a:off x="4648200" y="908050"/>
            <a:ext cx="4316413" cy="5616575"/>
          </a:xfrm>
          <a:prstGeom prst="rect">
            <a:avLst/>
          </a:prstGeo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Tree>
    <p:extLst>
      <p:ext uri="{BB962C8B-B14F-4D97-AF65-F5344CB8AC3E}">
        <p14:creationId xmlns:p14="http://schemas.microsoft.com/office/powerpoint/2010/main" val="2599474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AndTwoObj">
  <p:cSld name="Başlık, Metin ve 2 İçerik">
    <p:spTree>
      <p:nvGrpSpPr>
        <p:cNvPr id="1" name=""/>
        <p:cNvGrpSpPr/>
        <p:nvPr/>
      </p:nvGrpSpPr>
      <p:grpSpPr>
        <a:xfrm>
          <a:off x="0" y="0"/>
          <a:ext cx="0" cy="0"/>
          <a:chOff x="0" y="0"/>
          <a:chExt cx="0" cy="0"/>
        </a:xfrm>
      </p:grpSpPr>
      <p:sp>
        <p:nvSpPr>
          <p:cNvPr id="2" name="1 Başlık"/>
          <p:cNvSpPr>
            <a:spLocks noGrp="1"/>
          </p:cNvSpPr>
          <p:nvPr>
            <p:ph type="title"/>
          </p:nvPr>
        </p:nvSpPr>
        <p:spPr>
          <a:xfrm>
            <a:off x="0" y="333376"/>
            <a:ext cx="9144000" cy="392766"/>
          </a:xfrm>
        </p:spPr>
        <p:txBody>
          <a:bodyPr/>
          <a:lstStyle>
            <a:lvl1pPr>
              <a:defRPr sz="4000"/>
            </a:lvl1pPr>
          </a:lstStyle>
          <a:p>
            <a:r>
              <a:rPr lang="tr-TR" dirty="0"/>
              <a:t>Asıl başlık stili için tıklatın</a:t>
            </a:r>
          </a:p>
        </p:txBody>
      </p:sp>
      <p:sp>
        <p:nvSpPr>
          <p:cNvPr id="3" name="2 Metin Yer Tutucusu"/>
          <p:cNvSpPr>
            <a:spLocks noGrp="1"/>
          </p:cNvSpPr>
          <p:nvPr>
            <p:ph type="body" sz="half" idx="1"/>
          </p:nvPr>
        </p:nvSpPr>
        <p:spPr>
          <a:xfrm>
            <a:off x="179388" y="908050"/>
            <a:ext cx="4316412" cy="5616575"/>
          </a:xfrm>
          <a:prstGeom prst="rect">
            <a:avLst/>
          </a:prstGeo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İçerik Yer Tutucusu"/>
          <p:cNvSpPr>
            <a:spLocks noGrp="1"/>
          </p:cNvSpPr>
          <p:nvPr>
            <p:ph sz="quarter" idx="2"/>
          </p:nvPr>
        </p:nvSpPr>
        <p:spPr>
          <a:xfrm>
            <a:off x="4648200" y="908050"/>
            <a:ext cx="4316413" cy="2732088"/>
          </a:xfrm>
          <a:prstGeom prst="rect">
            <a:avLst/>
          </a:prstGeo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4 İçerik Yer Tutucusu"/>
          <p:cNvSpPr>
            <a:spLocks noGrp="1"/>
          </p:cNvSpPr>
          <p:nvPr>
            <p:ph sz="quarter" idx="3"/>
          </p:nvPr>
        </p:nvSpPr>
        <p:spPr>
          <a:xfrm>
            <a:off x="4648200" y="3792538"/>
            <a:ext cx="4316413" cy="2732087"/>
          </a:xfrm>
          <a:prstGeom prst="rect">
            <a:avLst/>
          </a:prstGeo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Tree>
    <p:extLst>
      <p:ext uri="{BB962C8B-B14F-4D97-AF65-F5344CB8AC3E}">
        <p14:creationId xmlns:p14="http://schemas.microsoft.com/office/powerpoint/2010/main" val="2346846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aşlık ve İçerik">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99616"/>
            <a:ext cx="8229600" cy="4626547"/>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19" name="Title 18"/>
          <p:cNvSpPr>
            <a:spLocks noGrp="1"/>
          </p:cNvSpPr>
          <p:nvPr>
            <p:ph type="title"/>
          </p:nvPr>
        </p:nvSpPr>
        <p:spPr>
          <a:xfrm>
            <a:off x="95250" y="364285"/>
            <a:ext cx="8953500" cy="442538"/>
          </a:xfrm>
        </p:spPr>
        <p:txBody>
          <a:bodyPr/>
          <a:lstStyle>
            <a:lvl1pPr>
              <a:defRPr sz="4000"/>
            </a:lvl1pPr>
          </a:lstStyle>
          <a:p>
            <a:r>
              <a:rPr lang="tr-TR" dirty="0"/>
              <a:t>Asıl başlık stili için tıklatın</a:t>
            </a:r>
            <a:endParaRPr lang="en-US" dirty="0"/>
          </a:p>
        </p:txBody>
      </p:sp>
      <p:sp>
        <p:nvSpPr>
          <p:cNvPr id="9" name="Date Placeholder 3"/>
          <p:cNvSpPr>
            <a:spLocks noGrp="1"/>
          </p:cNvSpPr>
          <p:nvPr>
            <p:ph type="dt" sz="half" idx="10"/>
          </p:nvPr>
        </p:nvSpPr>
        <p:spPr/>
        <p:txBody>
          <a:bodyPr/>
          <a:lstStyle>
            <a:lvl1pPr>
              <a:defRPr/>
            </a:lvl1pPr>
          </a:lstStyle>
          <a:p>
            <a:pPr>
              <a:defRPr/>
            </a:pPr>
            <a:fld id="{EEBAC84A-B839-4352-B3FE-C3B0E3CD6B63}" type="datetimeFigureOut">
              <a:rPr lang="tr-TR"/>
              <a:pPr>
                <a:defRPr/>
              </a:pPr>
              <a:t>2.07.2023</a:t>
            </a:fld>
            <a:endParaRPr lang="tr-TR" dirty="0"/>
          </a:p>
        </p:txBody>
      </p:sp>
      <p:sp>
        <p:nvSpPr>
          <p:cNvPr id="10" name="Footer Placeholder 4"/>
          <p:cNvSpPr>
            <a:spLocks noGrp="1"/>
          </p:cNvSpPr>
          <p:nvPr>
            <p:ph type="ftr" sz="quarter" idx="11"/>
          </p:nvPr>
        </p:nvSpPr>
        <p:spPr/>
        <p:txBody>
          <a:bodyPr/>
          <a:lstStyle>
            <a:lvl1pPr>
              <a:defRPr/>
            </a:lvl1pPr>
          </a:lstStyle>
          <a:p>
            <a:pPr>
              <a:defRPr/>
            </a:pPr>
            <a:endParaRPr lang="tr-TR" dirty="0"/>
          </a:p>
        </p:txBody>
      </p:sp>
      <p:sp>
        <p:nvSpPr>
          <p:cNvPr id="11" name="Slide Number Placeholder 5"/>
          <p:cNvSpPr>
            <a:spLocks noGrp="1"/>
          </p:cNvSpPr>
          <p:nvPr>
            <p:ph type="sldNum" sz="quarter" idx="12"/>
          </p:nvPr>
        </p:nvSpPr>
        <p:spPr/>
        <p:txBody>
          <a:bodyPr/>
          <a:lstStyle>
            <a:lvl1pPr>
              <a:defRPr/>
            </a:lvl1pPr>
          </a:lstStyle>
          <a:p>
            <a:fld id="{92D4C306-0FC7-4A78-8A7A-3B4B46F5D1BE}" type="slidenum">
              <a:rPr lang="tr-TR" altLang="tr-TR"/>
              <a:pPr/>
              <a:t>‹#›</a:t>
            </a:fld>
            <a:endParaRPr lang="tr-TR" altLang="tr-TR"/>
          </a:p>
        </p:txBody>
      </p:sp>
    </p:spTree>
    <p:extLst>
      <p:ext uri="{BB962C8B-B14F-4D97-AF65-F5344CB8AC3E}">
        <p14:creationId xmlns:p14="http://schemas.microsoft.com/office/powerpoint/2010/main" val="2451595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Shape 3">
            <a:extLst>
              <a:ext uri="{FF2B5EF4-FFF2-40B4-BE49-F238E27FC236}">
                <a16:creationId xmlns:a16="http://schemas.microsoft.com/office/drawing/2014/main" id="{D372819F-1868-44EF-BD43-C470FD4C577A}"/>
              </a:ext>
            </a:extLst>
          </p:cNvPr>
          <p:cNvSpPr/>
          <p:nvPr userDrawn="1"/>
        </p:nvSpPr>
        <p:spPr>
          <a:xfrm flipH="1">
            <a:off x="0" y="6443663"/>
            <a:ext cx="9147175" cy="277812"/>
          </a:xfrm>
          <a:prstGeom prst="rect">
            <a:avLst/>
          </a:prstGeom>
          <a:gradFill>
            <a:gsLst>
              <a:gs pos="0">
                <a:srgbClr val="000000"/>
              </a:gs>
              <a:gs pos="100000">
                <a:srgbClr val="F92752"/>
              </a:gs>
            </a:gsLst>
            <a:lin ang="1140000" scaled="0"/>
          </a:gradFill>
          <a:ln w="12700">
            <a:miter lim="400000"/>
          </a:ln>
        </p:spPr>
        <p:txBody>
          <a:bodyPr lIns="50800" tIns="50800" rIns="50800" bIns="508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a:lstStyle>
          <a:p>
            <a:pPr>
              <a:defRPr sz="2400">
                <a:solidFill>
                  <a:srgbClr val="FFFFFF"/>
                </a:solidFill>
              </a:defRPr>
            </a:pPr>
            <a:endParaRPr sz="2400" dirty="0">
              <a:solidFill>
                <a:srgbClr val="FFFFFF"/>
              </a:solidFill>
            </a:endParaRPr>
          </a:p>
        </p:txBody>
      </p:sp>
      <p:sp>
        <p:nvSpPr>
          <p:cNvPr id="1027" name="Title Placeholder 1">
            <a:extLst>
              <a:ext uri="{FF2B5EF4-FFF2-40B4-BE49-F238E27FC236}">
                <a16:creationId xmlns:a16="http://schemas.microsoft.com/office/drawing/2014/main" id="{50A434FE-EC99-4F2F-A27E-4C8CB552EAF1}"/>
              </a:ext>
            </a:extLst>
          </p:cNvPr>
          <p:cNvSpPr>
            <a:spLocks noGrp="1"/>
          </p:cNvSpPr>
          <p:nvPr>
            <p:ph type="title"/>
          </p:nvPr>
        </p:nvSpPr>
        <p:spPr bwMode="auto">
          <a:xfrm>
            <a:off x="95250" y="363538"/>
            <a:ext cx="8953500"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tr-TR" altLang="tr-TR" dirty="0" err="1"/>
              <a:t>Click</a:t>
            </a:r>
            <a:r>
              <a:rPr lang="tr-TR" altLang="tr-TR" dirty="0"/>
              <a:t> </a:t>
            </a:r>
            <a:r>
              <a:rPr lang="tr-TR" altLang="tr-TR" dirty="0" err="1"/>
              <a:t>to</a:t>
            </a:r>
            <a:r>
              <a:rPr lang="tr-TR" altLang="tr-TR" dirty="0"/>
              <a:t> </a:t>
            </a:r>
            <a:r>
              <a:rPr lang="tr-TR" altLang="tr-TR" dirty="0" err="1"/>
              <a:t>edit</a:t>
            </a:r>
            <a:r>
              <a:rPr lang="tr-TR" altLang="tr-TR" dirty="0"/>
              <a:t> Master </a:t>
            </a:r>
            <a:r>
              <a:rPr lang="tr-TR" altLang="tr-TR" dirty="0" err="1"/>
              <a:t>title</a:t>
            </a:r>
            <a:r>
              <a:rPr lang="tr-TR" altLang="tr-TR" dirty="0"/>
              <a:t> </a:t>
            </a:r>
            <a:r>
              <a:rPr lang="tr-TR" altLang="tr-TR" dirty="0" err="1"/>
              <a:t>style</a:t>
            </a:r>
            <a:endParaRPr lang="en-US" altLang="tr-TR" dirty="0"/>
          </a:p>
        </p:txBody>
      </p:sp>
      <p:sp>
        <p:nvSpPr>
          <p:cNvPr id="1028" name="Text Placeholder 2">
            <a:extLst>
              <a:ext uri="{FF2B5EF4-FFF2-40B4-BE49-F238E27FC236}">
                <a16:creationId xmlns:a16="http://schemas.microsoft.com/office/drawing/2014/main" id="{0FBD4876-1603-4B89-9777-42A57E0E90F5}"/>
              </a:ext>
            </a:extLst>
          </p:cNvPr>
          <p:cNvSpPr>
            <a:spLocks noGrp="1"/>
          </p:cNvSpPr>
          <p:nvPr>
            <p:ph type="body" idx="1"/>
          </p:nvPr>
        </p:nvSpPr>
        <p:spPr bwMode="auto">
          <a:xfrm>
            <a:off x="95250" y="1600200"/>
            <a:ext cx="89535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tr-TR" altLang="tr-TR"/>
              <a:t>Click to edit Master text styles</a:t>
            </a:r>
          </a:p>
          <a:p>
            <a:pPr lvl="1"/>
            <a:r>
              <a:rPr lang="tr-TR" altLang="tr-TR"/>
              <a:t>Second level</a:t>
            </a:r>
          </a:p>
          <a:p>
            <a:pPr lvl="2"/>
            <a:r>
              <a:rPr lang="tr-TR" altLang="tr-TR"/>
              <a:t>Third level</a:t>
            </a:r>
          </a:p>
          <a:p>
            <a:pPr lvl="3"/>
            <a:r>
              <a:rPr lang="tr-TR" altLang="tr-TR"/>
              <a:t>Fourth level</a:t>
            </a:r>
          </a:p>
          <a:p>
            <a:pPr lvl="4"/>
            <a:r>
              <a:rPr lang="tr-TR" altLang="tr-TR"/>
              <a:t>Fifth level</a:t>
            </a:r>
            <a:endParaRPr lang="en-US" altLang="tr-TR"/>
          </a:p>
        </p:txBody>
      </p:sp>
      <p:sp>
        <p:nvSpPr>
          <p:cNvPr id="10" name="Shape 3">
            <a:extLst>
              <a:ext uri="{FF2B5EF4-FFF2-40B4-BE49-F238E27FC236}">
                <a16:creationId xmlns:a16="http://schemas.microsoft.com/office/drawing/2014/main" id="{B96E3C9D-21C6-4675-ADAB-BEB61D38756A}"/>
              </a:ext>
            </a:extLst>
          </p:cNvPr>
          <p:cNvSpPr/>
          <p:nvPr userDrawn="1"/>
        </p:nvSpPr>
        <p:spPr>
          <a:xfrm>
            <a:off x="0" y="66675"/>
            <a:ext cx="8210550" cy="198438"/>
          </a:xfrm>
          <a:prstGeom prst="rect">
            <a:avLst/>
          </a:prstGeom>
          <a:gradFill>
            <a:gsLst>
              <a:gs pos="0">
                <a:srgbClr val="000000"/>
              </a:gs>
              <a:gs pos="100000">
                <a:srgbClr val="F92752"/>
              </a:gs>
            </a:gsLst>
            <a:lin ang="1140000" scaled="0"/>
          </a:gradFill>
          <a:ln w="12700">
            <a:miter lim="400000"/>
          </a:ln>
        </p:spPr>
        <p:txBody>
          <a:bodyPr lIns="50800" tIns="50800" rIns="50800" bIns="508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a:lstStyle>
          <a:p>
            <a:pPr>
              <a:defRPr sz="2400">
                <a:solidFill>
                  <a:srgbClr val="FFFFFF"/>
                </a:solidFill>
              </a:defRPr>
            </a:pPr>
            <a:endParaRPr sz="2400">
              <a:solidFill>
                <a:srgbClr val="FFFFFF"/>
              </a:solidFill>
            </a:endParaRPr>
          </a:p>
        </p:txBody>
      </p:sp>
      <p:pic>
        <p:nvPicPr>
          <p:cNvPr id="1030" name="Resim 11">
            <a:extLst>
              <a:ext uri="{FF2B5EF4-FFF2-40B4-BE49-F238E27FC236}">
                <a16:creationId xmlns:a16="http://schemas.microsoft.com/office/drawing/2014/main" id="{4B7D7076-0088-47F4-9D12-9EC2084461E9}"/>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8262938" y="22225"/>
            <a:ext cx="839787"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Metin kutusu 1">
            <a:extLst>
              <a:ext uri="{FF2B5EF4-FFF2-40B4-BE49-F238E27FC236}">
                <a16:creationId xmlns:a16="http://schemas.microsoft.com/office/drawing/2014/main" id="{E731D832-F177-455D-A879-0490E60F467A}"/>
              </a:ext>
            </a:extLst>
          </p:cNvPr>
          <p:cNvSpPr txBox="1">
            <a:spLocks noChangeArrowheads="1"/>
          </p:cNvSpPr>
          <p:nvPr userDrawn="1"/>
        </p:nvSpPr>
        <p:spPr bwMode="auto">
          <a:xfrm>
            <a:off x="39688" y="6440488"/>
            <a:ext cx="1414462" cy="277812"/>
          </a:xfrm>
          <a:prstGeom prst="rect">
            <a:avLst/>
          </a:prstGeom>
          <a:noFill/>
          <a:ln>
            <a:noFill/>
          </a:ln>
        </p:spPr>
        <p:txBody>
          <a:bodyPr wrap="none">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defRPr/>
            </a:pPr>
            <a:r>
              <a:rPr lang="tr-TR" altLang="tr-TR" sz="1200" b="1">
                <a:solidFill>
                  <a:srgbClr val="262626"/>
                </a:solidFill>
              </a:rPr>
              <a:t>MENTOR AKADEMİ</a:t>
            </a:r>
          </a:p>
        </p:txBody>
      </p:sp>
    </p:spTree>
  </p:cSld>
  <p:clrMap bg1="lt1" tx1="dk1" bg2="lt2" tx2="dk2" accent1="accent1" accent2="accent2" accent3="accent3" accent4="accent4" accent5="accent5" accent6="accent6" hlink="hlink" folHlink="folHlink"/>
  <p:sldLayoutIdLst>
    <p:sldLayoutId id="2147487724" r:id="rId1"/>
    <p:sldLayoutId id="2147487725" r:id="rId2"/>
    <p:sldLayoutId id="2147487726" r:id="rId3"/>
    <p:sldLayoutId id="2147487727" r:id="rId4"/>
    <p:sldLayoutId id="2147487728" r:id="rId5"/>
    <p:sldLayoutId id="2147487731" r:id="rId6"/>
    <p:sldLayoutId id="2147487732" r:id="rId7"/>
    <p:sldLayoutId id="2147487733" r:id="rId8"/>
    <p:sldLayoutId id="2147487734" r:id="rId9"/>
  </p:sldLayoutIdLst>
  <p:hf hdr="0" ftr="0" dt="0"/>
  <p:txStyles>
    <p:titleStyle>
      <a:lvl1pPr algn="ctr" defTabSz="457200" rtl="0" eaLnBrk="0" fontAlgn="base" hangingPunct="0">
        <a:spcBef>
          <a:spcPct val="0"/>
        </a:spcBef>
        <a:spcAft>
          <a:spcPct val="0"/>
        </a:spcAft>
        <a:defRPr sz="4400" b="1" kern="1200">
          <a:solidFill>
            <a:srgbClr val="B62536"/>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b="1">
          <a:solidFill>
            <a:srgbClr val="B62536"/>
          </a:solidFill>
          <a:latin typeface="Calibri" panose="020F0502020204030204" pitchFamily="34"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b="1">
          <a:solidFill>
            <a:srgbClr val="B62536"/>
          </a:solidFill>
          <a:latin typeface="Calibri" panose="020F0502020204030204" pitchFamily="34"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b="1">
          <a:solidFill>
            <a:srgbClr val="B62536"/>
          </a:solidFill>
          <a:latin typeface="Calibri" panose="020F0502020204030204" pitchFamily="34"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b="1">
          <a:solidFill>
            <a:srgbClr val="B62536"/>
          </a:solidFill>
          <a:latin typeface="Calibri" panose="020F0502020204030204" pitchFamily="34"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MS PGothic"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S PGothic" charset="0"/>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S PGothic"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S PGothic"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S PGothic"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Metin Yer Tutucusu 2">
            <a:extLst>
              <a:ext uri="{FF2B5EF4-FFF2-40B4-BE49-F238E27FC236}">
                <a16:creationId xmlns:a16="http://schemas.microsoft.com/office/drawing/2014/main" id="{A6C8FCDD-568A-4C88-AEDB-D7630E0ED894}"/>
              </a:ext>
            </a:extLst>
          </p:cNvPr>
          <p:cNvSpPr>
            <a:spLocks noGrp="1" noChangeArrowheads="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tr-TR" altLang="tr-TR"/>
              <a:t>Asıl metin stillerini düzenle
İkinci düzey
Üçüncü düzey
Dördüncü düzey
Beşinci düzey</a:t>
            </a:r>
          </a:p>
        </p:txBody>
      </p:sp>
      <p:sp>
        <p:nvSpPr>
          <p:cNvPr id="7" name="Shape 3">
            <a:extLst>
              <a:ext uri="{FF2B5EF4-FFF2-40B4-BE49-F238E27FC236}">
                <a16:creationId xmlns:a16="http://schemas.microsoft.com/office/drawing/2014/main" id="{6D4247F6-8B1E-46B6-9372-2D9328CB69C4}"/>
              </a:ext>
            </a:extLst>
          </p:cNvPr>
          <p:cNvSpPr/>
          <p:nvPr userDrawn="1"/>
        </p:nvSpPr>
        <p:spPr>
          <a:xfrm>
            <a:off x="0" y="66675"/>
            <a:ext cx="9144000" cy="198438"/>
          </a:xfrm>
          <a:prstGeom prst="rect">
            <a:avLst/>
          </a:prstGeom>
          <a:gradFill>
            <a:gsLst>
              <a:gs pos="0">
                <a:srgbClr val="000000"/>
              </a:gs>
              <a:gs pos="100000">
                <a:srgbClr val="F92752"/>
              </a:gs>
            </a:gsLst>
            <a:lin ang="1140000" scaled="0"/>
          </a:gradFill>
          <a:ln w="12700">
            <a:miter lim="400000"/>
          </a:ln>
        </p:spPr>
        <p:txBody>
          <a:bodyPr lIns="50800" tIns="50800" rIns="50800" bIns="508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a:lstStyle>
          <a:p>
            <a:pPr>
              <a:defRPr sz="2400">
                <a:solidFill>
                  <a:srgbClr val="FFFFFF"/>
                </a:solidFill>
              </a:defRPr>
            </a:pPr>
            <a:endParaRPr sz="2400">
              <a:solidFill>
                <a:srgbClr val="FFFFFF"/>
              </a:solidFill>
            </a:endParaRPr>
          </a:p>
        </p:txBody>
      </p:sp>
      <p:sp>
        <p:nvSpPr>
          <p:cNvPr id="9" name="Shape 3">
            <a:extLst>
              <a:ext uri="{FF2B5EF4-FFF2-40B4-BE49-F238E27FC236}">
                <a16:creationId xmlns:a16="http://schemas.microsoft.com/office/drawing/2014/main" id="{BE9493CF-79D0-4CF8-9E07-354FF3102476}"/>
              </a:ext>
            </a:extLst>
          </p:cNvPr>
          <p:cNvSpPr/>
          <p:nvPr userDrawn="1"/>
        </p:nvSpPr>
        <p:spPr>
          <a:xfrm flipH="1">
            <a:off x="0" y="6443663"/>
            <a:ext cx="9147175" cy="277812"/>
          </a:xfrm>
          <a:prstGeom prst="rect">
            <a:avLst/>
          </a:prstGeom>
          <a:gradFill>
            <a:gsLst>
              <a:gs pos="0">
                <a:srgbClr val="000000"/>
              </a:gs>
              <a:gs pos="100000">
                <a:srgbClr val="F92752"/>
              </a:gs>
            </a:gsLst>
            <a:lin ang="1140000" scaled="0"/>
          </a:gradFill>
          <a:ln w="12700">
            <a:miter lim="400000"/>
          </a:ln>
        </p:spPr>
        <p:txBody>
          <a:bodyPr lIns="50800" tIns="50800" rIns="50800" bIns="508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a:lstStyle>
          <a:p>
            <a:pPr>
              <a:defRPr sz="2400">
                <a:solidFill>
                  <a:srgbClr val="FFFFFF"/>
                </a:solidFill>
              </a:defRPr>
            </a:pPr>
            <a:endParaRPr sz="2400" dirty="0">
              <a:solidFill>
                <a:srgbClr val="FFFFFF"/>
              </a:solidFill>
            </a:endParaRPr>
          </a:p>
        </p:txBody>
      </p:sp>
    </p:spTree>
  </p:cSld>
  <p:clrMap bg1="lt1" tx1="dk1" bg2="lt2" tx2="dk2" accent1="accent1" accent2="accent2" accent3="accent3" accent4="accent4" accent5="accent5" accent6="accent6" hlink="hlink" folHlink="folHlink"/>
  <p:sldLayoutIdLst>
    <p:sldLayoutId id="2147487729" r:id="rId1"/>
    <p:sldLayoutId id="2147487730" r:id="rId2"/>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oleObject" Target="../embeddings/oleObject21.bin"/><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image" Target="../media/image67.emf"/><Relationship Id="rId7" Type="http://schemas.openxmlformats.org/officeDocument/2006/relationships/image" Target="../media/image69.emf"/><Relationship Id="rId2" Type="http://schemas.openxmlformats.org/officeDocument/2006/relationships/oleObject" Target="../embeddings/oleObject22.bin"/><Relationship Id="rId1" Type="http://schemas.openxmlformats.org/officeDocument/2006/relationships/slideLayout" Target="../slideLayouts/slideLayout2.xml"/><Relationship Id="rId6" Type="http://schemas.openxmlformats.org/officeDocument/2006/relationships/oleObject" Target="../embeddings/oleObject24.bin"/><Relationship Id="rId5" Type="http://schemas.openxmlformats.org/officeDocument/2006/relationships/image" Target="../media/image68.emf"/><Relationship Id="rId4" Type="http://schemas.openxmlformats.org/officeDocument/2006/relationships/oleObject" Target="../embeddings/oleObject23.bin"/><Relationship Id="rId9" Type="http://schemas.openxmlformats.org/officeDocument/2006/relationships/image" Target="../media/image70.emf"/></Relationships>
</file>

<file path=ppt/slides/_rels/slide102.xml.rels><?xml version="1.0" encoding="UTF-8" standalone="yes"?>
<Relationships xmlns="http://schemas.openxmlformats.org/package/2006/relationships"><Relationship Id="rId8" Type="http://schemas.openxmlformats.org/officeDocument/2006/relationships/oleObject" Target="../embeddings/oleObject29.bin"/><Relationship Id="rId3" Type="http://schemas.openxmlformats.org/officeDocument/2006/relationships/image" Target="../media/image71.emf"/><Relationship Id="rId7" Type="http://schemas.openxmlformats.org/officeDocument/2006/relationships/image" Target="../media/image73.wmf"/><Relationship Id="rId2" Type="http://schemas.openxmlformats.org/officeDocument/2006/relationships/oleObject" Target="../embeddings/oleObject26.bin"/><Relationship Id="rId1" Type="http://schemas.openxmlformats.org/officeDocument/2006/relationships/slideLayout" Target="../slideLayouts/slideLayout2.xml"/><Relationship Id="rId6" Type="http://schemas.openxmlformats.org/officeDocument/2006/relationships/oleObject" Target="../embeddings/oleObject28.bin"/><Relationship Id="rId11" Type="http://schemas.openxmlformats.org/officeDocument/2006/relationships/image" Target="../media/image75.emf"/><Relationship Id="rId5" Type="http://schemas.openxmlformats.org/officeDocument/2006/relationships/image" Target="../media/image72.wmf"/><Relationship Id="rId10" Type="http://schemas.openxmlformats.org/officeDocument/2006/relationships/oleObject" Target="../embeddings/oleObject30.bin"/><Relationship Id="rId4" Type="http://schemas.openxmlformats.org/officeDocument/2006/relationships/oleObject" Target="../embeddings/oleObject27.bin"/><Relationship Id="rId9" Type="http://schemas.openxmlformats.org/officeDocument/2006/relationships/image" Target="../media/image74.wmf"/></Relationships>
</file>

<file path=ppt/slides/_rels/slide103.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oleObject" Target="../embeddings/oleObject31.bin"/><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oleObject" Target="../embeddings/oleObject32.bin"/><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oleObject" Target="../embeddings/oleObject33.bin"/><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oleObject" Target="../embeddings/oleObject34.bin"/><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oleObject" Target="../embeddings/oleObject35.bin"/><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slideLayout" Target="../slideLayouts/slideLayout9.xml"/><Relationship Id="rId5" Type="http://schemas.openxmlformats.org/officeDocument/2006/relationships/image" Target="../media/image84.emf"/><Relationship Id="rId4" Type="http://schemas.openxmlformats.org/officeDocument/2006/relationships/image" Target="../media/image83.emf"/></Relationships>
</file>

<file path=ppt/slides/_rels/slide112.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emf"/><Relationship Id="rId1" Type="http://schemas.openxmlformats.org/officeDocument/2006/relationships/slideLayout" Target="../slideLayouts/slideLayout9.xml"/><Relationship Id="rId5" Type="http://schemas.openxmlformats.org/officeDocument/2006/relationships/image" Target="../media/image87.emf"/><Relationship Id="rId4" Type="http://schemas.openxmlformats.org/officeDocument/2006/relationships/oleObject" Target="../embeddings/oleObject36.bin"/></Relationships>
</file>

<file path=ppt/slides/_rels/slide113.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oleObject" Target="../embeddings/oleObject37.bin"/><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oleObject" Target="../embeddings/oleObject38.bin"/><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yalcincakir.com.tr/yalcincakir-galeri-manzara-istanbul-cesitli-4.html"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creativecommons.org/licenses/by-nc-nd/3.0/"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file:///D:\OneDrive%20-%20iticu.edu.tr\Masa&#252;st&#252;\Yoneylwm\images\Aspose.Words.85eeec5e-b4c6-4998-992c-bf8be3e8673a.026.png" TargetMode="External"/><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file:///D:\OneDrive%20-%20iticu.edu.tr\Masa&#252;st&#252;\Yoneylwm\images\Aspose.Words.85eeec5e-b4c6-4998-992c-bf8be3e8673a.029.png"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file:///D:\OneDrive%20-%20iticu.edu.tr\Masa&#252;st&#252;\Yoneylwm\images\Aspose.Words.85eeec5e-b4c6-4998-992c-bf8be3e8673a.065.png" TargetMode="Externa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openxmlformats.org/officeDocument/2006/relationships/image" Target="../media/image36.emf"/><Relationship Id="rId4" Type="http://schemas.openxmlformats.org/officeDocument/2006/relationships/oleObject" Target="../embeddings/oleObject2.bin"/></Relationships>
</file>

<file path=ppt/slides/_rels/slide82.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image" Target="../media/image37.emf"/><Relationship Id="rId7" Type="http://schemas.openxmlformats.org/officeDocument/2006/relationships/image" Target="../media/image39.emf"/><Relationship Id="rId2" Type="http://schemas.openxmlformats.org/officeDocument/2006/relationships/oleObject" Target="../embeddings/oleObject3.bin"/><Relationship Id="rId1" Type="http://schemas.openxmlformats.org/officeDocument/2006/relationships/slideLayout" Target="../slideLayouts/slideLayout2.xml"/><Relationship Id="rId6" Type="http://schemas.openxmlformats.org/officeDocument/2006/relationships/oleObject" Target="../embeddings/oleObject5.bin"/><Relationship Id="rId11" Type="http://schemas.openxmlformats.org/officeDocument/2006/relationships/image" Target="../media/image41.emf"/><Relationship Id="rId5" Type="http://schemas.openxmlformats.org/officeDocument/2006/relationships/image" Target="../media/image38.emf"/><Relationship Id="rId10" Type="http://schemas.openxmlformats.org/officeDocument/2006/relationships/oleObject" Target="../embeddings/oleObject7.bin"/><Relationship Id="rId4" Type="http://schemas.openxmlformats.org/officeDocument/2006/relationships/oleObject" Target="../embeddings/oleObject4.bin"/><Relationship Id="rId9" Type="http://schemas.openxmlformats.org/officeDocument/2006/relationships/image" Target="../media/image40.emf"/></Relationships>
</file>

<file path=ppt/slides/_rels/slide83.xml.rels><?xml version="1.0" encoding="UTF-8" standalone="yes"?>
<Relationships xmlns="http://schemas.openxmlformats.org/package/2006/relationships"><Relationship Id="rId8" Type="http://schemas.openxmlformats.org/officeDocument/2006/relationships/oleObject" Target="../embeddings/oleObject11.bin"/><Relationship Id="rId13" Type="http://schemas.openxmlformats.org/officeDocument/2006/relationships/image" Target="../media/image47.wmf"/><Relationship Id="rId3" Type="http://schemas.openxmlformats.org/officeDocument/2006/relationships/image" Target="../media/image42.wmf"/><Relationship Id="rId7" Type="http://schemas.openxmlformats.org/officeDocument/2006/relationships/image" Target="../media/image44.wmf"/><Relationship Id="rId12" Type="http://schemas.openxmlformats.org/officeDocument/2006/relationships/oleObject" Target="../embeddings/oleObject13.bin"/><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oleObject" Target="../embeddings/oleObject10.bin"/><Relationship Id="rId11" Type="http://schemas.openxmlformats.org/officeDocument/2006/relationships/image" Target="../media/image46.wmf"/><Relationship Id="rId5" Type="http://schemas.openxmlformats.org/officeDocument/2006/relationships/image" Target="../media/image43.wmf"/><Relationship Id="rId10" Type="http://schemas.openxmlformats.org/officeDocument/2006/relationships/oleObject" Target="../embeddings/oleObject12.bin"/><Relationship Id="rId4" Type="http://schemas.openxmlformats.org/officeDocument/2006/relationships/oleObject" Target="../embeddings/oleObject9.bin"/><Relationship Id="rId9" Type="http://schemas.openxmlformats.org/officeDocument/2006/relationships/image" Target="../media/image45.wmf"/></Relationships>
</file>

<file path=ppt/slides/_rels/slide84.xml.rels><?xml version="1.0" encoding="UTF-8" standalone="yes"?>
<Relationships xmlns="http://schemas.openxmlformats.org/package/2006/relationships"><Relationship Id="rId8" Type="http://schemas.openxmlformats.org/officeDocument/2006/relationships/image" Target="../media/image54.wmf"/><Relationship Id="rId13" Type="http://schemas.openxmlformats.org/officeDocument/2006/relationships/oleObject" Target="../embeddings/oleObject14.bin"/><Relationship Id="rId3" Type="http://schemas.openxmlformats.org/officeDocument/2006/relationships/image" Target="../media/image49.wmf"/><Relationship Id="rId7" Type="http://schemas.openxmlformats.org/officeDocument/2006/relationships/image" Target="../media/image53.wmf"/><Relationship Id="rId12" Type="http://schemas.openxmlformats.org/officeDocument/2006/relationships/image" Target="../media/image58.wmf"/><Relationship Id="rId2" Type="http://schemas.openxmlformats.org/officeDocument/2006/relationships/image" Target="../media/image48.wmf"/><Relationship Id="rId1" Type="http://schemas.openxmlformats.org/officeDocument/2006/relationships/slideLayout" Target="../slideLayouts/slideLayout2.xml"/><Relationship Id="rId6" Type="http://schemas.openxmlformats.org/officeDocument/2006/relationships/image" Target="../media/image52.wmf"/><Relationship Id="rId11" Type="http://schemas.openxmlformats.org/officeDocument/2006/relationships/image" Target="../media/image57.wmf"/><Relationship Id="rId5" Type="http://schemas.openxmlformats.org/officeDocument/2006/relationships/image" Target="../media/image51.wmf"/><Relationship Id="rId10" Type="http://schemas.openxmlformats.org/officeDocument/2006/relationships/image" Target="../media/image56.wmf"/><Relationship Id="rId4" Type="http://schemas.openxmlformats.org/officeDocument/2006/relationships/image" Target="../media/image50.wmf"/><Relationship Id="rId9" Type="http://schemas.openxmlformats.org/officeDocument/2006/relationships/image" Target="../media/image55.wmf"/><Relationship Id="rId14" Type="http://schemas.openxmlformats.org/officeDocument/2006/relationships/image" Target="../media/image59.emf"/></Relationships>
</file>

<file path=ppt/slides/_rels/slide85.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oleObject" Target="../embeddings/oleObject15.bin"/><Relationship Id="rId1" Type="http://schemas.openxmlformats.org/officeDocument/2006/relationships/slideLayout" Target="../slideLayouts/slideLayout2.xml"/><Relationship Id="rId6" Type="http://schemas.openxmlformats.org/officeDocument/2006/relationships/image" Target="../media/image63.wmf"/><Relationship Id="rId5" Type="http://schemas.openxmlformats.org/officeDocument/2006/relationships/image" Target="../media/image62.wmf"/><Relationship Id="rId4" Type="http://schemas.openxmlformats.org/officeDocument/2006/relationships/image" Target="../media/image61.w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image" Target="../media/image64.emf"/><Relationship Id="rId7" Type="http://schemas.openxmlformats.org/officeDocument/2006/relationships/image" Target="../media/image46.wmf"/><Relationship Id="rId2" Type="http://schemas.openxmlformats.org/officeDocument/2006/relationships/oleObject" Target="../embeddings/oleObject16.bin"/><Relationship Id="rId1" Type="http://schemas.openxmlformats.org/officeDocument/2006/relationships/slideLayout" Target="../slideLayouts/slideLayout2.xml"/><Relationship Id="rId6" Type="http://schemas.openxmlformats.org/officeDocument/2006/relationships/oleObject" Target="../embeddings/oleObject18.bin"/><Relationship Id="rId11" Type="http://schemas.openxmlformats.org/officeDocument/2006/relationships/image" Target="../media/image45.wmf"/><Relationship Id="rId5" Type="http://schemas.openxmlformats.org/officeDocument/2006/relationships/image" Target="../media/image47.wmf"/><Relationship Id="rId10" Type="http://schemas.openxmlformats.org/officeDocument/2006/relationships/oleObject" Target="../embeddings/oleObject20.bin"/><Relationship Id="rId4" Type="http://schemas.openxmlformats.org/officeDocument/2006/relationships/oleObject" Target="../embeddings/oleObject17.bin"/><Relationship Id="rId9" Type="http://schemas.openxmlformats.org/officeDocument/2006/relationships/image" Target="../media/image65.wmf"/></Relationships>
</file>

<file path=ppt/slides/_rels/slide9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p:cNvPicPr>
            <a:picLocks noChangeAspect="1"/>
          </p:cNvPicPr>
          <p:nvPr/>
        </p:nvPicPr>
        <p:blipFill>
          <a:blip r:embed="rId2"/>
          <a:stretch>
            <a:fillRect/>
          </a:stretch>
        </p:blipFill>
        <p:spPr>
          <a:xfrm>
            <a:off x="1803613" y="1962278"/>
            <a:ext cx="5664790" cy="3194938"/>
          </a:xfrm>
          <a:prstGeom prst="rect">
            <a:avLst/>
          </a:prstGeom>
        </p:spPr>
      </p:pic>
      <p:sp>
        <p:nvSpPr>
          <p:cNvPr id="2" name="Unvan 1"/>
          <p:cNvSpPr>
            <a:spLocks noGrp="1"/>
          </p:cNvSpPr>
          <p:nvPr>
            <p:ph type="ctrTitle"/>
          </p:nvPr>
        </p:nvSpPr>
        <p:spPr>
          <a:xfrm>
            <a:off x="749808" y="2824735"/>
            <a:ext cx="7772400" cy="1470025"/>
          </a:xfrm>
        </p:spPr>
        <p:txBody>
          <a:bodyPr/>
          <a:lstStyle/>
          <a:p>
            <a:r>
              <a:rPr lang="tr-TR" dirty="0"/>
              <a:t>NİCEL KARAR ALMA YÖNTEMLERİ</a:t>
            </a:r>
          </a:p>
        </p:txBody>
      </p:sp>
      <p:sp>
        <p:nvSpPr>
          <p:cNvPr id="3" name="Alt Başlık 2"/>
          <p:cNvSpPr>
            <a:spLocks noGrp="1"/>
          </p:cNvSpPr>
          <p:nvPr>
            <p:ph type="subTitle" idx="1"/>
          </p:nvPr>
        </p:nvSpPr>
        <p:spPr>
          <a:xfrm>
            <a:off x="1389888" y="5157216"/>
            <a:ext cx="6400800" cy="1243584"/>
          </a:xfrm>
        </p:spPr>
        <p:txBody>
          <a:bodyPr/>
          <a:lstStyle/>
          <a:p>
            <a:r>
              <a:rPr lang="tr-TR" dirty="0"/>
              <a:t>Prof. Dr. Ünal Halit ÖZDEN</a:t>
            </a:r>
          </a:p>
          <a:p>
            <a:r>
              <a:rPr lang="tr-TR" dirty="0"/>
              <a:t>03.07.2023-04.07.2023</a:t>
            </a:r>
          </a:p>
          <a:p>
            <a:endParaRPr lang="tr-TR" dirty="0"/>
          </a:p>
        </p:txBody>
      </p:sp>
      <p:pic>
        <p:nvPicPr>
          <p:cNvPr id="6" name="Resim 5">
            <a:extLst>
              <a:ext uri="{FF2B5EF4-FFF2-40B4-BE49-F238E27FC236}">
                <a16:creationId xmlns:a16="http://schemas.microsoft.com/office/drawing/2014/main" id="{0506C4B2-50A0-B43D-A818-126D272F7202}"/>
              </a:ext>
            </a:extLst>
          </p:cNvPr>
          <p:cNvPicPr>
            <a:picLocks noChangeAspect="1"/>
          </p:cNvPicPr>
          <p:nvPr/>
        </p:nvPicPr>
        <p:blipFill>
          <a:blip r:embed="rId3"/>
          <a:stretch>
            <a:fillRect/>
          </a:stretch>
        </p:blipFill>
        <p:spPr>
          <a:xfrm>
            <a:off x="2099520" y="-515550"/>
            <a:ext cx="4944959" cy="3494359"/>
          </a:xfrm>
          <a:prstGeom prst="rect">
            <a:avLst/>
          </a:prstGeom>
        </p:spPr>
      </p:pic>
    </p:spTree>
    <p:extLst>
      <p:ext uri="{BB962C8B-B14F-4D97-AF65-F5344CB8AC3E}">
        <p14:creationId xmlns:p14="http://schemas.microsoft.com/office/powerpoint/2010/main" val="3572013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spect="1" noChangeArrowheads="1"/>
          </p:cNvSpPr>
          <p:nvPr>
            <p:ph type="title"/>
          </p:nvPr>
        </p:nvSpPr>
        <p:spPr/>
        <p:txBody>
          <a:bodyPr/>
          <a:lstStyle/>
          <a:p>
            <a:r>
              <a:rPr lang="tr-TR" altLang="tr-TR" u="sng" dirty="0"/>
              <a:t>Karar Kuramı</a:t>
            </a:r>
            <a:endParaRPr lang="en-US" altLang="tr-TR" u="sng" dirty="0"/>
          </a:p>
        </p:txBody>
      </p:sp>
      <p:sp>
        <p:nvSpPr>
          <p:cNvPr id="71683" name="Rectangle 3"/>
          <p:cNvSpPr>
            <a:spLocks noGrp="1" noChangeAspect="1" noChangeArrowheads="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19050">
              <a:buFontTx/>
              <a:buNone/>
            </a:pPr>
            <a:r>
              <a:rPr lang="en-US" altLang="tr-TR" dirty="0" err="1"/>
              <a:t>Karar</a:t>
            </a:r>
            <a:r>
              <a:rPr lang="en-US" altLang="tr-TR" dirty="0"/>
              <a:t> </a:t>
            </a:r>
            <a:r>
              <a:rPr lang="en-US" altLang="tr-TR" dirty="0" err="1"/>
              <a:t>kuramı</a:t>
            </a:r>
            <a:r>
              <a:rPr lang="en-US" altLang="tr-TR" dirty="0"/>
              <a:t>, </a:t>
            </a:r>
            <a:r>
              <a:rPr lang="en-US" altLang="tr-TR" dirty="0" err="1"/>
              <a:t>karar</a:t>
            </a:r>
            <a:r>
              <a:rPr lang="en-US" altLang="tr-TR" dirty="0"/>
              <a:t> </a:t>
            </a:r>
            <a:r>
              <a:rPr lang="en-US" altLang="tr-TR" dirty="0" err="1"/>
              <a:t>vericiye</a:t>
            </a:r>
            <a:r>
              <a:rPr lang="en-US" altLang="tr-TR" dirty="0"/>
              <a:t> </a:t>
            </a:r>
            <a:r>
              <a:rPr lang="en-US" altLang="tr-TR" dirty="0" err="1"/>
              <a:t>karar</a:t>
            </a:r>
            <a:r>
              <a:rPr lang="en-US" altLang="tr-TR" dirty="0"/>
              <a:t> alma ve </a:t>
            </a:r>
            <a:r>
              <a:rPr lang="en-US" altLang="tr-TR" dirty="0" err="1"/>
              <a:t>karar</a:t>
            </a:r>
            <a:r>
              <a:rPr lang="en-US" altLang="tr-TR" dirty="0"/>
              <a:t> </a:t>
            </a:r>
            <a:r>
              <a:rPr lang="en-US" altLang="tr-TR" dirty="0" err="1"/>
              <a:t>sürecini</a:t>
            </a:r>
            <a:r>
              <a:rPr lang="en-US" altLang="tr-TR" dirty="0"/>
              <a:t> </a:t>
            </a:r>
            <a:r>
              <a:rPr lang="en-US" altLang="tr-TR" dirty="0" err="1"/>
              <a:t>geliştirme</a:t>
            </a:r>
            <a:r>
              <a:rPr lang="en-US" altLang="tr-TR" dirty="0"/>
              <a:t> </a:t>
            </a:r>
            <a:r>
              <a:rPr lang="en-US" altLang="tr-TR" dirty="0" err="1"/>
              <a:t>konularında</a:t>
            </a:r>
            <a:r>
              <a:rPr lang="en-US" altLang="tr-TR" dirty="0"/>
              <a:t> </a:t>
            </a:r>
            <a:r>
              <a:rPr lang="en-US" altLang="tr-TR" dirty="0" err="1"/>
              <a:t>yol</a:t>
            </a:r>
            <a:r>
              <a:rPr lang="en-US" altLang="tr-TR" dirty="0"/>
              <a:t> </a:t>
            </a:r>
            <a:r>
              <a:rPr lang="en-US" altLang="tr-TR" dirty="0" err="1"/>
              <a:t>gösteren</a:t>
            </a:r>
            <a:r>
              <a:rPr lang="en-US" altLang="tr-TR" dirty="0"/>
              <a:t> </a:t>
            </a:r>
            <a:r>
              <a:rPr lang="en-US" altLang="tr-TR" dirty="0" err="1"/>
              <a:t>bir</a:t>
            </a:r>
            <a:r>
              <a:rPr lang="en-US" altLang="tr-TR" dirty="0"/>
              <a:t> </a:t>
            </a:r>
            <a:r>
              <a:rPr lang="en-US" altLang="tr-TR" dirty="0" err="1"/>
              <a:t>yaklaşımdır</a:t>
            </a:r>
            <a:r>
              <a:rPr lang="en-US" altLang="tr-TR" dirty="0"/>
              <a:t>. </a:t>
            </a:r>
            <a:r>
              <a:rPr lang="en-US" altLang="tr-TR" dirty="0" err="1"/>
              <a:t>Söz</a:t>
            </a:r>
            <a:r>
              <a:rPr lang="en-US" altLang="tr-TR" dirty="0"/>
              <a:t> </a:t>
            </a:r>
            <a:r>
              <a:rPr lang="en-US" altLang="tr-TR" dirty="0" err="1"/>
              <a:t>konusu</a:t>
            </a:r>
            <a:r>
              <a:rPr lang="en-US" altLang="tr-TR" dirty="0"/>
              <a:t> </a:t>
            </a:r>
            <a:r>
              <a:rPr lang="en-US" altLang="tr-TR" dirty="0" err="1"/>
              <a:t>yaklaşım</a:t>
            </a:r>
            <a:r>
              <a:rPr lang="en-US" altLang="tr-TR" dirty="0"/>
              <a:t>, </a:t>
            </a:r>
            <a:r>
              <a:rPr lang="en-US" altLang="tr-TR" dirty="0" err="1"/>
              <a:t>karar</a:t>
            </a:r>
            <a:r>
              <a:rPr lang="en-US" altLang="tr-TR" dirty="0"/>
              <a:t> </a:t>
            </a:r>
            <a:r>
              <a:rPr lang="en-US" altLang="tr-TR" dirty="0" err="1"/>
              <a:t>verilecek</a:t>
            </a:r>
            <a:r>
              <a:rPr lang="en-US" altLang="tr-TR" dirty="0"/>
              <a:t> </a:t>
            </a:r>
            <a:r>
              <a:rPr lang="en-US" altLang="tr-TR" dirty="0" err="1"/>
              <a:t>duruma</a:t>
            </a:r>
            <a:r>
              <a:rPr lang="en-US" altLang="tr-TR" dirty="0"/>
              <a:t> </a:t>
            </a:r>
            <a:r>
              <a:rPr lang="tr-TR" altLang="tr-TR" dirty="0"/>
              <a:t>(ortama) </a:t>
            </a:r>
            <a:r>
              <a:rPr lang="en-US" altLang="tr-TR" dirty="0" err="1"/>
              <a:t>ilişkin</a:t>
            </a:r>
            <a:r>
              <a:rPr lang="en-US" altLang="tr-TR" dirty="0"/>
              <a:t> </a:t>
            </a:r>
            <a:r>
              <a:rPr lang="en-US" altLang="tr-TR" dirty="0" err="1"/>
              <a:t>bilgi</a:t>
            </a:r>
            <a:r>
              <a:rPr lang="en-US" altLang="tr-TR" dirty="0"/>
              <a:t> </a:t>
            </a:r>
            <a:r>
              <a:rPr lang="en-US" altLang="tr-TR" dirty="0" err="1"/>
              <a:t>miktarına</a:t>
            </a:r>
            <a:r>
              <a:rPr lang="en-US" altLang="tr-TR" dirty="0"/>
              <a:t> </a:t>
            </a:r>
            <a:r>
              <a:rPr lang="en-US" altLang="tr-TR" dirty="0" err="1"/>
              <a:t>göre</a:t>
            </a:r>
            <a:r>
              <a:rPr lang="en-US" altLang="tr-TR" dirty="0"/>
              <a:t> </a:t>
            </a:r>
            <a:r>
              <a:rPr lang="en-US" altLang="tr-TR" dirty="0" err="1"/>
              <a:t>üç</a:t>
            </a:r>
            <a:r>
              <a:rPr lang="en-US" altLang="tr-TR" dirty="0"/>
              <a:t> </a:t>
            </a:r>
            <a:r>
              <a:rPr lang="en-US" altLang="tr-TR" dirty="0" err="1"/>
              <a:t>başlık</a:t>
            </a:r>
            <a:r>
              <a:rPr lang="en-US" altLang="tr-TR" dirty="0"/>
              <a:t> </a:t>
            </a:r>
            <a:r>
              <a:rPr lang="en-US" altLang="tr-TR" dirty="0" err="1"/>
              <a:t>altında</a:t>
            </a:r>
            <a:r>
              <a:rPr lang="en-US" altLang="tr-TR" dirty="0"/>
              <a:t> </a:t>
            </a:r>
            <a:r>
              <a:rPr lang="en-US" altLang="tr-TR" dirty="0" err="1"/>
              <a:t>incelenir</a:t>
            </a:r>
            <a:r>
              <a:rPr lang="en-US" altLang="tr-TR" dirty="0"/>
              <a:t>. </a:t>
            </a:r>
          </a:p>
          <a:p>
            <a:pPr marL="0" indent="19050">
              <a:buFontTx/>
              <a:buNone/>
            </a:pPr>
            <a:endParaRPr lang="en-US" altLang="tr-TR" dirty="0"/>
          </a:p>
        </p:txBody>
      </p:sp>
      <p:graphicFrame>
        <p:nvGraphicFramePr>
          <p:cNvPr id="3" name="Diyagram 2"/>
          <p:cNvGraphicFramePr/>
          <p:nvPr>
            <p:extLst>
              <p:ext uri="{D42A27DB-BD31-4B8C-83A1-F6EECF244321}">
                <p14:modId xmlns:p14="http://schemas.microsoft.com/office/powerpoint/2010/main" val="2180100234"/>
              </p:ext>
            </p:extLst>
          </p:nvPr>
        </p:nvGraphicFramePr>
        <p:xfrm>
          <a:off x="1094232" y="3611880"/>
          <a:ext cx="6230112" cy="26334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Metin kutusu 3"/>
          <p:cNvSpPr txBox="1"/>
          <p:nvPr/>
        </p:nvSpPr>
        <p:spPr>
          <a:xfrm rot="17786676">
            <a:off x="2782932" y="5166360"/>
            <a:ext cx="1301190" cy="369332"/>
          </a:xfrm>
          <a:prstGeom prst="rect">
            <a:avLst/>
          </a:prstGeom>
          <a:noFill/>
        </p:spPr>
        <p:txBody>
          <a:bodyPr wrap="none" rtlCol="0">
            <a:spAutoFit/>
          </a:bodyPr>
          <a:lstStyle/>
          <a:p>
            <a:r>
              <a:rPr lang="tr-TR" dirty="0"/>
              <a:t>Bilgi Miktarı</a:t>
            </a:r>
          </a:p>
        </p:txBody>
      </p:sp>
    </p:spTree>
    <p:extLst>
      <p:ext uri="{BB962C8B-B14F-4D97-AF65-F5344CB8AC3E}">
        <p14:creationId xmlns:p14="http://schemas.microsoft.com/office/powerpoint/2010/main" val="23063549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95250" y="274638"/>
            <a:ext cx="8953500" cy="600005"/>
          </a:xfrm>
        </p:spPr>
        <p:txBody>
          <a:bodyPr/>
          <a:lstStyle/>
          <a:p>
            <a:r>
              <a:rPr lang="tr-TR" dirty="0"/>
              <a:t>ELECTRE Yönteminin Aşamaları</a:t>
            </a:r>
          </a:p>
        </p:txBody>
      </p:sp>
      <p:sp>
        <p:nvSpPr>
          <p:cNvPr id="3" name="İçerik Yer Tutucusu 2"/>
          <p:cNvSpPr>
            <a:spLocks noGrp="1"/>
          </p:cNvSpPr>
          <p:nvPr>
            <p:ph idx="1"/>
          </p:nvPr>
        </p:nvSpPr>
        <p:spPr>
          <a:xfrm>
            <a:off x="152400" y="762000"/>
            <a:ext cx="8077200" cy="5294313"/>
          </a:xfrm>
        </p:spPr>
        <p:txBody>
          <a:bodyPr/>
          <a:lstStyle/>
          <a:p>
            <a:pPr marL="0" indent="0">
              <a:buNone/>
            </a:pPr>
            <a:r>
              <a:rPr lang="tr-TR" sz="2400" dirty="0"/>
              <a:t>ELECTRE yöntemi aşağıda açıklanan 7 aşamadan oluşmaktadır.</a:t>
            </a:r>
          </a:p>
          <a:p>
            <a:r>
              <a:rPr lang="tr-TR" sz="2400" i="1" u="sng" dirty="0"/>
              <a:t>1- Problemin Tanımlanması</a:t>
            </a:r>
            <a:endParaRPr lang="tr-TR" sz="2400" u="sng" dirty="0"/>
          </a:p>
          <a:p>
            <a:r>
              <a:rPr lang="tr-TR" sz="2400" i="1" u="sng" dirty="0"/>
              <a:t>2-</a:t>
            </a:r>
            <a:r>
              <a:rPr lang="tr-TR" sz="2400" u="sng" dirty="0"/>
              <a:t> Kriterlerin </a:t>
            </a:r>
            <a:r>
              <a:rPr lang="tr-TR" sz="2400" i="1" u="sng" dirty="0"/>
              <a:t>Tanımlanması</a:t>
            </a:r>
          </a:p>
          <a:p>
            <a:r>
              <a:rPr lang="tr-TR" sz="2400" i="1" u="sng" dirty="0"/>
              <a:t>3-</a:t>
            </a:r>
            <a:r>
              <a:rPr lang="tr-TR" sz="2400" u="sng" dirty="0"/>
              <a:t> </a:t>
            </a:r>
            <a:r>
              <a:rPr lang="tr-TR" sz="2400" i="1" u="sng" dirty="0"/>
              <a:t>Alternatiflerin</a:t>
            </a:r>
            <a:r>
              <a:rPr lang="tr-TR" sz="2400" u="sng" dirty="0"/>
              <a:t> </a:t>
            </a:r>
            <a:r>
              <a:rPr lang="tr-TR" sz="2400" i="1" u="sng" dirty="0"/>
              <a:t>Belirlenmesi</a:t>
            </a:r>
          </a:p>
          <a:p>
            <a:r>
              <a:rPr lang="tr-TR" sz="2400" i="1" u="sng" dirty="0"/>
              <a:t>4- Karar Matrisinin Oluşturulması</a:t>
            </a:r>
            <a:r>
              <a:rPr lang="tr-TR" sz="2400" i="1" dirty="0"/>
              <a:t>:</a:t>
            </a:r>
            <a:r>
              <a:rPr lang="tr-TR" sz="2400" dirty="0"/>
              <a:t> ELECTRE yönteminin bu aşamasında belirlenen karar kriterleri ve alternatifler ile ilgili karar matrisi oluşturulur. Karar matrisinin satırlarında üstünlükleri sıralanmak istenen alternatifler (karar noktaları), sütunlarında ise karar vermede kullanılacak kriterler (değerlendirme faktörleri) yer alır .</a:t>
            </a:r>
          </a:p>
          <a:p>
            <a:endParaRPr lang="tr-TR" sz="2400" dirty="0"/>
          </a:p>
        </p:txBody>
      </p:sp>
      <p:sp>
        <p:nvSpPr>
          <p:cNvPr id="6" name="Rectangle 4"/>
          <p:cNvSpPr>
            <a:spLocks noChangeArrowheads="1"/>
          </p:cNvSpPr>
          <p:nvPr/>
        </p:nvSpPr>
        <p:spPr bwMode="auto">
          <a:xfrm>
            <a:off x="-457200" y="-304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graphicFrame>
        <p:nvGraphicFramePr>
          <p:cNvPr id="7" name="Nesne 6"/>
          <p:cNvGraphicFramePr>
            <a:graphicFrameLocks noChangeAspect="1"/>
          </p:cNvGraphicFramePr>
          <p:nvPr/>
        </p:nvGraphicFramePr>
        <p:xfrm>
          <a:off x="1905000" y="5105400"/>
          <a:ext cx="2209800" cy="1296553"/>
        </p:xfrm>
        <a:graphic>
          <a:graphicData uri="http://schemas.openxmlformats.org/presentationml/2006/ole">
            <mc:AlternateContent xmlns:mc="http://schemas.openxmlformats.org/markup-compatibility/2006">
              <mc:Choice xmlns:v="urn:schemas-microsoft-com:vml" Requires="v">
                <p:oleObj name="Denklem" r:id="rId2" imgW="1358900" imgH="800100" progId="Equation.3">
                  <p:embed/>
                </p:oleObj>
              </mc:Choice>
              <mc:Fallback>
                <p:oleObj name="Denklem" r:id="rId2" imgW="1358900" imgH="800100" progId="Equation.3">
                  <p:embed/>
                  <p:pic>
                    <p:nvPicPr>
                      <p:cNvPr id="7" name="Nesn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5105400"/>
                        <a:ext cx="2209800" cy="1296553"/>
                      </a:xfrm>
                      <a:prstGeom prst="rect">
                        <a:avLst/>
                      </a:prstGeom>
                      <a:noFill/>
                    </p:spPr>
                  </p:pic>
                </p:oleObj>
              </mc:Fallback>
            </mc:AlternateContent>
          </a:graphicData>
        </a:graphic>
      </p:graphicFrame>
    </p:spTree>
    <p:extLst>
      <p:ext uri="{BB962C8B-B14F-4D97-AF65-F5344CB8AC3E}">
        <p14:creationId xmlns:p14="http://schemas.microsoft.com/office/powerpoint/2010/main" val="342364276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ELECTRE Yönteminin Aşamaları</a:t>
            </a:r>
          </a:p>
        </p:txBody>
      </p:sp>
      <p:sp>
        <p:nvSpPr>
          <p:cNvPr id="3" name="İçerik Yer Tutucusu 2"/>
          <p:cNvSpPr>
            <a:spLocks noGrp="1"/>
          </p:cNvSpPr>
          <p:nvPr>
            <p:ph idx="1"/>
          </p:nvPr>
        </p:nvSpPr>
        <p:spPr/>
        <p:txBody>
          <a:bodyPr/>
          <a:lstStyle/>
          <a:p>
            <a:r>
              <a:rPr lang="tr-TR" sz="2000" i="1" u="sng" dirty="0"/>
              <a:t>5- Karar Matrisinin Normalleştirilmesi</a:t>
            </a:r>
            <a:r>
              <a:rPr lang="tr-TR" sz="2000" dirty="0"/>
              <a:t>: Bu aşamada, farklı kriter boyutları boyutsuz kriterlere dönüştürülmektedir. Burada amaç, ölçü biriminden bağımsız olarak karşılaştırma yapılabilmesi için karar matrisi değerlerinin normalleştirilmesidir. Alternatif sayısı m, kriter sayısı n ile gösterildiğinde, normalleştirilmiş karar matrisi R ile ifade edilir ve </a:t>
            </a:r>
            <a:r>
              <a:rPr lang="tr-TR" sz="2000" dirty="0" err="1"/>
              <a:t>i’inci</a:t>
            </a:r>
            <a:r>
              <a:rPr lang="tr-TR" sz="2000" dirty="0"/>
              <a:t> alternatifin </a:t>
            </a:r>
            <a:r>
              <a:rPr lang="tr-TR" sz="2000" dirty="0" err="1"/>
              <a:t>j’inci</a:t>
            </a:r>
            <a:r>
              <a:rPr lang="tr-TR" sz="2000" dirty="0"/>
              <a:t> kriter için normalleştirilmiş değeri </a:t>
            </a:r>
            <a:r>
              <a:rPr lang="tr-TR" sz="2000" dirty="0" err="1"/>
              <a:t>r</a:t>
            </a:r>
            <a:r>
              <a:rPr lang="tr-TR" sz="2000" baseline="-25000" dirty="0" err="1"/>
              <a:t>ij</a:t>
            </a:r>
            <a:r>
              <a:rPr lang="tr-TR" sz="2000" dirty="0"/>
              <a:t> ile gösterilir. R matrisinin </a:t>
            </a:r>
            <a:r>
              <a:rPr lang="tr-TR" sz="2000" i="1" dirty="0" err="1"/>
              <a:t>r</a:t>
            </a:r>
            <a:r>
              <a:rPr lang="tr-TR" sz="2000" i="1" baseline="-25000" dirty="0" err="1"/>
              <a:t>ij</a:t>
            </a:r>
            <a:r>
              <a:rPr lang="tr-TR" sz="2000" dirty="0"/>
              <a:t> değerleri aşağıdaki formülden yararlanarak hesaplanır.</a:t>
            </a:r>
          </a:p>
          <a:p>
            <a:endParaRPr lang="tr-TR" sz="2000" dirty="0"/>
          </a:p>
        </p:txBody>
      </p:sp>
      <p:graphicFrame>
        <p:nvGraphicFramePr>
          <p:cNvPr id="6" name="Nesne 5"/>
          <p:cNvGraphicFramePr>
            <a:graphicFrameLocks noChangeAspect="1"/>
          </p:cNvGraphicFramePr>
          <p:nvPr/>
        </p:nvGraphicFramePr>
        <p:xfrm>
          <a:off x="3276600" y="3590275"/>
          <a:ext cx="1109002" cy="676925"/>
        </p:xfrm>
        <a:graphic>
          <a:graphicData uri="http://schemas.openxmlformats.org/presentationml/2006/ole">
            <mc:AlternateContent xmlns:mc="http://schemas.openxmlformats.org/markup-compatibility/2006">
              <mc:Choice xmlns:v="urn:schemas-microsoft-com:vml" Requires="v">
                <p:oleObj name="Denklem" r:id="rId2" imgW="610756" imgH="372804" progId="Equation.3">
                  <p:embed/>
                </p:oleObj>
              </mc:Choice>
              <mc:Fallback>
                <p:oleObj name="Denklem" r:id="rId2" imgW="610756" imgH="372804" progId="Equation.3">
                  <p:embed/>
                  <p:pic>
                    <p:nvPicPr>
                      <p:cNvPr id="6" name="Nesne 5"/>
                      <p:cNvPicPr/>
                      <p:nvPr/>
                    </p:nvPicPr>
                    <p:blipFill>
                      <a:blip r:embed="rId3"/>
                      <a:stretch>
                        <a:fillRect/>
                      </a:stretch>
                    </p:blipFill>
                    <p:spPr>
                      <a:xfrm>
                        <a:off x="3276600" y="3590275"/>
                        <a:ext cx="1109002" cy="676925"/>
                      </a:xfrm>
                      <a:prstGeom prst="rect">
                        <a:avLst/>
                      </a:prstGeom>
                    </p:spPr>
                  </p:pic>
                </p:oleObj>
              </mc:Fallback>
            </mc:AlternateContent>
          </a:graphicData>
        </a:graphic>
      </p:graphicFrame>
      <p:graphicFrame>
        <p:nvGraphicFramePr>
          <p:cNvPr id="7" name="Nesne 6"/>
          <p:cNvGraphicFramePr>
            <a:graphicFrameLocks noChangeAspect="1"/>
          </p:cNvGraphicFramePr>
          <p:nvPr/>
        </p:nvGraphicFramePr>
        <p:xfrm>
          <a:off x="1447800" y="3471213"/>
          <a:ext cx="1219200" cy="1027115"/>
        </p:xfrm>
        <a:graphic>
          <a:graphicData uri="http://schemas.openxmlformats.org/presentationml/2006/ole">
            <mc:AlternateContent xmlns:mc="http://schemas.openxmlformats.org/markup-compatibility/2006">
              <mc:Choice xmlns:v="urn:schemas-microsoft-com:vml" Requires="v">
                <p:oleObj name="Denklem" r:id="rId4" imgW="725476" imgH="611587" progId="Equation.3">
                  <p:embed/>
                </p:oleObj>
              </mc:Choice>
              <mc:Fallback>
                <p:oleObj name="Denklem" r:id="rId4" imgW="725476" imgH="611587" progId="Equation.3">
                  <p:embed/>
                  <p:pic>
                    <p:nvPicPr>
                      <p:cNvPr id="7" name="Nesne 6"/>
                      <p:cNvPicPr/>
                      <p:nvPr/>
                    </p:nvPicPr>
                    <p:blipFill>
                      <a:blip r:embed="rId5"/>
                      <a:stretch>
                        <a:fillRect/>
                      </a:stretch>
                    </p:blipFill>
                    <p:spPr>
                      <a:xfrm>
                        <a:off x="1447800" y="3471213"/>
                        <a:ext cx="1219200" cy="1027115"/>
                      </a:xfrm>
                      <a:prstGeom prst="rect">
                        <a:avLst/>
                      </a:prstGeom>
                    </p:spPr>
                  </p:pic>
                </p:oleObj>
              </mc:Fallback>
            </mc:AlternateContent>
          </a:graphicData>
        </a:graphic>
      </p:graphicFrame>
      <p:graphicFrame>
        <p:nvGraphicFramePr>
          <p:cNvPr id="8" name="Nesne 7"/>
          <p:cNvGraphicFramePr>
            <a:graphicFrameLocks noChangeAspect="1"/>
          </p:cNvGraphicFramePr>
          <p:nvPr/>
        </p:nvGraphicFramePr>
        <p:xfrm>
          <a:off x="4876800" y="3416082"/>
          <a:ext cx="1905000" cy="1195943"/>
        </p:xfrm>
        <a:graphic>
          <a:graphicData uri="http://schemas.openxmlformats.org/presentationml/2006/ole">
            <mc:AlternateContent xmlns:mc="http://schemas.openxmlformats.org/markup-compatibility/2006">
              <mc:Choice xmlns:v="urn:schemas-microsoft-com:vml" Requires="v">
                <p:oleObj name="Denklem" r:id="rId6" imgW="1278872" imgH="803046" progId="Equation.3">
                  <p:embed/>
                </p:oleObj>
              </mc:Choice>
              <mc:Fallback>
                <p:oleObj name="Denklem" r:id="rId6" imgW="1278872" imgH="803046" progId="Equation.3">
                  <p:embed/>
                  <p:pic>
                    <p:nvPicPr>
                      <p:cNvPr id="8" name="Nesne 7"/>
                      <p:cNvPicPr/>
                      <p:nvPr/>
                    </p:nvPicPr>
                    <p:blipFill>
                      <a:blip r:embed="rId7"/>
                      <a:stretch>
                        <a:fillRect/>
                      </a:stretch>
                    </p:blipFill>
                    <p:spPr>
                      <a:xfrm>
                        <a:off x="4876800" y="3416082"/>
                        <a:ext cx="1905000" cy="1195943"/>
                      </a:xfrm>
                      <a:prstGeom prst="rect">
                        <a:avLst/>
                      </a:prstGeom>
                    </p:spPr>
                  </p:pic>
                </p:oleObj>
              </mc:Fallback>
            </mc:AlternateContent>
          </a:graphicData>
        </a:graphic>
      </p:graphicFrame>
      <p:graphicFrame>
        <p:nvGraphicFramePr>
          <p:cNvPr id="9" name="Nesne 8"/>
          <p:cNvGraphicFramePr>
            <a:graphicFrameLocks noChangeAspect="1"/>
          </p:cNvGraphicFramePr>
          <p:nvPr>
            <p:extLst>
              <p:ext uri="{D42A27DB-BD31-4B8C-83A1-F6EECF244321}">
                <p14:modId xmlns:p14="http://schemas.microsoft.com/office/powerpoint/2010/main" val="261743670"/>
              </p:ext>
            </p:extLst>
          </p:nvPr>
        </p:nvGraphicFramePr>
        <p:xfrm>
          <a:off x="1147763" y="4635500"/>
          <a:ext cx="6581775" cy="2573338"/>
        </p:xfrm>
        <a:graphic>
          <a:graphicData uri="http://schemas.openxmlformats.org/presentationml/2006/ole">
            <mc:AlternateContent xmlns:mc="http://schemas.openxmlformats.org/markup-compatibility/2006">
              <mc:Choice xmlns:v="urn:schemas-microsoft-com:vml" Requires="v">
                <p:oleObj name="Belge" r:id="rId8" imgW="5775241" imgH="2253559" progId="Word.Document.12">
                  <p:embed/>
                </p:oleObj>
              </mc:Choice>
              <mc:Fallback>
                <p:oleObj name="Belge" r:id="rId8" imgW="5775241" imgH="2253559" progId="Word.Document.12">
                  <p:embed/>
                  <p:pic>
                    <p:nvPicPr>
                      <p:cNvPr id="9" name="Nesne 8"/>
                      <p:cNvPicPr/>
                      <p:nvPr/>
                    </p:nvPicPr>
                    <p:blipFill>
                      <a:blip r:embed="rId9"/>
                      <a:stretch>
                        <a:fillRect/>
                      </a:stretch>
                    </p:blipFill>
                    <p:spPr>
                      <a:xfrm>
                        <a:off x="1147763" y="4635500"/>
                        <a:ext cx="6581775" cy="2573338"/>
                      </a:xfrm>
                      <a:prstGeom prst="rect">
                        <a:avLst/>
                      </a:prstGeom>
                    </p:spPr>
                  </p:pic>
                </p:oleObj>
              </mc:Fallback>
            </mc:AlternateContent>
          </a:graphicData>
        </a:graphic>
      </p:graphicFrame>
    </p:spTree>
    <p:extLst>
      <p:ext uri="{BB962C8B-B14F-4D97-AF65-F5344CB8AC3E}">
        <p14:creationId xmlns:p14="http://schemas.microsoft.com/office/powerpoint/2010/main" val="204492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ELECTRE Yönteminin Aşamaları</a:t>
            </a:r>
          </a:p>
        </p:txBody>
      </p:sp>
      <p:sp>
        <p:nvSpPr>
          <p:cNvPr id="3" name="İçerik Yer Tutucusu 2"/>
          <p:cNvSpPr>
            <a:spLocks noGrp="1"/>
          </p:cNvSpPr>
          <p:nvPr>
            <p:ph idx="1"/>
          </p:nvPr>
        </p:nvSpPr>
        <p:spPr>
          <a:xfrm>
            <a:off x="533400" y="744718"/>
            <a:ext cx="8077200" cy="5294313"/>
          </a:xfrm>
        </p:spPr>
        <p:txBody>
          <a:bodyPr/>
          <a:lstStyle/>
          <a:p>
            <a:pPr marL="0" indent="0">
              <a:buNone/>
            </a:pPr>
            <a:r>
              <a:rPr lang="tr-TR" sz="2000" i="1" u="sng" dirty="0"/>
              <a:t>6- Kriterlerin Ağırlıklarının Belirlenmesi:</a:t>
            </a:r>
            <a:r>
              <a:rPr lang="tr-TR" sz="2400" u="sng" dirty="0"/>
              <a:t> </a:t>
            </a:r>
          </a:p>
        </p:txBody>
      </p:sp>
      <p:graphicFrame>
        <p:nvGraphicFramePr>
          <p:cNvPr id="4" name="Nesne 3"/>
          <p:cNvGraphicFramePr>
            <a:graphicFrameLocks noChangeAspect="1"/>
          </p:cNvGraphicFramePr>
          <p:nvPr>
            <p:extLst>
              <p:ext uri="{D42A27DB-BD31-4B8C-83A1-F6EECF244321}">
                <p14:modId xmlns:p14="http://schemas.microsoft.com/office/powerpoint/2010/main" val="3061049551"/>
              </p:ext>
            </p:extLst>
          </p:nvPr>
        </p:nvGraphicFramePr>
        <p:xfrm>
          <a:off x="619813" y="1384785"/>
          <a:ext cx="6868518" cy="970962"/>
        </p:xfrm>
        <a:graphic>
          <a:graphicData uri="http://schemas.openxmlformats.org/presentationml/2006/ole">
            <mc:AlternateContent xmlns:mc="http://schemas.openxmlformats.org/markup-compatibility/2006">
              <mc:Choice xmlns:v="urn:schemas-microsoft-com:vml" Requires="v">
                <p:oleObj name="Belge" r:id="rId2" imgW="5775241" imgH="822230" progId="Word.Document.12">
                  <p:embed/>
                </p:oleObj>
              </mc:Choice>
              <mc:Fallback>
                <p:oleObj name="Belge" r:id="rId2" imgW="5775241" imgH="822230" progId="Word.Document.12">
                  <p:embed/>
                  <p:pic>
                    <p:nvPicPr>
                      <p:cNvPr id="4" name="Nesne 3"/>
                      <p:cNvPicPr/>
                      <p:nvPr/>
                    </p:nvPicPr>
                    <p:blipFill>
                      <a:blip r:embed="rId3"/>
                      <a:stretch>
                        <a:fillRect/>
                      </a:stretch>
                    </p:blipFill>
                    <p:spPr>
                      <a:xfrm>
                        <a:off x="619813" y="1384785"/>
                        <a:ext cx="6868518" cy="970962"/>
                      </a:xfrm>
                      <a:prstGeom prst="rect">
                        <a:avLst/>
                      </a:prstGeom>
                    </p:spPr>
                  </p:pic>
                </p:oleObj>
              </mc:Fallback>
            </mc:AlternateContent>
          </a:graphicData>
        </a:graphic>
      </p:graphicFrame>
      <p:sp>
        <p:nvSpPr>
          <p:cNvPr id="5" name="Rectangle 2"/>
          <p:cNvSpPr>
            <a:spLocks noChangeArrowheads="1"/>
          </p:cNvSpPr>
          <p:nvPr/>
        </p:nvSpPr>
        <p:spPr bwMode="auto">
          <a:xfrm>
            <a:off x="1143000" y="2310028"/>
            <a:ext cx="2121627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tr-TR"/>
          </a:p>
        </p:txBody>
      </p:sp>
      <p:graphicFrame>
        <p:nvGraphicFramePr>
          <p:cNvPr id="6" name="Nesne 5"/>
          <p:cNvGraphicFramePr>
            <a:graphicFrameLocks noChangeAspect="1"/>
          </p:cNvGraphicFramePr>
          <p:nvPr/>
        </p:nvGraphicFramePr>
        <p:xfrm>
          <a:off x="7826843" y="1207258"/>
          <a:ext cx="914400" cy="663008"/>
        </p:xfrm>
        <a:graphic>
          <a:graphicData uri="http://schemas.openxmlformats.org/presentationml/2006/ole">
            <mc:AlternateContent xmlns:mc="http://schemas.openxmlformats.org/markup-compatibility/2006">
              <mc:Choice xmlns:v="urn:schemas-microsoft-com:vml" Requires="v">
                <p:oleObj name="Denklem" r:id="rId4" imgW="520474" imgH="380835" progId="Equation.3">
                  <p:embed/>
                </p:oleObj>
              </mc:Choice>
              <mc:Fallback>
                <p:oleObj name="Denklem" r:id="rId4" imgW="520474" imgH="380835" progId="Equation.3">
                  <p:embed/>
                  <p:pic>
                    <p:nvPicPr>
                      <p:cNvPr id="6" name="Nesn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26843" y="1207258"/>
                        <a:ext cx="914400" cy="663008"/>
                      </a:xfrm>
                      <a:prstGeom prst="rect">
                        <a:avLst/>
                      </a:prstGeom>
                      <a:noFill/>
                    </p:spPr>
                  </p:pic>
                </p:oleObj>
              </mc:Fallback>
            </mc:AlternateContent>
          </a:graphicData>
        </a:graphic>
      </p:graphicFrame>
      <p:sp>
        <p:nvSpPr>
          <p:cNvPr id="7" name="Dikdörtgen 6"/>
          <p:cNvSpPr/>
          <p:nvPr/>
        </p:nvSpPr>
        <p:spPr>
          <a:xfrm>
            <a:off x="517928" y="1981200"/>
            <a:ext cx="8229600" cy="1631216"/>
          </a:xfrm>
          <a:prstGeom prst="rect">
            <a:avLst/>
          </a:prstGeom>
        </p:spPr>
        <p:txBody>
          <a:bodyPr wrap="square">
            <a:spAutoFit/>
          </a:bodyPr>
          <a:lstStyle/>
          <a:p>
            <a:r>
              <a:rPr lang="tr-TR" sz="2000" i="1" u="sng" dirty="0">
                <a:solidFill>
                  <a:srgbClr val="000000"/>
                </a:solidFill>
                <a:ea typeface="Times New Roman" panose="02020603050405020304" pitchFamily="18" charset="0"/>
              </a:rPr>
              <a:t>7- </a:t>
            </a:r>
            <a:r>
              <a:rPr lang="tr-TR" sz="2000" i="1" u="sng" dirty="0">
                <a:ea typeface="Times New Roman" panose="02020603050405020304" pitchFamily="18" charset="0"/>
              </a:rPr>
              <a:t>Normalleştirilmiş Karar Matrisinin </a:t>
            </a:r>
            <a:r>
              <a:rPr lang="tr-TR" sz="2000" i="1" u="sng" dirty="0" err="1">
                <a:ea typeface="Times New Roman" panose="02020603050405020304" pitchFamily="18" charset="0"/>
              </a:rPr>
              <a:t>Ağırlıklandırılması</a:t>
            </a:r>
            <a:r>
              <a:rPr lang="tr-TR" sz="2000" u="sng" dirty="0">
                <a:ea typeface="Times New Roman" panose="02020603050405020304" pitchFamily="18" charset="0"/>
              </a:rPr>
              <a:t> : </a:t>
            </a:r>
            <a:r>
              <a:rPr lang="tr-TR" sz="2000" dirty="0">
                <a:ea typeface="Times New Roman" panose="02020603050405020304" pitchFamily="18" charset="0"/>
              </a:rPr>
              <a:t>Beşinci aşamada belirlenen normalleştirilmiş karar matrisindeki her bir değer altıncı aşamada belirlenen ilgili sütundaki kriterlere ait ağırlıklar (w</a:t>
            </a:r>
            <a:r>
              <a:rPr lang="tr-TR" sz="2000" baseline="-25000" dirty="0">
                <a:ea typeface="Times New Roman" panose="02020603050405020304" pitchFamily="18" charset="0"/>
              </a:rPr>
              <a:t>1</a:t>
            </a:r>
            <a:r>
              <a:rPr lang="tr-TR" sz="2000" dirty="0">
                <a:ea typeface="Times New Roman" panose="02020603050405020304" pitchFamily="18" charset="0"/>
              </a:rPr>
              <a:t>, w</a:t>
            </a:r>
            <a:r>
              <a:rPr lang="tr-TR" sz="2000" baseline="-25000" dirty="0">
                <a:ea typeface="Times New Roman" panose="02020603050405020304" pitchFamily="18" charset="0"/>
              </a:rPr>
              <a:t>2</a:t>
            </a:r>
            <a:r>
              <a:rPr lang="tr-TR" sz="2000" dirty="0">
                <a:ea typeface="Times New Roman" panose="02020603050405020304" pitchFamily="18" charset="0"/>
              </a:rPr>
              <a:t>, w</a:t>
            </a:r>
            <a:r>
              <a:rPr lang="tr-TR" sz="2000" baseline="-25000" dirty="0">
                <a:ea typeface="Times New Roman" panose="02020603050405020304" pitchFamily="18" charset="0"/>
              </a:rPr>
              <a:t>3</a:t>
            </a:r>
            <a:r>
              <a:rPr lang="tr-TR" sz="2000" dirty="0">
                <a:ea typeface="Times New Roman" panose="02020603050405020304" pitchFamily="18" charset="0"/>
              </a:rPr>
              <a:t>, …, </a:t>
            </a:r>
            <a:r>
              <a:rPr lang="tr-TR" sz="2000" dirty="0" err="1">
                <a:ea typeface="Times New Roman" panose="02020603050405020304" pitchFamily="18" charset="0"/>
              </a:rPr>
              <a:t>w</a:t>
            </a:r>
            <a:r>
              <a:rPr lang="tr-TR" sz="2000" baseline="-25000" dirty="0" err="1">
                <a:ea typeface="Times New Roman" panose="02020603050405020304" pitchFamily="18" charset="0"/>
              </a:rPr>
              <a:t>n</a:t>
            </a:r>
            <a:r>
              <a:rPr lang="tr-TR" sz="2000" dirty="0">
                <a:ea typeface="Times New Roman" panose="02020603050405020304" pitchFamily="18" charset="0"/>
              </a:rPr>
              <a:t>) ile çarpılarak ağırlıklı normalleştirilmiş karar matrisi (V) bulunur.</a:t>
            </a:r>
            <a:r>
              <a:rPr lang="tr-TR" sz="2000" dirty="0">
                <a:ea typeface="Times New Roman" panose="02020603050405020304" pitchFamily="18" charset="0"/>
                <a:cs typeface="Times New Roman" panose="02020603050405020304" pitchFamily="18" charset="0"/>
              </a:rPr>
              <a:t> </a:t>
            </a:r>
            <a:r>
              <a:rPr lang="tr-TR" sz="2000" dirty="0" err="1">
                <a:ea typeface="Times New Roman" panose="02020603050405020304" pitchFamily="18" charset="0"/>
                <a:cs typeface="Times New Roman" panose="02020603050405020304" pitchFamily="18" charset="0"/>
              </a:rPr>
              <a:t>Ağrılıklı</a:t>
            </a:r>
            <a:r>
              <a:rPr lang="tr-TR" sz="2000" dirty="0">
                <a:ea typeface="Times New Roman" panose="02020603050405020304" pitchFamily="18" charset="0"/>
                <a:cs typeface="Times New Roman" panose="02020603050405020304" pitchFamily="18" charset="0"/>
              </a:rPr>
              <a:t> normalleştirilmiş karar matrisi değerleri (</a:t>
            </a:r>
            <a:r>
              <a:rPr lang="tr-TR" sz="2000" dirty="0" err="1">
                <a:ea typeface="Times New Roman" panose="02020603050405020304" pitchFamily="18" charset="0"/>
                <a:cs typeface="Times New Roman" panose="02020603050405020304" pitchFamily="18" charset="0"/>
              </a:rPr>
              <a:t>v</a:t>
            </a:r>
            <a:r>
              <a:rPr lang="tr-TR" sz="2000" baseline="-25000" dirty="0" err="1">
                <a:ea typeface="Times New Roman" panose="02020603050405020304" pitchFamily="18" charset="0"/>
                <a:cs typeface="Times New Roman" panose="02020603050405020304" pitchFamily="18" charset="0"/>
              </a:rPr>
              <a:t>ij</a:t>
            </a:r>
            <a:r>
              <a:rPr lang="tr-TR" sz="2000" dirty="0">
                <a:ea typeface="Times New Roman" panose="02020603050405020304" pitchFamily="18" charset="0"/>
                <a:cs typeface="Times New Roman" panose="02020603050405020304" pitchFamily="18" charset="0"/>
              </a:rPr>
              <a:t>),</a:t>
            </a:r>
            <a:endParaRPr lang="tr-TR" sz="2000" dirty="0"/>
          </a:p>
        </p:txBody>
      </p:sp>
      <p:graphicFrame>
        <p:nvGraphicFramePr>
          <p:cNvPr id="9" name="Nesne 8"/>
          <p:cNvGraphicFramePr>
            <a:graphicFrameLocks noChangeAspect="1"/>
          </p:cNvGraphicFramePr>
          <p:nvPr/>
        </p:nvGraphicFramePr>
        <p:xfrm>
          <a:off x="652021" y="3671165"/>
          <a:ext cx="1219266" cy="415388"/>
        </p:xfrm>
        <a:graphic>
          <a:graphicData uri="http://schemas.openxmlformats.org/presentationml/2006/ole">
            <mc:AlternateContent xmlns:mc="http://schemas.openxmlformats.org/markup-compatibility/2006">
              <mc:Choice xmlns:v="urn:schemas-microsoft-com:vml" Requires="v">
                <p:oleObj name="Denklem" r:id="rId6" imgW="647419" imgH="215806" progId="Equation.3">
                  <p:embed/>
                </p:oleObj>
              </mc:Choice>
              <mc:Fallback>
                <p:oleObj name="Denklem" r:id="rId6" imgW="647419" imgH="215806" progId="Equation.3">
                  <p:embed/>
                  <p:pic>
                    <p:nvPicPr>
                      <p:cNvPr id="9" name="Nesn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2021" y="3671165"/>
                        <a:ext cx="1219266" cy="415388"/>
                      </a:xfrm>
                      <a:prstGeom prst="rect">
                        <a:avLst/>
                      </a:prstGeom>
                      <a:noFill/>
                    </p:spPr>
                  </p:pic>
                </p:oleObj>
              </mc:Fallback>
            </mc:AlternateContent>
          </a:graphicData>
        </a:graphic>
      </p:graphicFrame>
      <p:sp>
        <p:nvSpPr>
          <p:cNvPr id="10" name="Dikdörtgen 9"/>
          <p:cNvSpPr/>
          <p:nvPr/>
        </p:nvSpPr>
        <p:spPr>
          <a:xfrm>
            <a:off x="1871287" y="3624888"/>
            <a:ext cx="2762551" cy="400110"/>
          </a:xfrm>
          <a:prstGeom prst="rect">
            <a:avLst/>
          </a:prstGeom>
        </p:spPr>
        <p:txBody>
          <a:bodyPr wrap="none">
            <a:spAutoFit/>
          </a:bodyPr>
          <a:lstStyle/>
          <a:p>
            <a:r>
              <a:rPr lang="tr-TR" sz="2000" dirty="0">
                <a:ea typeface="Times New Roman" panose="02020603050405020304" pitchFamily="18" charset="0"/>
              </a:rPr>
              <a:t>formülüyle hesaplanır. </a:t>
            </a:r>
            <a:endParaRPr lang="tr-TR" sz="2000" dirty="0"/>
          </a:p>
        </p:txBody>
      </p:sp>
      <p:sp>
        <p:nvSpPr>
          <p:cNvPr id="11"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graphicFrame>
        <p:nvGraphicFramePr>
          <p:cNvPr id="12" name="Nesne 11"/>
          <p:cNvGraphicFramePr>
            <a:graphicFrameLocks noChangeAspect="1"/>
          </p:cNvGraphicFramePr>
          <p:nvPr/>
        </p:nvGraphicFramePr>
        <p:xfrm>
          <a:off x="4688347" y="3670450"/>
          <a:ext cx="1905000" cy="1156771"/>
        </p:xfrm>
        <a:graphic>
          <a:graphicData uri="http://schemas.openxmlformats.org/presentationml/2006/ole">
            <mc:AlternateContent xmlns:mc="http://schemas.openxmlformats.org/markup-compatibility/2006">
              <mc:Choice xmlns:v="urn:schemas-microsoft-com:vml" Requires="v">
                <p:oleObj name="Denklem" r:id="rId8" imgW="1308100" imgH="800100" progId="Equation.3">
                  <p:embed/>
                </p:oleObj>
              </mc:Choice>
              <mc:Fallback>
                <p:oleObj name="Denklem" r:id="rId8" imgW="1308100" imgH="800100" progId="Equation.3">
                  <p:embed/>
                  <p:pic>
                    <p:nvPicPr>
                      <p:cNvPr id="12" name="Nesn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88347" y="3670450"/>
                        <a:ext cx="1905000" cy="1156771"/>
                      </a:xfrm>
                      <a:prstGeom prst="rect">
                        <a:avLst/>
                      </a:prstGeom>
                      <a:noFill/>
                    </p:spPr>
                  </p:pic>
                </p:oleObj>
              </mc:Fallback>
            </mc:AlternateContent>
          </a:graphicData>
        </a:graphic>
      </p:graphicFrame>
      <p:graphicFrame>
        <p:nvGraphicFramePr>
          <p:cNvPr id="13" name="Nesne 12"/>
          <p:cNvGraphicFramePr>
            <a:graphicFrameLocks noChangeAspect="1"/>
          </p:cNvGraphicFramePr>
          <p:nvPr>
            <p:extLst>
              <p:ext uri="{D42A27DB-BD31-4B8C-83A1-F6EECF244321}">
                <p14:modId xmlns:p14="http://schemas.microsoft.com/office/powerpoint/2010/main" val="1903321729"/>
              </p:ext>
            </p:extLst>
          </p:nvPr>
        </p:nvGraphicFramePr>
        <p:xfrm>
          <a:off x="860425" y="4941888"/>
          <a:ext cx="7727950" cy="1916112"/>
        </p:xfrm>
        <a:graphic>
          <a:graphicData uri="http://schemas.openxmlformats.org/presentationml/2006/ole">
            <mc:AlternateContent xmlns:mc="http://schemas.openxmlformats.org/markup-compatibility/2006">
              <mc:Choice xmlns:v="urn:schemas-microsoft-com:vml" Requires="v">
                <p:oleObj name="Belge" r:id="rId10" imgW="5775241" imgH="1429526" progId="Word.Document.12">
                  <p:embed/>
                </p:oleObj>
              </mc:Choice>
              <mc:Fallback>
                <p:oleObj name="Belge" r:id="rId10" imgW="5775241" imgH="1429526" progId="Word.Document.12">
                  <p:embed/>
                  <p:pic>
                    <p:nvPicPr>
                      <p:cNvPr id="13" name="Nesne 12"/>
                      <p:cNvPicPr/>
                      <p:nvPr/>
                    </p:nvPicPr>
                    <p:blipFill>
                      <a:blip r:embed="rId11"/>
                      <a:stretch>
                        <a:fillRect/>
                      </a:stretch>
                    </p:blipFill>
                    <p:spPr>
                      <a:xfrm>
                        <a:off x="860425" y="4941888"/>
                        <a:ext cx="7727950" cy="1916112"/>
                      </a:xfrm>
                      <a:prstGeom prst="rect">
                        <a:avLst/>
                      </a:prstGeom>
                    </p:spPr>
                  </p:pic>
                </p:oleObj>
              </mc:Fallback>
            </mc:AlternateContent>
          </a:graphicData>
        </a:graphic>
      </p:graphicFrame>
    </p:spTree>
    <p:extLst>
      <p:ext uri="{BB962C8B-B14F-4D97-AF65-F5344CB8AC3E}">
        <p14:creationId xmlns:p14="http://schemas.microsoft.com/office/powerpoint/2010/main" val="416320516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Nesne 3"/>
          <p:cNvGraphicFramePr>
            <a:graphicFrameLocks noChangeAspect="1"/>
          </p:cNvGraphicFramePr>
          <p:nvPr/>
        </p:nvGraphicFramePr>
        <p:xfrm>
          <a:off x="304799" y="914400"/>
          <a:ext cx="8733053" cy="4724400"/>
        </p:xfrm>
        <a:graphic>
          <a:graphicData uri="http://schemas.openxmlformats.org/presentationml/2006/ole">
            <mc:AlternateContent xmlns:mc="http://schemas.openxmlformats.org/markup-compatibility/2006">
              <mc:Choice xmlns:v="urn:schemas-microsoft-com:vml" Requires="v">
                <p:oleObj name="Belge" r:id="rId2" imgW="5772779" imgH="3122236" progId="Word.Document.12">
                  <p:embed/>
                </p:oleObj>
              </mc:Choice>
              <mc:Fallback>
                <p:oleObj name="Belge" r:id="rId2" imgW="5772779" imgH="3122236" progId="Word.Document.12">
                  <p:embed/>
                  <p:pic>
                    <p:nvPicPr>
                      <p:cNvPr id="4" name="Nesne 3"/>
                      <p:cNvPicPr/>
                      <p:nvPr/>
                    </p:nvPicPr>
                    <p:blipFill>
                      <a:blip r:embed="rId3"/>
                      <a:stretch>
                        <a:fillRect/>
                      </a:stretch>
                    </p:blipFill>
                    <p:spPr>
                      <a:xfrm>
                        <a:off x="304799" y="914400"/>
                        <a:ext cx="8733053" cy="4724400"/>
                      </a:xfrm>
                      <a:prstGeom prst="rect">
                        <a:avLst/>
                      </a:prstGeom>
                    </p:spPr>
                  </p:pic>
                </p:oleObj>
              </mc:Fallback>
            </mc:AlternateContent>
          </a:graphicData>
        </a:graphic>
      </p:graphicFrame>
      <p:sp>
        <p:nvSpPr>
          <p:cNvPr id="5" name="Unvan 1"/>
          <p:cNvSpPr>
            <a:spLocks noGrp="1"/>
          </p:cNvSpPr>
          <p:nvPr>
            <p:ph type="title"/>
          </p:nvPr>
        </p:nvSpPr>
        <p:spPr/>
        <p:txBody>
          <a:bodyPr/>
          <a:lstStyle/>
          <a:p>
            <a:r>
              <a:rPr lang="tr-TR" dirty="0"/>
              <a:t>ELECTRE Yönteminin Aşamaları</a:t>
            </a:r>
          </a:p>
        </p:txBody>
      </p:sp>
    </p:spTree>
    <p:extLst>
      <p:ext uri="{BB962C8B-B14F-4D97-AF65-F5344CB8AC3E}">
        <p14:creationId xmlns:p14="http://schemas.microsoft.com/office/powerpoint/2010/main" val="414958385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Nesne 3"/>
          <p:cNvGraphicFramePr>
            <a:graphicFrameLocks noChangeAspect="1"/>
          </p:cNvGraphicFramePr>
          <p:nvPr/>
        </p:nvGraphicFramePr>
        <p:xfrm>
          <a:off x="152400" y="838200"/>
          <a:ext cx="7086600" cy="5804151"/>
        </p:xfrm>
        <a:graphic>
          <a:graphicData uri="http://schemas.openxmlformats.org/presentationml/2006/ole">
            <mc:AlternateContent xmlns:mc="http://schemas.openxmlformats.org/markup-compatibility/2006">
              <mc:Choice xmlns:v="urn:schemas-microsoft-com:vml" Requires="v">
                <p:oleObj name="Belge" r:id="rId2" imgW="5772779" imgH="4727967" progId="Word.Document.12">
                  <p:embed/>
                </p:oleObj>
              </mc:Choice>
              <mc:Fallback>
                <p:oleObj name="Belge" r:id="rId2" imgW="5772779" imgH="4727967" progId="Word.Document.12">
                  <p:embed/>
                  <p:pic>
                    <p:nvPicPr>
                      <p:cNvPr id="4" name="Nesne 3"/>
                      <p:cNvPicPr/>
                      <p:nvPr/>
                    </p:nvPicPr>
                    <p:blipFill>
                      <a:blip r:embed="rId3"/>
                      <a:stretch>
                        <a:fillRect/>
                      </a:stretch>
                    </p:blipFill>
                    <p:spPr>
                      <a:xfrm>
                        <a:off x="152400" y="838200"/>
                        <a:ext cx="7086600" cy="5804151"/>
                      </a:xfrm>
                      <a:prstGeom prst="rect">
                        <a:avLst/>
                      </a:prstGeom>
                    </p:spPr>
                  </p:pic>
                </p:oleObj>
              </mc:Fallback>
            </mc:AlternateContent>
          </a:graphicData>
        </a:graphic>
      </p:graphicFrame>
      <p:sp>
        <p:nvSpPr>
          <p:cNvPr id="5" name="Unvan 1"/>
          <p:cNvSpPr>
            <a:spLocks noGrp="1"/>
          </p:cNvSpPr>
          <p:nvPr>
            <p:ph type="title"/>
          </p:nvPr>
        </p:nvSpPr>
        <p:spPr/>
        <p:txBody>
          <a:bodyPr/>
          <a:lstStyle/>
          <a:p>
            <a:r>
              <a:rPr lang="tr-TR" dirty="0"/>
              <a:t>ELECTRE Yönteminin Aşamaları</a:t>
            </a:r>
          </a:p>
        </p:txBody>
      </p:sp>
    </p:spTree>
    <p:extLst>
      <p:ext uri="{BB962C8B-B14F-4D97-AF65-F5344CB8AC3E}">
        <p14:creationId xmlns:p14="http://schemas.microsoft.com/office/powerpoint/2010/main" val="17200030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Nesne 3"/>
          <p:cNvGraphicFramePr>
            <a:graphicFrameLocks noChangeAspect="1"/>
          </p:cNvGraphicFramePr>
          <p:nvPr/>
        </p:nvGraphicFramePr>
        <p:xfrm>
          <a:off x="228600" y="990600"/>
          <a:ext cx="7620000" cy="5543152"/>
        </p:xfrm>
        <a:graphic>
          <a:graphicData uri="http://schemas.openxmlformats.org/presentationml/2006/ole">
            <mc:AlternateContent xmlns:mc="http://schemas.openxmlformats.org/markup-compatibility/2006">
              <mc:Choice xmlns:v="urn:schemas-microsoft-com:vml" Requires="v">
                <p:oleObj name="Belge" r:id="rId2" imgW="5772779" imgH="4199105" progId="Word.Document.12">
                  <p:embed/>
                </p:oleObj>
              </mc:Choice>
              <mc:Fallback>
                <p:oleObj name="Belge" r:id="rId2" imgW="5772779" imgH="4199105" progId="Word.Document.12">
                  <p:embed/>
                  <p:pic>
                    <p:nvPicPr>
                      <p:cNvPr id="4" name="Nesne 3"/>
                      <p:cNvPicPr/>
                      <p:nvPr/>
                    </p:nvPicPr>
                    <p:blipFill>
                      <a:blip r:embed="rId3"/>
                      <a:stretch>
                        <a:fillRect/>
                      </a:stretch>
                    </p:blipFill>
                    <p:spPr>
                      <a:xfrm>
                        <a:off x="228600" y="990600"/>
                        <a:ext cx="7620000" cy="5543152"/>
                      </a:xfrm>
                      <a:prstGeom prst="rect">
                        <a:avLst/>
                      </a:prstGeom>
                    </p:spPr>
                  </p:pic>
                </p:oleObj>
              </mc:Fallback>
            </mc:AlternateContent>
          </a:graphicData>
        </a:graphic>
      </p:graphicFrame>
      <p:sp>
        <p:nvSpPr>
          <p:cNvPr id="5" name="Unvan 1"/>
          <p:cNvSpPr>
            <a:spLocks noGrp="1"/>
          </p:cNvSpPr>
          <p:nvPr>
            <p:ph type="title"/>
          </p:nvPr>
        </p:nvSpPr>
        <p:spPr/>
        <p:txBody>
          <a:bodyPr/>
          <a:lstStyle/>
          <a:p>
            <a:r>
              <a:rPr lang="tr-TR" dirty="0"/>
              <a:t>ELECTRE Yönteminin Aşamaları</a:t>
            </a:r>
          </a:p>
        </p:txBody>
      </p:sp>
    </p:spTree>
    <p:extLst>
      <p:ext uri="{BB962C8B-B14F-4D97-AF65-F5344CB8AC3E}">
        <p14:creationId xmlns:p14="http://schemas.microsoft.com/office/powerpoint/2010/main" val="38957477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Nesne 3"/>
          <p:cNvGraphicFramePr>
            <a:graphicFrameLocks noChangeAspect="1"/>
          </p:cNvGraphicFramePr>
          <p:nvPr/>
        </p:nvGraphicFramePr>
        <p:xfrm>
          <a:off x="381000" y="990600"/>
          <a:ext cx="8534400" cy="4314144"/>
        </p:xfrm>
        <a:graphic>
          <a:graphicData uri="http://schemas.openxmlformats.org/presentationml/2006/ole">
            <mc:AlternateContent xmlns:mc="http://schemas.openxmlformats.org/markup-compatibility/2006">
              <mc:Choice xmlns:v="urn:schemas-microsoft-com:vml" Requires="v">
                <p:oleObj name="Belge" r:id="rId2" imgW="5772779" imgH="2918494" progId="Word.Document.12">
                  <p:embed/>
                </p:oleObj>
              </mc:Choice>
              <mc:Fallback>
                <p:oleObj name="Belge" r:id="rId2" imgW="5772779" imgH="2918494" progId="Word.Document.12">
                  <p:embed/>
                  <p:pic>
                    <p:nvPicPr>
                      <p:cNvPr id="4" name="Nesne 3"/>
                      <p:cNvPicPr/>
                      <p:nvPr/>
                    </p:nvPicPr>
                    <p:blipFill>
                      <a:blip r:embed="rId3"/>
                      <a:stretch>
                        <a:fillRect/>
                      </a:stretch>
                    </p:blipFill>
                    <p:spPr>
                      <a:xfrm>
                        <a:off x="381000" y="990600"/>
                        <a:ext cx="8534400" cy="4314144"/>
                      </a:xfrm>
                      <a:prstGeom prst="rect">
                        <a:avLst/>
                      </a:prstGeom>
                    </p:spPr>
                  </p:pic>
                </p:oleObj>
              </mc:Fallback>
            </mc:AlternateContent>
          </a:graphicData>
        </a:graphic>
      </p:graphicFrame>
      <p:sp>
        <p:nvSpPr>
          <p:cNvPr id="5" name="Unvan 1"/>
          <p:cNvSpPr>
            <a:spLocks noGrp="1"/>
          </p:cNvSpPr>
          <p:nvPr>
            <p:ph type="title"/>
          </p:nvPr>
        </p:nvSpPr>
        <p:spPr/>
        <p:txBody>
          <a:bodyPr/>
          <a:lstStyle/>
          <a:p>
            <a:r>
              <a:rPr lang="tr-TR" dirty="0"/>
              <a:t>ELECTRE Yönteminin Aşamaları</a:t>
            </a:r>
          </a:p>
        </p:txBody>
      </p:sp>
    </p:spTree>
    <p:extLst>
      <p:ext uri="{BB962C8B-B14F-4D97-AF65-F5344CB8AC3E}">
        <p14:creationId xmlns:p14="http://schemas.microsoft.com/office/powerpoint/2010/main" val="1988120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Unvan 1"/>
          <p:cNvSpPr>
            <a:spLocks noGrp="1"/>
          </p:cNvSpPr>
          <p:nvPr>
            <p:ph type="title"/>
          </p:nvPr>
        </p:nvSpPr>
        <p:spPr/>
        <p:txBody>
          <a:bodyPr/>
          <a:lstStyle/>
          <a:p>
            <a:r>
              <a:rPr lang="tr-TR" dirty="0"/>
              <a:t>ELECTRE Yönteminin Aşamaları</a:t>
            </a:r>
          </a:p>
        </p:txBody>
      </p:sp>
      <p:graphicFrame>
        <p:nvGraphicFramePr>
          <p:cNvPr id="5" name="Nesne 4"/>
          <p:cNvGraphicFramePr>
            <a:graphicFrameLocks noChangeAspect="1"/>
          </p:cNvGraphicFramePr>
          <p:nvPr/>
        </p:nvGraphicFramePr>
        <p:xfrm>
          <a:off x="304800" y="762000"/>
          <a:ext cx="7848600" cy="5523809"/>
        </p:xfrm>
        <a:graphic>
          <a:graphicData uri="http://schemas.openxmlformats.org/presentationml/2006/ole">
            <mc:AlternateContent xmlns:mc="http://schemas.openxmlformats.org/markup-compatibility/2006">
              <mc:Choice xmlns:v="urn:schemas-microsoft-com:vml" Requires="v">
                <p:oleObj name="Belge" r:id="rId2" imgW="5772779" imgH="4061833" progId="Word.Document.12">
                  <p:embed/>
                </p:oleObj>
              </mc:Choice>
              <mc:Fallback>
                <p:oleObj name="Belge" r:id="rId2" imgW="5772779" imgH="4061833" progId="Word.Document.12">
                  <p:embed/>
                  <p:pic>
                    <p:nvPicPr>
                      <p:cNvPr id="5" name="Nesne 4"/>
                      <p:cNvPicPr/>
                      <p:nvPr/>
                    </p:nvPicPr>
                    <p:blipFill>
                      <a:blip r:embed="rId3"/>
                      <a:stretch>
                        <a:fillRect/>
                      </a:stretch>
                    </p:blipFill>
                    <p:spPr>
                      <a:xfrm>
                        <a:off x="304800" y="762000"/>
                        <a:ext cx="7848600" cy="5523809"/>
                      </a:xfrm>
                      <a:prstGeom prst="rect">
                        <a:avLst/>
                      </a:prstGeom>
                    </p:spPr>
                  </p:pic>
                </p:oleObj>
              </mc:Fallback>
            </mc:AlternateContent>
          </a:graphicData>
        </a:graphic>
      </p:graphicFrame>
    </p:spTree>
    <p:extLst>
      <p:ext uri="{BB962C8B-B14F-4D97-AF65-F5344CB8AC3E}">
        <p14:creationId xmlns:p14="http://schemas.microsoft.com/office/powerpoint/2010/main" val="314358536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normAutofit/>
          </a:bodyPr>
          <a:lstStyle/>
          <a:p>
            <a:r>
              <a:rPr lang="tr-TR" sz="2400" dirty="0"/>
              <a:t>TOPSIS (</a:t>
            </a:r>
            <a:r>
              <a:rPr lang="tr-TR" sz="2400" dirty="0" err="1"/>
              <a:t>Technique</a:t>
            </a:r>
            <a:r>
              <a:rPr lang="tr-TR" sz="2400" dirty="0"/>
              <a:t> </a:t>
            </a:r>
            <a:r>
              <a:rPr lang="tr-TR" sz="2400" dirty="0" err="1"/>
              <a:t>for</a:t>
            </a:r>
            <a:r>
              <a:rPr lang="tr-TR" sz="2400" dirty="0"/>
              <a:t> </a:t>
            </a:r>
            <a:r>
              <a:rPr lang="tr-TR" sz="2400" dirty="0" err="1"/>
              <a:t>Order</a:t>
            </a:r>
            <a:r>
              <a:rPr lang="tr-TR" sz="2400" dirty="0"/>
              <a:t> </a:t>
            </a:r>
            <a:r>
              <a:rPr lang="tr-TR" sz="2400" dirty="0" err="1"/>
              <a:t>Preference</a:t>
            </a:r>
            <a:r>
              <a:rPr lang="tr-TR" sz="2400" dirty="0"/>
              <a:t> </a:t>
            </a:r>
            <a:r>
              <a:rPr lang="tr-TR" sz="2400" dirty="0" err="1"/>
              <a:t>by</a:t>
            </a:r>
            <a:r>
              <a:rPr lang="tr-TR" sz="2400" dirty="0"/>
              <a:t> </a:t>
            </a:r>
            <a:r>
              <a:rPr lang="tr-TR" sz="2400" dirty="0" err="1"/>
              <a:t>Similarity</a:t>
            </a:r>
            <a:r>
              <a:rPr lang="tr-TR" sz="2400" dirty="0"/>
              <a:t> </a:t>
            </a:r>
            <a:r>
              <a:rPr lang="tr-TR" sz="2400" dirty="0" err="1"/>
              <a:t>to</a:t>
            </a:r>
            <a:r>
              <a:rPr lang="tr-TR" sz="2400" dirty="0"/>
              <a:t> </a:t>
            </a:r>
            <a:r>
              <a:rPr lang="tr-TR" sz="2400" dirty="0" err="1"/>
              <a:t>Ideal</a:t>
            </a:r>
            <a:r>
              <a:rPr lang="tr-TR" sz="2400" dirty="0"/>
              <a:t> Solution), ELECTRE yöntemine alternatif olarak geliştirilmiştir.</a:t>
            </a:r>
          </a:p>
          <a:p>
            <a:r>
              <a:rPr lang="tr-TR" sz="2400" dirty="0"/>
              <a:t>Alternatiflerin en iyi çözüme (pozitif-ideal çözüme) görece yakınlıklarını dikkate alarak sıralanmasını sağlamaktadır.</a:t>
            </a:r>
          </a:p>
          <a:p>
            <a:r>
              <a:rPr lang="tr-TR" sz="2400" dirty="0"/>
              <a:t>ilk olarak </a:t>
            </a:r>
            <a:r>
              <a:rPr lang="tr-TR" sz="2400" dirty="0" err="1"/>
              <a:t>Hwang</a:t>
            </a:r>
            <a:r>
              <a:rPr lang="tr-TR" sz="2400" dirty="0"/>
              <a:t> ve </a:t>
            </a:r>
            <a:r>
              <a:rPr lang="tr-TR" sz="2400" dirty="0" err="1"/>
              <a:t>Yoon</a:t>
            </a:r>
            <a:r>
              <a:rPr lang="tr-TR" sz="2400" dirty="0"/>
              <a:t> (1981) tarafından alternatiflerin pozitif- ideal çözüme en kısa mesafe ve negatif-ideal çözüme en uzak mesafe düşüncesinden yola çıkılarak önerilmiştir.</a:t>
            </a:r>
          </a:p>
        </p:txBody>
      </p:sp>
      <p:sp>
        <p:nvSpPr>
          <p:cNvPr id="2" name="Başlık 1"/>
          <p:cNvSpPr>
            <a:spLocks noGrp="1"/>
          </p:cNvSpPr>
          <p:nvPr>
            <p:ph type="title"/>
          </p:nvPr>
        </p:nvSpPr>
        <p:spPr/>
        <p:txBody>
          <a:bodyPr>
            <a:normAutofit fontScale="90000"/>
          </a:bodyPr>
          <a:lstStyle/>
          <a:p>
            <a:r>
              <a:rPr lang="tr-TR" dirty="0"/>
              <a:t>TOPSIS  Yöntemi</a:t>
            </a:r>
          </a:p>
        </p:txBody>
      </p:sp>
    </p:spTree>
    <p:extLst>
      <p:ext uri="{BB962C8B-B14F-4D97-AF65-F5344CB8AC3E}">
        <p14:creationId xmlns:p14="http://schemas.microsoft.com/office/powerpoint/2010/main" val="20930639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normAutofit fontScale="77500" lnSpcReduction="20000"/>
          </a:bodyPr>
          <a:lstStyle/>
          <a:p>
            <a:pPr lvl="0"/>
            <a:r>
              <a:rPr lang="tr-TR" dirty="0"/>
              <a:t>İçeriği yalın ve anlaşılabilirdir. </a:t>
            </a:r>
          </a:p>
          <a:p>
            <a:pPr lvl="0"/>
            <a:r>
              <a:rPr lang="tr-TR" dirty="0"/>
              <a:t>Hesaplama yeteneği güçlüdür.</a:t>
            </a:r>
          </a:p>
          <a:p>
            <a:pPr lvl="0"/>
            <a:r>
              <a:rPr lang="tr-TR" dirty="0"/>
              <a:t>Sayısal değerler kullanılabildiğinden alternatifler arasındaki </a:t>
            </a:r>
            <a:r>
              <a:rPr lang="tr-TR" dirty="0" err="1"/>
              <a:t>faklılıklar</a:t>
            </a:r>
            <a:r>
              <a:rPr lang="tr-TR" dirty="0"/>
              <a:t> ve kriterlerin birbirlerinden ne kadar farklı oldukları konusunda iyi bir görüş elde edilebilmektedir.</a:t>
            </a:r>
          </a:p>
          <a:p>
            <a:pPr lvl="0"/>
            <a:r>
              <a:rPr lang="tr-TR" dirty="0"/>
              <a:t>Karar alternatiflerinin ilişkisini belirlerken bunu basit bir matematiksel formda sunabilir. </a:t>
            </a:r>
          </a:p>
          <a:p>
            <a:pPr lvl="0"/>
            <a:r>
              <a:rPr lang="tr-TR" dirty="0"/>
              <a:t>Alternatiflerin belirli kriterler doğrultusunda ve kriterlerin alabileceği maksimum ve minimum değerler arasında ideal duruma göre karşılaştırılmasına olanak tanır.</a:t>
            </a:r>
          </a:p>
          <a:p>
            <a:r>
              <a:rPr lang="tr-TR" dirty="0"/>
              <a:t>Nitel bir dönüştürme yapılmaksızın, doğrudan verilere uygulanabilmektedir</a:t>
            </a:r>
          </a:p>
        </p:txBody>
      </p:sp>
      <p:sp>
        <p:nvSpPr>
          <p:cNvPr id="2" name="Başlık 1"/>
          <p:cNvSpPr>
            <a:spLocks noGrp="1"/>
          </p:cNvSpPr>
          <p:nvPr>
            <p:ph type="title"/>
          </p:nvPr>
        </p:nvSpPr>
        <p:spPr/>
        <p:txBody>
          <a:bodyPr/>
          <a:lstStyle/>
          <a:p>
            <a:r>
              <a:rPr lang="tr-TR" dirty="0"/>
              <a:t>TOPSIS Yöntemi (Devam)</a:t>
            </a:r>
          </a:p>
        </p:txBody>
      </p:sp>
    </p:spTree>
    <p:extLst>
      <p:ext uri="{BB962C8B-B14F-4D97-AF65-F5344CB8AC3E}">
        <p14:creationId xmlns:p14="http://schemas.microsoft.com/office/powerpoint/2010/main" val="119047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spect="1" noChangeArrowheads="1"/>
          </p:cNvSpPr>
          <p:nvPr>
            <p:ph type="title"/>
          </p:nvPr>
        </p:nvSpPr>
        <p:spPr/>
        <p:txBody>
          <a:bodyPr/>
          <a:lstStyle/>
          <a:p>
            <a:r>
              <a:rPr lang="tr-TR" altLang="tr-TR" dirty="0"/>
              <a:t>Karar Ortamları</a:t>
            </a:r>
          </a:p>
        </p:txBody>
      </p:sp>
      <p:sp>
        <p:nvSpPr>
          <p:cNvPr id="73731" name="Rectangle 3"/>
          <p:cNvSpPr>
            <a:spLocks noGrp="1" noChangeAspect="1" noChangeArrowheads="1"/>
          </p:cNvSpPr>
          <p:nvPr>
            <p:ph idx="1"/>
          </p:nvPr>
        </p:nvSpPr>
        <p:spPr bwMode="auto">
          <a:xfrm>
            <a:off x="95250" y="1244600"/>
            <a:ext cx="8953500"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857250" indent="-514350">
              <a:lnSpc>
                <a:spcPct val="90000"/>
              </a:lnSpc>
              <a:buFontTx/>
              <a:buAutoNum type="alphaLcPeriod"/>
            </a:pPr>
            <a:r>
              <a:rPr lang="en-US" altLang="tr-TR" sz="2400" b="1" dirty="0" err="1">
                <a:solidFill>
                  <a:srgbClr val="C00000"/>
                </a:solidFill>
              </a:rPr>
              <a:t>Belirlilik</a:t>
            </a:r>
            <a:r>
              <a:rPr lang="en-US" altLang="tr-TR" sz="2400" b="1" dirty="0">
                <a:solidFill>
                  <a:srgbClr val="C00000"/>
                </a:solidFill>
              </a:rPr>
              <a:t> </a:t>
            </a:r>
            <a:r>
              <a:rPr lang="en-US" altLang="tr-TR" sz="2400" b="1" dirty="0" err="1">
                <a:solidFill>
                  <a:srgbClr val="C00000"/>
                </a:solidFill>
              </a:rPr>
              <a:t>durumunda</a:t>
            </a:r>
            <a:r>
              <a:rPr lang="en-US" altLang="tr-TR" sz="2400" b="1" dirty="0">
                <a:solidFill>
                  <a:srgbClr val="C00000"/>
                </a:solidFill>
              </a:rPr>
              <a:t> </a:t>
            </a:r>
            <a:r>
              <a:rPr lang="en-US" altLang="tr-TR" sz="2400" b="1" dirty="0" err="1">
                <a:solidFill>
                  <a:srgbClr val="C00000"/>
                </a:solidFill>
              </a:rPr>
              <a:t>karar</a:t>
            </a:r>
            <a:r>
              <a:rPr lang="en-US" altLang="tr-TR" sz="2400" b="1" dirty="0">
                <a:solidFill>
                  <a:srgbClr val="C00000"/>
                </a:solidFill>
              </a:rPr>
              <a:t> alma</a:t>
            </a:r>
            <a:endParaRPr lang="tr-TR" altLang="tr-TR" sz="2400" b="1" dirty="0">
              <a:solidFill>
                <a:srgbClr val="C00000"/>
              </a:solidFill>
            </a:endParaRPr>
          </a:p>
          <a:p>
            <a:pPr indent="0">
              <a:lnSpc>
                <a:spcPct val="90000"/>
              </a:lnSpc>
              <a:buNone/>
            </a:pPr>
            <a:r>
              <a:rPr lang="tr-TR" altLang="tr-TR" sz="2400" dirty="0"/>
              <a:t>B</a:t>
            </a:r>
            <a:r>
              <a:rPr lang="en-US" altLang="tr-TR" sz="2400" dirty="0" err="1"/>
              <a:t>elirlilik</a:t>
            </a:r>
            <a:r>
              <a:rPr lang="en-US" altLang="tr-TR" sz="2400" dirty="0"/>
              <a:t> </a:t>
            </a:r>
            <a:r>
              <a:rPr lang="en-US" altLang="tr-TR" sz="2400" dirty="0" err="1"/>
              <a:t>durumunda</a:t>
            </a:r>
            <a:r>
              <a:rPr lang="tr-TR" altLang="tr-TR" sz="2400" dirty="0"/>
              <a:t> karar almada</a:t>
            </a:r>
            <a:r>
              <a:rPr lang="en-US" altLang="tr-TR" sz="2400" dirty="0"/>
              <a:t>, </a:t>
            </a:r>
            <a:r>
              <a:rPr lang="en-US" altLang="tr-TR" sz="2400" dirty="0" err="1"/>
              <a:t>karar</a:t>
            </a:r>
            <a:r>
              <a:rPr lang="en-US" altLang="tr-TR" sz="2400" dirty="0"/>
              <a:t> </a:t>
            </a:r>
            <a:r>
              <a:rPr lang="en-US" altLang="tr-TR" sz="2400" dirty="0" err="1"/>
              <a:t>vericinin</a:t>
            </a:r>
            <a:r>
              <a:rPr lang="en-US" altLang="tr-TR" sz="2400" dirty="0"/>
              <a:t> </a:t>
            </a:r>
            <a:r>
              <a:rPr lang="en-US" altLang="tr-TR" sz="2400" dirty="0" err="1"/>
              <a:t>aralarından</a:t>
            </a:r>
            <a:r>
              <a:rPr lang="en-US" altLang="tr-TR" sz="2400" dirty="0"/>
              <a:t> </a:t>
            </a:r>
            <a:r>
              <a:rPr lang="en-US" altLang="tr-TR" sz="2400" dirty="0" err="1"/>
              <a:t>seçim</a:t>
            </a:r>
            <a:r>
              <a:rPr lang="en-US" altLang="tr-TR" sz="2400" dirty="0"/>
              <a:t> </a:t>
            </a:r>
            <a:r>
              <a:rPr lang="en-US" altLang="tr-TR" sz="2400" dirty="0" err="1"/>
              <a:t>yapacağı</a:t>
            </a:r>
            <a:r>
              <a:rPr lang="en-US" altLang="tr-TR" sz="2400" dirty="0"/>
              <a:t> </a:t>
            </a:r>
            <a:r>
              <a:rPr lang="en-US" altLang="tr-TR" sz="2400" dirty="0" err="1"/>
              <a:t>karar</a:t>
            </a:r>
            <a:r>
              <a:rPr lang="en-US" altLang="tr-TR" sz="2400" dirty="0"/>
              <a:t> </a:t>
            </a:r>
            <a:r>
              <a:rPr lang="en-US" altLang="tr-TR" sz="2400" dirty="0" err="1"/>
              <a:t>seçeneklerine</a:t>
            </a:r>
            <a:r>
              <a:rPr lang="en-US" altLang="tr-TR" sz="2400" dirty="0"/>
              <a:t> </a:t>
            </a:r>
            <a:r>
              <a:rPr lang="en-US" altLang="tr-TR" sz="2400" dirty="0" err="1"/>
              <a:t>ilişkin</a:t>
            </a:r>
            <a:r>
              <a:rPr lang="en-US" altLang="tr-TR" sz="2400" dirty="0"/>
              <a:t> </a:t>
            </a:r>
            <a:r>
              <a:rPr lang="en-US" altLang="tr-TR" sz="2400" dirty="0" err="1"/>
              <a:t>sonuç</a:t>
            </a:r>
            <a:r>
              <a:rPr lang="en-US" altLang="tr-TR" sz="2400" dirty="0"/>
              <a:t> </a:t>
            </a:r>
            <a:r>
              <a:rPr lang="en-US" altLang="tr-TR" sz="2400" dirty="0" err="1"/>
              <a:t>değerleri</a:t>
            </a:r>
            <a:r>
              <a:rPr lang="en-US" altLang="tr-TR" sz="2400" dirty="0"/>
              <a:t> </a:t>
            </a:r>
            <a:r>
              <a:rPr lang="en-US" altLang="tr-TR" sz="2400" dirty="0" err="1"/>
              <a:t>ile</a:t>
            </a:r>
            <a:r>
              <a:rPr lang="en-US" altLang="tr-TR" sz="2400" dirty="0"/>
              <a:t> </a:t>
            </a:r>
            <a:r>
              <a:rPr lang="en-US" altLang="tr-TR" sz="2400" dirty="0" err="1"/>
              <a:t>olayın</a:t>
            </a:r>
            <a:r>
              <a:rPr lang="en-US" altLang="tr-TR" sz="2400" dirty="0"/>
              <a:t> </a:t>
            </a:r>
            <a:r>
              <a:rPr lang="en-US" altLang="tr-TR" sz="2400" dirty="0" err="1"/>
              <a:t>yapısı</a:t>
            </a:r>
            <a:r>
              <a:rPr lang="en-US" altLang="tr-TR" sz="2400" dirty="0"/>
              <a:t> </a:t>
            </a:r>
            <a:r>
              <a:rPr lang="en-US" altLang="tr-TR" sz="2400" dirty="0" err="1"/>
              <a:t>hakkındaki</a:t>
            </a:r>
            <a:r>
              <a:rPr lang="en-US" altLang="tr-TR" sz="2400" dirty="0"/>
              <a:t> </a:t>
            </a:r>
            <a:r>
              <a:rPr lang="en-US" altLang="tr-TR" sz="2400" dirty="0" err="1"/>
              <a:t>bilgisinin</a:t>
            </a:r>
            <a:r>
              <a:rPr lang="en-US" altLang="tr-TR" sz="2400" dirty="0"/>
              <a:t> </a:t>
            </a:r>
            <a:r>
              <a:rPr lang="en-US" altLang="tr-TR" sz="2400" dirty="0" err="1"/>
              <a:t>eksiksiz</a:t>
            </a:r>
            <a:r>
              <a:rPr lang="en-US" altLang="tr-TR" sz="2400" dirty="0"/>
              <a:t> </a:t>
            </a:r>
            <a:r>
              <a:rPr lang="en-US" altLang="tr-TR" sz="2400" dirty="0" err="1"/>
              <a:t>olduğu</a:t>
            </a:r>
            <a:r>
              <a:rPr lang="en-US" altLang="tr-TR" sz="2400" dirty="0"/>
              <a:t> </a:t>
            </a:r>
            <a:r>
              <a:rPr lang="en-US" altLang="tr-TR" sz="2400" dirty="0" err="1"/>
              <a:t>varsayılır</a:t>
            </a:r>
            <a:r>
              <a:rPr lang="en-US" altLang="tr-TR" sz="2400" dirty="0"/>
              <a:t>. </a:t>
            </a:r>
            <a:r>
              <a:rPr lang="en-US" altLang="tr-TR" sz="2400" dirty="0" err="1"/>
              <a:t>Doğal</a:t>
            </a:r>
            <a:r>
              <a:rPr lang="en-US" altLang="tr-TR" sz="2400" dirty="0"/>
              <a:t> </a:t>
            </a:r>
            <a:r>
              <a:rPr lang="en-US" altLang="tr-TR" sz="2400" dirty="0" err="1"/>
              <a:t>olarak</a:t>
            </a:r>
            <a:r>
              <a:rPr lang="en-US" altLang="tr-TR" sz="2400" dirty="0"/>
              <a:t> </a:t>
            </a:r>
            <a:r>
              <a:rPr lang="en-US" altLang="tr-TR" sz="2400" dirty="0" err="1"/>
              <a:t>en</a:t>
            </a:r>
            <a:r>
              <a:rPr lang="en-US" altLang="tr-TR" sz="2400" dirty="0"/>
              <a:t> </a:t>
            </a:r>
            <a:r>
              <a:rPr lang="en-US" altLang="tr-TR" sz="2400" dirty="0" err="1"/>
              <a:t>iyi</a:t>
            </a:r>
            <a:r>
              <a:rPr lang="en-US" altLang="tr-TR" sz="2400" dirty="0"/>
              <a:t> </a:t>
            </a:r>
            <a:r>
              <a:rPr lang="en-US" altLang="tr-TR" sz="2400" dirty="0" err="1"/>
              <a:t>sonucu</a:t>
            </a:r>
            <a:r>
              <a:rPr lang="en-US" altLang="tr-TR" sz="2400" dirty="0"/>
              <a:t> </a:t>
            </a:r>
            <a:r>
              <a:rPr lang="en-US" altLang="tr-TR" sz="2400" dirty="0" err="1"/>
              <a:t>verecek</a:t>
            </a:r>
            <a:r>
              <a:rPr lang="en-US" altLang="tr-TR" sz="2400" dirty="0"/>
              <a:t> </a:t>
            </a:r>
            <a:r>
              <a:rPr lang="en-US" altLang="tr-TR" sz="2400" dirty="0" err="1"/>
              <a:t>olan</a:t>
            </a:r>
            <a:r>
              <a:rPr lang="en-US" altLang="tr-TR" sz="2400" dirty="0"/>
              <a:t> </a:t>
            </a:r>
            <a:r>
              <a:rPr lang="en-US" altLang="tr-TR" sz="2400" dirty="0" err="1"/>
              <a:t>alternatif</a:t>
            </a:r>
            <a:r>
              <a:rPr lang="en-US" altLang="tr-TR" sz="2400" dirty="0"/>
              <a:t> </a:t>
            </a:r>
            <a:r>
              <a:rPr lang="en-US" altLang="tr-TR" sz="2400" dirty="0" err="1"/>
              <a:t>seçilir</a:t>
            </a:r>
            <a:r>
              <a:rPr lang="en-US" altLang="tr-TR" sz="2400" dirty="0"/>
              <a:t>. </a:t>
            </a:r>
            <a:endParaRPr lang="tr-TR" altLang="tr-TR" sz="2400" dirty="0"/>
          </a:p>
          <a:p>
            <a:pPr indent="19050">
              <a:lnSpc>
                <a:spcPct val="90000"/>
              </a:lnSpc>
              <a:buFontTx/>
              <a:buNone/>
            </a:pPr>
            <a:r>
              <a:rPr lang="tr-TR" sz="2400" dirty="0"/>
              <a:t>Karar verici her seçeneğin getirisini kesin bir şekilde bilir.</a:t>
            </a:r>
            <a:r>
              <a:rPr lang="en-US" altLang="tr-TR" sz="2400" dirty="0"/>
              <a:t> </a:t>
            </a:r>
            <a:endParaRPr lang="tr-TR" altLang="tr-TR" sz="2400" dirty="0"/>
          </a:p>
          <a:p>
            <a:pPr indent="19050">
              <a:lnSpc>
                <a:spcPct val="80000"/>
              </a:lnSpc>
              <a:buFontTx/>
              <a:buNone/>
            </a:pPr>
            <a:r>
              <a:rPr lang="tr-TR" altLang="tr-TR" sz="2400" b="1" dirty="0">
                <a:solidFill>
                  <a:srgbClr val="C00000"/>
                </a:solidFill>
              </a:rPr>
              <a:t>b. </a:t>
            </a:r>
            <a:r>
              <a:rPr lang="en-US" altLang="tr-TR" sz="2400" b="1" dirty="0">
                <a:solidFill>
                  <a:srgbClr val="C00000"/>
                </a:solidFill>
              </a:rPr>
              <a:t>Risk </a:t>
            </a:r>
            <a:r>
              <a:rPr lang="en-US" altLang="tr-TR" sz="2400" b="1" dirty="0" err="1">
                <a:solidFill>
                  <a:srgbClr val="C00000"/>
                </a:solidFill>
              </a:rPr>
              <a:t>durumunda</a:t>
            </a:r>
            <a:r>
              <a:rPr lang="en-US" altLang="tr-TR" sz="2400" b="1" dirty="0">
                <a:solidFill>
                  <a:srgbClr val="C00000"/>
                </a:solidFill>
              </a:rPr>
              <a:t> </a:t>
            </a:r>
            <a:r>
              <a:rPr lang="en-US" altLang="tr-TR" sz="2400" b="1" dirty="0" err="1">
                <a:solidFill>
                  <a:srgbClr val="C00000"/>
                </a:solidFill>
              </a:rPr>
              <a:t>karar</a:t>
            </a:r>
            <a:r>
              <a:rPr lang="en-US" altLang="tr-TR" sz="2400" b="1" dirty="0">
                <a:solidFill>
                  <a:srgbClr val="C00000"/>
                </a:solidFill>
              </a:rPr>
              <a:t> alma</a:t>
            </a:r>
            <a:endParaRPr lang="tr-TR" altLang="tr-TR" sz="2400" b="1" dirty="0">
              <a:solidFill>
                <a:srgbClr val="C00000"/>
              </a:solidFill>
            </a:endParaRPr>
          </a:p>
          <a:p>
            <a:pPr indent="19050">
              <a:lnSpc>
                <a:spcPct val="80000"/>
              </a:lnSpc>
              <a:buFontTx/>
              <a:buNone/>
            </a:pPr>
            <a:r>
              <a:rPr lang="en-US" altLang="tr-TR" sz="2400" dirty="0"/>
              <a:t>Risk </a:t>
            </a:r>
            <a:r>
              <a:rPr lang="en-US" altLang="tr-TR" sz="2400" dirty="0" err="1"/>
              <a:t>durumunda</a:t>
            </a:r>
            <a:r>
              <a:rPr lang="en-US" altLang="tr-TR" sz="2400" dirty="0"/>
              <a:t> </a:t>
            </a:r>
            <a:r>
              <a:rPr lang="tr-TR" sz="2400" dirty="0"/>
              <a:t>karar verici doğanın sunduğu olayların olasılıklarını bilir.</a:t>
            </a:r>
            <a:endParaRPr lang="tr-TR" altLang="tr-TR" sz="2400" dirty="0"/>
          </a:p>
          <a:p>
            <a:pPr indent="19050">
              <a:lnSpc>
                <a:spcPct val="80000"/>
              </a:lnSpc>
              <a:buFontTx/>
              <a:buNone/>
            </a:pPr>
            <a:r>
              <a:rPr lang="tr-TR" altLang="tr-TR" sz="2400" b="1" dirty="0">
                <a:solidFill>
                  <a:srgbClr val="C00000"/>
                </a:solidFill>
              </a:rPr>
              <a:t>c. </a:t>
            </a:r>
            <a:r>
              <a:rPr lang="en-US" altLang="tr-TR" sz="2400" b="1" dirty="0" err="1">
                <a:solidFill>
                  <a:srgbClr val="C00000"/>
                </a:solidFill>
              </a:rPr>
              <a:t>Belirsizlik</a:t>
            </a:r>
            <a:r>
              <a:rPr lang="en-US" altLang="tr-TR" sz="2400" b="1" dirty="0">
                <a:solidFill>
                  <a:srgbClr val="C00000"/>
                </a:solidFill>
              </a:rPr>
              <a:t> </a:t>
            </a:r>
            <a:r>
              <a:rPr lang="en-US" altLang="tr-TR" sz="2400" b="1" dirty="0" err="1">
                <a:solidFill>
                  <a:srgbClr val="C00000"/>
                </a:solidFill>
              </a:rPr>
              <a:t>durumunda</a:t>
            </a:r>
            <a:r>
              <a:rPr lang="en-US" altLang="tr-TR" sz="2400" b="1" dirty="0">
                <a:solidFill>
                  <a:srgbClr val="C00000"/>
                </a:solidFill>
              </a:rPr>
              <a:t> </a:t>
            </a:r>
            <a:r>
              <a:rPr lang="en-US" altLang="tr-TR" sz="2400" b="1" dirty="0" err="1">
                <a:solidFill>
                  <a:srgbClr val="C00000"/>
                </a:solidFill>
              </a:rPr>
              <a:t>karar</a:t>
            </a:r>
            <a:r>
              <a:rPr lang="en-US" altLang="tr-TR" sz="2400" b="1" dirty="0">
                <a:solidFill>
                  <a:srgbClr val="C00000"/>
                </a:solidFill>
              </a:rPr>
              <a:t> alma</a:t>
            </a:r>
            <a:endParaRPr lang="tr-TR" altLang="tr-TR" sz="2400" b="1" dirty="0">
              <a:solidFill>
                <a:srgbClr val="C00000"/>
              </a:solidFill>
            </a:endParaRPr>
          </a:p>
          <a:p>
            <a:pPr indent="19050">
              <a:lnSpc>
                <a:spcPct val="80000"/>
              </a:lnSpc>
              <a:buNone/>
            </a:pPr>
            <a:r>
              <a:rPr lang="tr-TR" sz="2400" dirty="0"/>
              <a:t>Kara verici doğanın sunduğu olayların olasılıklarını bilmez. Aslında </a:t>
            </a:r>
            <a:r>
              <a:rPr lang="tr-TR" sz="2400" dirty="0" err="1"/>
              <a:t>hiçbirşey</a:t>
            </a:r>
            <a:r>
              <a:rPr lang="tr-TR" sz="2400" dirty="0"/>
              <a:t> bilmez.</a:t>
            </a:r>
          </a:p>
          <a:p>
            <a:pPr indent="19050">
              <a:lnSpc>
                <a:spcPct val="80000"/>
              </a:lnSpc>
              <a:buNone/>
            </a:pPr>
            <a:r>
              <a:rPr lang="en-US" altLang="tr-TR" sz="2400" dirty="0" err="1"/>
              <a:t>Özetle</a:t>
            </a:r>
            <a:r>
              <a:rPr lang="en-US" altLang="tr-TR" sz="2400" dirty="0"/>
              <a:t>, "</a:t>
            </a:r>
            <a:r>
              <a:rPr lang="en-US" altLang="tr-TR" sz="2400" dirty="0" err="1"/>
              <a:t>belirlilik</a:t>
            </a:r>
            <a:r>
              <a:rPr lang="en-US" altLang="tr-TR" sz="2400" dirty="0"/>
              <a:t>" ve "</a:t>
            </a:r>
            <a:r>
              <a:rPr lang="en-US" altLang="tr-TR" sz="2400" dirty="0" err="1"/>
              <a:t>belirsizlik</a:t>
            </a:r>
            <a:r>
              <a:rPr lang="en-US" altLang="tr-TR" sz="2400" dirty="0"/>
              <a:t>" </a:t>
            </a:r>
            <a:r>
              <a:rPr lang="en-US" altLang="tr-TR" sz="2400" dirty="0" err="1"/>
              <a:t>verilerle</a:t>
            </a:r>
            <a:r>
              <a:rPr lang="en-US" altLang="tr-TR" sz="2400" dirty="0"/>
              <a:t> </a:t>
            </a:r>
            <a:r>
              <a:rPr lang="en-US" altLang="tr-TR" sz="2400" dirty="0" err="1"/>
              <a:t>ilgili</a:t>
            </a:r>
            <a:r>
              <a:rPr lang="en-US" altLang="tr-TR" sz="2400" dirty="0"/>
              <a:t> </a:t>
            </a:r>
            <a:r>
              <a:rPr lang="en-US" altLang="tr-TR" sz="2400" dirty="0" err="1"/>
              <a:t>bilgi</a:t>
            </a:r>
            <a:r>
              <a:rPr lang="en-US" altLang="tr-TR" sz="2400" dirty="0"/>
              <a:t> </a:t>
            </a:r>
            <a:r>
              <a:rPr lang="en-US" altLang="tr-TR" sz="2400" dirty="0" err="1"/>
              <a:t>derecesi</a:t>
            </a:r>
            <a:r>
              <a:rPr lang="en-US" altLang="tr-TR" sz="2400" dirty="0"/>
              <a:t> </a:t>
            </a:r>
            <a:r>
              <a:rPr lang="en-US" altLang="tr-TR" sz="2400" dirty="0" err="1"/>
              <a:t>bakımından</a:t>
            </a:r>
            <a:r>
              <a:rPr lang="en-US" altLang="tr-TR" sz="2400" dirty="0"/>
              <a:t> </a:t>
            </a:r>
            <a:r>
              <a:rPr lang="en-US" altLang="tr-TR" sz="2400" dirty="0" err="1"/>
              <a:t>iki</a:t>
            </a:r>
            <a:r>
              <a:rPr lang="en-US" altLang="tr-TR" sz="2400" dirty="0"/>
              <a:t> </a:t>
            </a:r>
            <a:r>
              <a:rPr lang="en-US" altLang="tr-TR" sz="2400" dirty="0" err="1"/>
              <a:t>aşırı</a:t>
            </a:r>
            <a:r>
              <a:rPr lang="en-US" altLang="tr-TR" sz="2400" dirty="0"/>
              <a:t> </a:t>
            </a:r>
            <a:r>
              <a:rPr lang="en-US" altLang="tr-TR" sz="2400" dirty="0" err="1"/>
              <a:t>ucu</a:t>
            </a:r>
            <a:r>
              <a:rPr lang="en-US" altLang="tr-TR" sz="2400" dirty="0"/>
              <a:t> </a:t>
            </a:r>
            <a:r>
              <a:rPr lang="en-US" altLang="tr-TR" sz="2400" dirty="0" err="1"/>
              <a:t>temsil</a:t>
            </a:r>
            <a:r>
              <a:rPr lang="en-US" altLang="tr-TR" sz="2400" dirty="0"/>
              <a:t> </a:t>
            </a:r>
            <a:r>
              <a:rPr lang="en-US" altLang="tr-TR" sz="2400" dirty="0" err="1"/>
              <a:t>ederken</a:t>
            </a:r>
            <a:r>
              <a:rPr lang="en-US" altLang="tr-TR" sz="2400" dirty="0"/>
              <a:t>, "risk" </a:t>
            </a:r>
            <a:r>
              <a:rPr lang="en-US" altLang="tr-TR" sz="2400" dirty="0" err="1"/>
              <a:t>bu</a:t>
            </a:r>
            <a:r>
              <a:rPr lang="en-US" altLang="tr-TR" sz="2400" dirty="0"/>
              <a:t> </a:t>
            </a:r>
            <a:r>
              <a:rPr lang="en-US" altLang="tr-TR" sz="2400" dirty="0" err="1"/>
              <a:t>iki</a:t>
            </a:r>
            <a:r>
              <a:rPr lang="en-US" altLang="tr-TR" sz="2400" dirty="0"/>
              <a:t> </a:t>
            </a:r>
            <a:r>
              <a:rPr lang="en-US" altLang="tr-TR" sz="2400" dirty="0" err="1"/>
              <a:t>uç</a:t>
            </a:r>
            <a:r>
              <a:rPr lang="en-US" altLang="tr-TR" sz="2400" dirty="0"/>
              <a:t> </a:t>
            </a:r>
            <a:r>
              <a:rPr lang="en-US" altLang="tr-TR" sz="2400" dirty="0" err="1"/>
              <a:t>arasında</a:t>
            </a:r>
            <a:r>
              <a:rPr lang="en-US" altLang="tr-TR" sz="2400" dirty="0"/>
              <a:t> </a:t>
            </a:r>
            <a:r>
              <a:rPr lang="en-US" altLang="tr-TR" sz="2400" dirty="0" err="1"/>
              <a:t>bulunur</a:t>
            </a:r>
            <a:r>
              <a:rPr lang="en-US" altLang="tr-TR" sz="2400" dirty="0"/>
              <a:t>. </a:t>
            </a:r>
            <a:endParaRPr lang="tr-TR" altLang="tr-TR" sz="2400" dirty="0"/>
          </a:p>
          <a:p>
            <a:pPr indent="19050">
              <a:lnSpc>
                <a:spcPct val="80000"/>
              </a:lnSpc>
              <a:buNone/>
            </a:pPr>
            <a:endParaRPr lang="tr-TR" altLang="tr-TR" sz="2400" dirty="0"/>
          </a:p>
          <a:p>
            <a:pPr indent="19050">
              <a:lnSpc>
                <a:spcPct val="80000"/>
              </a:lnSpc>
              <a:buFontTx/>
              <a:buNone/>
            </a:pPr>
            <a:endParaRPr lang="tr-TR" altLang="tr-TR" sz="2400" dirty="0"/>
          </a:p>
          <a:p>
            <a:pPr indent="0">
              <a:lnSpc>
                <a:spcPct val="90000"/>
              </a:lnSpc>
              <a:buNone/>
            </a:pPr>
            <a:endParaRPr lang="tr-TR" altLang="tr-TR" sz="2400" dirty="0"/>
          </a:p>
        </p:txBody>
      </p:sp>
    </p:spTree>
    <p:extLst>
      <p:ext uri="{BB962C8B-B14F-4D97-AF65-F5344CB8AC3E}">
        <p14:creationId xmlns:p14="http://schemas.microsoft.com/office/powerpoint/2010/main" val="209106243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pPr marL="0" indent="0">
              <a:buNone/>
            </a:pPr>
            <a:r>
              <a:rPr lang="tr-TR" dirty="0"/>
              <a:t> </a:t>
            </a:r>
          </a:p>
        </p:txBody>
      </p:sp>
      <p:sp>
        <p:nvSpPr>
          <p:cNvPr id="2" name="Başlık 1"/>
          <p:cNvSpPr>
            <a:spLocks noGrp="1"/>
          </p:cNvSpPr>
          <p:nvPr>
            <p:ph type="title"/>
          </p:nvPr>
        </p:nvSpPr>
        <p:spPr/>
        <p:txBody>
          <a:bodyPr/>
          <a:lstStyle/>
          <a:p>
            <a:endParaRPr lang="tr-TR"/>
          </a:p>
        </p:txBody>
      </p:sp>
      <p:grpSp>
        <p:nvGrpSpPr>
          <p:cNvPr id="4" name="Tuval 26"/>
          <p:cNvGrpSpPr/>
          <p:nvPr/>
        </p:nvGrpSpPr>
        <p:grpSpPr>
          <a:xfrm>
            <a:off x="1257367" y="2175150"/>
            <a:ext cx="5762905" cy="3774129"/>
            <a:chOff x="0" y="0"/>
            <a:chExt cx="3113405" cy="2828290"/>
          </a:xfrm>
          <a:solidFill>
            <a:schemeClr val="accent2">
              <a:lumMod val="20000"/>
              <a:lumOff val="80000"/>
            </a:schemeClr>
          </a:solidFill>
        </p:grpSpPr>
        <p:sp>
          <p:nvSpPr>
            <p:cNvPr id="5" name="Dikdörtgen 4"/>
            <p:cNvSpPr/>
            <p:nvPr/>
          </p:nvSpPr>
          <p:spPr>
            <a:xfrm>
              <a:off x="0" y="0"/>
              <a:ext cx="3113405" cy="2828290"/>
            </a:xfrm>
            <a:prstGeom prst="rect">
              <a:avLst/>
            </a:prstGeom>
          </p:spPr>
          <p:style>
            <a:lnRef idx="0">
              <a:schemeClr val="accent2"/>
            </a:lnRef>
            <a:fillRef idx="3">
              <a:schemeClr val="accent2"/>
            </a:fillRef>
            <a:effectRef idx="3">
              <a:schemeClr val="accent2"/>
            </a:effectRef>
            <a:fontRef idx="minor">
              <a:schemeClr val="lt1"/>
            </a:fontRef>
          </p:style>
        </p:sp>
        <p:sp>
          <p:nvSpPr>
            <p:cNvPr id="6" name="Text Box 4"/>
            <p:cNvSpPr txBox="1">
              <a:spLocks noChangeArrowheads="1"/>
            </p:cNvSpPr>
            <p:nvPr/>
          </p:nvSpPr>
          <p:spPr bwMode="auto">
            <a:xfrm>
              <a:off x="180000" y="2246913"/>
              <a:ext cx="230401" cy="24959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just"/>
              <a:r>
                <a:rPr lang="tr-TR" sz="1600" dirty="0">
                  <a:effectLst/>
                  <a:latin typeface="Arial"/>
                  <a:ea typeface="Times New Roman"/>
                  <a:cs typeface="Times New Roman"/>
                </a:rPr>
                <a:t>A</a:t>
              </a:r>
              <a:r>
                <a:rPr lang="tr-TR" sz="1600" baseline="30000" dirty="0">
                  <a:effectLst/>
                  <a:latin typeface="Arial"/>
                  <a:ea typeface="Times New Roman"/>
                  <a:cs typeface="Times New Roman"/>
                </a:rPr>
                <a:t>-</a:t>
              </a:r>
              <a:endParaRPr lang="tr-TR" sz="1600" dirty="0">
                <a:effectLst/>
                <a:latin typeface="Arial"/>
                <a:ea typeface="Times New Roman"/>
                <a:cs typeface="Times New Roman"/>
              </a:endParaRPr>
            </a:p>
          </p:txBody>
        </p:sp>
        <p:sp>
          <p:nvSpPr>
            <p:cNvPr id="7" name="Text Box 5"/>
            <p:cNvSpPr txBox="1">
              <a:spLocks noChangeArrowheads="1"/>
            </p:cNvSpPr>
            <p:nvPr/>
          </p:nvSpPr>
          <p:spPr bwMode="auto">
            <a:xfrm>
              <a:off x="2056203" y="1428544"/>
              <a:ext cx="251241" cy="24959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ctr"/>
              <a:r>
                <a:rPr lang="tr-TR" sz="1600" dirty="0">
                  <a:effectLst/>
                  <a:latin typeface="Arial"/>
                  <a:ea typeface="Times New Roman"/>
                  <a:cs typeface="Times New Roman"/>
                </a:rPr>
                <a:t>A</a:t>
              </a:r>
              <a:r>
                <a:rPr lang="tr-TR" sz="1600" baseline="-25000" dirty="0">
                  <a:effectLst/>
                  <a:latin typeface="Arial"/>
                  <a:ea typeface="Times New Roman"/>
                  <a:cs typeface="Times New Roman"/>
                </a:rPr>
                <a:t>2</a:t>
              </a:r>
              <a:endParaRPr lang="tr-TR" sz="1600" dirty="0">
                <a:effectLst/>
                <a:latin typeface="Arial"/>
                <a:ea typeface="Times New Roman"/>
                <a:cs typeface="Times New Roman"/>
              </a:endParaRPr>
            </a:p>
          </p:txBody>
        </p:sp>
        <p:sp>
          <p:nvSpPr>
            <p:cNvPr id="8" name="Text Box 6"/>
            <p:cNvSpPr txBox="1">
              <a:spLocks noChangeArrowheads="1"/>
            </p:cNvSpPr>
            <p:nvPr/>
          </p:nvSpPr>
          <p:spPr bwMode="auto">
            <a:xfrm>
              <a:off x="2425776" y="158164"/>
              <a:ext cx="224455" cy="2273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ctr"/>
              <a:r>
                <a:rPr lang="tr-TR" sz="1600">
                  <a:effectLst/>
                  <a:latin typeface="Arial"/>
                  <a:ea typeface="Times New Roman"/>
                  <a:cs typeface="Times New Roman"/>
                </a:rPr>
                <a:t>A</a:t>
              </a:r>
              <a:r>
                <a:rPr lang="tr-TR" sz="1600" baseline="30000">
                  <a:effectLst/>
                  <a:latin typeface="Arial"/>
                  <a:ea typeface="Times New Roman"/>
                  <a:cs typeface="Times New Roman"/>
                </a:rPr>
                <a:t>*</a:t>
              </a:r>
              <a:endParaRPr lang="tr-TR" sz="1600">
                <a:effectLst/>
                <a:latin typeface="Arial"/>
                <a:ea typeface="Times New Roman"/>
                <a:cs typeface="Times New Roman"/>
              </a:endParaRPr>
            </a:p>
          </p:txBody>
        </p:sp>
        <p:sp>
          <p:nvSpPr>
            <p:cNvPr id="9" name="Text Box 7"/>
            <p:cNvSpPr txBox="1">
              <a:spLocks noChangeArrowheads="1"/>
            </p:cNvSpPr>
            <p:nvPr/>
          </p:nvSpPr>
          <p:spPr bwMode="auto">
            <a:xfrm>
              <a:off x="1522802" y="788369"/>
              <a:ext cx="245213" cy="24959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ctr"/>
              <a:r>
                <a:rPr lang="tr-TR" sz="1600">
                  <a:effectLst/>
                  <a:latin typeface="Arial"/>
                  <a:ea typeface="Times New Roman"/>
                  <a:cs typeface="Times New Roman"/>
                </a:rPr>
                <a:t>A</a:t>
              </a:r>
              <a:r>
                <a:rPr lang="tr-TR" sz="1600" baseline="-25000">
                  <a:effectLst/>
                  <a:latin typeface="Arial"/>
                  <a:ea typeface="Times New Roman"/>
                  <a:cs typeface="Times New Roman"/>
                </a:rPr>
                <a:t>1</a:t>
              </a:r>
              <a:endParaRPr lang="tr-TR" sz="1600">
                <a:effectLst/>
                <a:latin typeface="Arial"/>
                <a:ea typeface="Times New Roman"/>
                <a:cs typeface="Times New Roman"/>
              </a:endParaRPr>
            </a:p>
          </p:txBody>
        </p:sp>
        <p:sp>
          <p:nvSpPr>
            <p:cNvPr id="10" name="Text Box 8"/>
            <p:cNvSpPr txBox="1">
              <a:spLocks noChangeArrowheads="1"/>
            </p:cNvSpPr>
            <p:nvPr/>
          </p:nvSpPr>
          <p:spPr bwMode="auto">
            <a:xfrm>
              <a:off x="598202" y="502780"/>
              <a:ext cx="244266" cy="24959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ctr"/>
              <a:r>
                <a:rPr lang="tr-TR" sz="1600">
                  <a:effectLst/>
                  <a:latin typeface="Arial"/>
                  <a:ea typeface="Times New Roman"/>
                  <a:cs typeface="Times New Roman"/>
                </a:rPr>
                <a:t>A</a:t>
              </a:r>
              <a:r>
                <a:rPr lang="tr-TR" sz="1600" baseline="-25000">
                  <a:effectLst/>
                  <a:latin typeface="Arial"/>
                  <a:ea typeface="Times New Roman"/>
                  <a:cs typeface="Times New Roman"/>
                </a:rPr>
                <a:t>3</a:t>
              </a:r>
              <a:endParaRPr lang="tr-TR" sz="1600">
                <a:effectLst/>
                <a:latin typeface="Arial"/>
                <a:ea typeface="Times New Roman"/>
                <a:cs typeface="Times New Roman"/>
              </a:endParaRPr>
            </a:p>
          </p:txBody>
        </p:sp>
        <p:sp>
          <p:nvSpPr>
            <p:cNvPr id="11" name="Text Box 9"/>
            <p:cNvSpPr txBox="1">
              <a:spLocks noChangeArrowheads="1"/>
            </p:cNvSpPr>
            <p:nvPr/>
          </p:nvSpPr>
          <p:spPr bwMode="auto">
            <a:xfrm>
              <a:off x="2538004" y="2576108"/>
              <a:ext cx="514043" cy="2521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just"/>
              <a:r>
                <a:rPr lang="tr-TR" dirty="0">
                  <a:effectLst/>
                  <a:latin typeface="Arial"/>
                  <a:ea typeface="Times New Roman"/>
                  <a:cs typeface="Times New Roman"/>
                </a:rPr>
                <a:t>Kriter 1</a:t>
              </a:r>
            </a:p>
          </p:txBody>
        </p:sp>
        <p:cxnSp>
          <p:nvCxnSpPr>
            <p:cNvPr id="12" name="AutoShape 10"/>
            <p:cNvCxnSpPr>
              <a:cxnSpLocks noChangeShapeType="1"/>
            </p:cNvCxnSpPr>
            <p:nvPr/>
          </p:nvCxnSpPr>
          <p:spPr bwMode="auto">
            <a:xfrm flipV="1">
              <a:off x="180000" y="323987"/>
              <a:ext cx="9000" cy="2323710"/>
            </a:xfrm>
            <a:prstGeom prst="straightConnector1">
              <a:avLst/>
            </a:prstGeom>
            <a:grpFill/>
            <a:ln w="12700">
              <a:solidFill>
                <a:schemeClr val="tx1">
                  <a:lumMod val="100000"/>
                  <a:lumOff val="0"/>
                </a:schemeClr>
              </a:solidFill>
              <a:round/>
              <a:headEnd/>
              <a:tailEnd type="triangle" w="med" len="med"/>
            </a:ln>
          </p:spPr>
        </p:cxnSp>
        <p:cxnSp>
          <p:nvCxnSpPr>
            <p:cNvPr id="13" name="AutoShape 11"/>
            <p:cNvCxnSpPr>
              <a:cxnSpLocks noChangeShapeType="1"/>
            </p:cNvCxnSpPr>
            <p:nvPr/>
          </p:nvCxnSpPr>
          <p:spPr bwMode="auto">
            <a:xfrm>
              <a:off x="65400" y="2504903"/>
              <a:ext cx="2809805" cy="600"/>
            </a:xfrm>
            <a:prstGeom prst="straightConnector1">
              <a:avLst/>
            </a:prstGeom>
            <a:grpFill/>
            <a:ln w="12700">
              <a:solidFill>
                <a:schemeClr val="tx1">
                  <a:lumMod val="100000"/>
                  <a:lumOff val="0"/>
                </a:schemeClr>
              </a:solidFill>
              <a:round/>
              <a:headEnd/>
              <a:tailEnd type="triangle" w="med" len="med"/>
            </a:ln>
          </p:spPr>
        </p:cxnSp>
        <p:cxnSp>
          <p:nvCxnSpPr>
            <p:cNvPr id="14" name="AutoShape 12"/>
            <p:cNvCxnSpPr>
              <a:cxnSpLocks noChangeShapeType="1"/>
            </p:cNvCxnSpPr>
            <p:nvPr/>
          </p:nvCxnSpPr>
          <p:spPr bwMode="auto">
            <a:xfrm flipV="1">
              <a:off x="445801" y="561578"/>
              <a:ext cx="600" cy="1685934"/>
            </a:xfrm>
            <a:prstGeom prst="straightConnector1">
              <a:avLst/>
            </a:prstGeom>
            <a:grpFill/>
            <a:ln w="12700">
              <a:solidFill>
                <a:schemeClr val="tx1">
                  <a:lumMod val="100000"/>
                  <a:lumOff val="0"/>
                </a:schemeClr>
              </a:solidFill>
              <a:round/>
              <a:headEnd/>
              <a:tailEnd/>
            </a:ln>
          </p:spPr>
        </p:cxnSp>
        <p:cxnSp>
          <p:nvCxnSpPr>
            <p:cNvPr id="15" name="AutoShape 13"/>
            <p:cNvCxnSpPr>
              <a:cxnSpLocks noChangeShapeType="1"/>
            </p:cNvCxnSpPr>
            <p:nvPr/>
          </p:nvCxnSpPr>
          <p:spPr bwMode="auto">
            <a:xfrm>
              <a:off x="486601" y="2245713"/>
              <a:ext cx="1620603" cy="1200"/>
            </a:xfrm>
            <a:prstGeom prst="straightConnector1">
              <a:avLst/>
            </a:prstGeom>
            <a:grpFill/>
            <a:ln w="12700">
              <a:solidFill>
                <a:schemeClr val="tx1">
                  <a:lumMod val="100000"/>
                  <a:lumOff val="0"/>
                </a:schemeClr>
              </a:solidFill>
              <a:round/>
              <a:headEnd/>
              <a:tailEnd/>
            </a:ln>
          </p:spPr>
        </p:cxnSp>
        <p:grpSp>
          <p:nvGrpSpPr>
            <p:cNvPr id="16" name="Group 14"/>
            <p:cNvGrpSpPr>
              <a:grpSpLocks/>
            </p:cNvGrpSpPr>
            <p:nvPr/>
          </p:nvGrpSpPr>
          <p:grpSpPr bwMode="auto">
            <a:xfrm rot="10800000">
              <a:off x="883808" y="418784"/>
              <a:ext cx="1620600" cy="1685934"/>
              <a:chOff x="3359" y="6935"/>
              <a:chExt cx="2701" cy="2810"/>
            </a:xfrm>
            <a:grpFill/>
          </p:grpSpPr>
          <p:cxnSp>
            <p:nvCxnSpPr>
              <p:cNvPr id="28" name="AutoShape 15"/>
              <p:cNvCxnSpPr>
                <a:cxnSpLocks noChangeShapeType="1"/>
              </p:cNvCxnSpPr>
              <p:nvPr/>
            </p:nvCxnSpPr>
            <p:spPr bwMode="auto">
              <a:xfrm flipV="1">
                <a:off x="3359" y="6935"/>
                <a:ext cx="1" cy="2810"/>
              </a:xfrm>
              <a:prstGeom prst="straightConnector1">
                <a:avLst/>
              </a:prstGeom>
              <a:grpFill/>
              <a:ln w="12700">
                <a:solidFill>
                  <a:schemeClr val="tx1">
                    <a:lumMod val="100000"/>
                    <a:lumOff val="0"/>
                  </a:schemeClr>
                </a:solidFill>
                <a:round/>
                <a:headEnd/>
                <a:tailEnd/>
              </a:ln>
            </p:spPr>
          </p:cxnSp>
          <p:cxnSp>
            <p:nvCxnSpPr>
              <p:cNvPr id="29" name="AutoShape 16"/>
              <p:cNvCxnSpPr>
                <a:cxnSpLocks noChangeShapeType="1"/>
              </p:cNvCxnSpPr>
              <p:nvPr/>
            </p:nvCxnSpPr>
            <p:spPr bwMode="auto">
              <a:xfrm>
                <a:off x="3359" y="9744"/>
                <a:ext cx="2701" cy="1"/>
              </a:xfrm>
              <a:prstGeom prst="straightConnector1">
                <a:avLst/>
              </a:prstGeom>
              <a:grpFill/>
              <a:ln w="12700">
                <a:solidFill>
                  <a:schemeClr val="tx1">
                    <a:lumMod val="100000"/>
                    <a:lumOff val="0"/>
                  </a:schemeClr>
                </a:solidFill>
                <a:round/>
                <a:headEnd/>
                <a:tailEnd/>
              </a:ln>
            </p:spPr>
          </p:cxnSp>
        </p:grpSp>
        <p:cxnSp>
          <p:nvCxnSpPr>
            <p:cNvPr id="17" name="AutoShape 17"/>
            <p:cNvCxnSpPr>
              <a:cxnSpLocks noChangeShapeType="1"/>
            </p:cNvCxnSpPr>
            <p:nvPr/>
          </p:nvCxnSpPr>
          <p:spPr bwMode="auto">
            <a:xfrm flipV="1">
              <a:off x="446401" y="418784"/>
              <a:ext cx="2056203" cy="1828129"/>
            </a:xfrm>
            <a:prstGeom prst="straightConnector1">
              <a:avLst/>
            </a:prstGeom>
            <a:grpFill/>
            <a:ln w="12700">
              <a:solidFill>
                <a:schemeClr val="tx1">
                  <a:lumMod val="100000"/>
                  <a:lumOff val="0"/>
                </a:schemeClr>
              </a:solidFill>
              <a:round/>
              <a:headEnd/>
              <a:tailEnd/>
            </a:ln>
          </p:spPr>
        </p:cxnSp>
        <p:sp>
          <p:nvSpPr>
            <p:cNvPr id="18" name="Oval 17"/>
            <p:cNvSpPr>
              <a:spLocks noChangeArrowheads="1"/>
            </p:cNvSpPr>
            <p:nvPr/>
          </p:nvSpPr>
          <p:spPr bwMode="auto">
            <a:xfrm>
              <a:off x="883801" y="656974"/>
              <a:ext cx="76200" cy="95396"/>
            </a:xfrm>
            <a:prstGeom prst="ellipse">
              <a:avLst/>
            </a:prstGeom>
            <a:grpFill/>
            <a:ln w="9525">
              <a:solidFill>
                <a:schemeClr val="tx1">
                  <a:lumMod val="100000"/>
                  <a:lumOff val="0"/>
                </a:schemeClr>
              </a:solidFill>
              <a:round/>
              <a:headEnd/>
              <a:tailEnd/>
            </a:ln>
          </p:spPr>
          <p:txBody>
            <a:bodyPr rot="0" vert="horz" wrap="square" lIns="91440" tIns="45720" rIns="91440" bIns="45720" anchor="t" anchorCtr="0" upright="1">
              <a:noAutofit/>
            </a:bodyPr>
            <a:lstStyle/>
            <a:p>
              <a:endParaRPr lang="tr-TR"/>
            </a:p>
          </p:txBody>
        </p:sp>
        <p:sp>
          <p:nvSpPr>
            <p:cNvPr id="19" name="Oval 18"/>
            <p:cNvSpPr>
              <a:spLocks noChangeArrowheads="1"/>
            </p:cNvSpPr>
            <p:nvPr/>
          </p:nvSpPr>
          <p:spPr bwMode="auto">
            <a:xfrm>
              <a:off x="2170203" y="1333148"/>
              <a:ext cx="76200" cy="95396"/>
            </a:xfrm>
            <a:prstGeom prst="ellipse">
              <a:avLst/>
            </a:prstGeom>
            <a:grpFill/>
            <a:ln w="9525">
              <a:solidFill>
                <a:schemeClr val="tx1">
                  <a:lumMod val="100000"/>
                  <a:lumOff val="0"/>
                </a:schemeClr>
              </a:solidFill>
              <a:round/>
              <a:headEnd/>
              <a:tailEnd/>
            </a:ln>
          </p:spPr>
          <p:txBody>
            <a:bodyPr rot="0" vert="horz" wrap="square" lIns="91440" tIns="45720" rIns="91440" bIns="45720" anchor="t" anchorCtr="0" upright="1">
              <a:noAutofit/>
            </a:bodyPr>
            <a:lstStyle/>
            <a:p>
              <a:endParaRPr lang="tr-TR"/>
            </a:p>
          </p:txBody>
        </p:sp>
        <p:sp>
          <p:nvSpPr>
            <p:cNvPr id="20" name="Oval 19"/>
            <p:cNvSpPr>
              <a:spLocks noChangeArrowheads="1"/>
            </p:cNvSpPr>
            <p:nvPr/>
          </p:nvSpPr>
          <p:spPr bwMode="auto">
            <a:xfrm>
              <a:off x="1475402" y="1933125"/>
              <a:ext cx="76200" cy="95396"/>
            </a:xfrm>
            <a:prstGeom prst="ellipse">
              <a:avLst/>
            </a:prstGeom>
            <a:grpFill/>
            <a:ln w="9525">
              <a:solidFill>
                <a:schemeClr val="tx1">
                  <a:lumMod val="100000"/>
                  <a:lumOff val="0"/>
                </a:schemeClr>
              </a:solidFill>
              <a:round/>
              <a:headEnd/>
              <a:tailEnd/>
            </a:ln>
          </p:spPr>
          <p:txBody>
            <a:bodyPr rot="0" vert="horz" wrap="square" lIns="91440" tIns="45720" rIns="91440" bIns="45720" anchor="t" anchorCtr="0" upright="1">
              <a:noAutofit/>
            </a:bodyPr>
            <a:lstStyle/>
            <a:p>
              <a:endParaRPr lang="tr-TR"/>
            </a:p>
          </p:txBody>
        </p:sp>
        <p:sp>
          <p:nvSpPr>
            <p:cNvPr id="21" name="Oval 20"/>
            <p:cNvSpPr>
              <a:spLocks noChangeArrowheads="1"/>
            </p:cNvSpPr>
            <p:nvPr/>
          </p:nvSpPr>
          <p:spPr bwMode="auto">
            <a:xfrm>
              <a:off x="1808403" y="942563"/>
              <a:ext cx="76200" cy="95396"/>
            </a:xfrm>
            <a:prstGeom prst="ellipse">
              <a:avLst/>
            </a:prstGeom>
            <a:grpFill/>
            <a:ln w="9525">
              <a:solidFill>
                <a:schemeClr val="tx1">
                  <a:lumMod val="100000"/>
                  <a:lumOff val="0"/>
                </a:schemeClr>
              </a:solidFill>
              <a:round/>
              <a:headEnd/>
              <a:tailEnd/>
            </a:ln>
          </p:spPr>
          <p:txBody>
            <a:bodyPr rot="0" vert="horz" wrap="square" lIns="91440" tIns="45720" rIns="91440" bIns="45720" anchor="t" anchorCtr="0" upright="1">
              <a:noAutofit/>
            </a:bodyPr>
            <a:lstStyle/>
            <a:p>
              <a:endParaRPr lang="tr-TR"/>
            </a:p>
          </p:txBody>
        </p:sp>
        <p:cxnSp>
          <p:nvCxnSpPr>
            <p:cNvPr id="22" name="AutoShape 22"/>
            <p:cNvCxnSpPr>
              <a:cxnSpLocks noChangeShapeType="1"/>
              <a:endCxn id="19" idx="2"/>
            </p:cNvCxnSpPr>
            <p:nvPr/>
          </p:nvCxnSpPr>
          <p:spPr bwMode="auto">
            <a:xfrm flipV="1">
              <a:off x="445801" y="1381146"/>
              <a:ext cx="1724403" cy="865766"/>
            </a:xfrm>
            <a:prstGeom prst="straightConnector1">
              <a:avLst/>
            </a:prstGeom>
            <a:grpFill/>
            <a:ln w="12700">
              <a:solidFill>
                <a:schemeClr val="tx1">
                  <a:lumMod val="100000"/>
                  <a:lumOff val="0"/>
                </a:schemeClr>
              </a:solidFill>
              <a:round/>
              <a:headEnd/>
              <a:tailEnd/>
            </a:ln>
          </p:spPr>
        </p:cxnSp>
        <p:cxnSp>
          <p:nvCxnSpPr>
            <p:cNvPr id="23" name="AutoShape 23"/>
            <p:cNvCxnSpPr>
              <a:cxnSpLocks noChangeShapeType="1"/>
              <a:stCxn id="19" idx="0"/>
            </p:cNvCxnSpPr>
            <p:nvPr/>
          </p:nvCxnSpPr>
          <p:spPr bwMode="auto">
            <a:xfrm flipV="1">
              <a:off x="2208604" y="419384"/>
              <a:ext cx="294000" cy="913764"/>
            </a:xfrm>
            <a:prstGeom prst="straightConnector1">
              <a:avLst/>
            </a:prstGeom>
            <a:grpFill/>
            <a:ln w="12700">
              <a:solidFill>
                <a:schemeClr val="tx1">
                  <a:lumMod val="100000"/>
                  <a:lumOff val="0"/>
                </a:schemeClr>
              </a:solidFill>
              <a:round/>
              <a:headEnd/>
              <a:tailEnd/>
            </a:ln>
          </p:spPr>
        </p:cxnSp>
        <p:sp>
          <p:nvSpPr>
            <p:cNvPr id="24" name="Text Box 24"/>
            <p:cNvSpPr txBox="1">
              <a:spLocks noChangeArrowheads="1"/>
            </p:cNvSpPr>
            <p:nvPr/>
          </p:nvSpPr>
          <p:spPr bwMode="auto">
            <a:xfrm>
              <a:off x="0" y="600"/>
              <a:ext cx="530166" cy="25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just"/>
              <a:r>
                <a:rPr lang="tr-TR" dirty="0">
                  <a:effectLst/>
                  <a:latin typeface="Arial"/>
                  <a:ea typeface="Times New Roman"/>
                  <a:cs typeface="Times New Roman"/>
                </a:rPr>
                <a:t>Kriter 2</a:t>
              </a:r>
            </a:p>
          </p:txBody>
        </p:sp>
        <p:sp>
          <p:nvSpPr>
            <p:cNvPr id="25" name="Text Box 25"/>
            <p:cNvSpPr txBox="1">
              <a:spLocks noChangeArrowheads="1"/>
            </p:cNvSpPr>
            <p:nvPr/>
          </p:nvSpPr>
          <p:spPr bwMode="auto">
            <a:xfrm>
              <a:off x="1599003" y="1855128"/>
              <a:ext cx="285600" cy="24959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ctr"/>
              <a:r>
                <a:rPr lang="tr-TR" sz="1600" dirty="0">
                  <a:effectLst/>
                  <a:latin typeface="Arial"/>
                  <a:ea typeface="Times New Roman"/>
                  <a:cs typeface="Times New Roman"/>
                </a:rPr>
                <a:t>A</a:t>
              </a:r>
              <a:r>
                <a:rPr lang="tr-TR" sz="1600" baseline="-25000" dirty="0">
                  <a:effectLst/>
                  <a:latin typeface="Arial"/>
                  <a:ea typeface="Times New Roman"/>
                  <a:cs typeface="Times New Roman"/>
                </a:rPr>
                <a:t>4</a:t>
              </a:r>
              <a:endParaRPr lang="tr-TR" sz="1600" dirty="0">
                <a:effectLst/>
                <a:latin typeface="Arial"/>
                <a:ea typeface="Times New Roman"/>
                <a:cs typeface="Times New Roman"/>
              </a:endParaRPr>
            </a:p>
          </p:txBody>
        </p:sp>
        <p:sp>
          <p:nvSpPr>
            <p:cNvPr id="26" name="Oval 25"/>
            <p:cNvSpPr>
              <a:spLocks noChangeArrowheads="1"/>
            </p:cNvSpPr>
            <p:nvPr/>
          </p:nvSpPr>
          <p:spPr bwMode="auto">
            <a:xfrm>
              <a:off x="2461804" y="384585"/>
              <a:ext cx="76200" cy="95996"/>
            </a:xfrm>
            <a:prstGeom prst="ellipse">
              <a:avLst/>
            </a:prstGeom>
            <a:grpFill/>
            <a:ln w="9525">
              <a:solidFill>
                <a:schemeClr val="tx1">
                  <a:lumMod val="100000"/>
                  <a:lumOff val="0"/>
                </a:schemeClr>
              </a:solidFill>
              <a:round/>
              <a:headEnd/>
              <a:tailEnd/>
            </a:ln>
          </p:spPr>
          <p:txBody>
            <a:bodyPr rot="0" vert="horz" wrap="square" lIns="91440" tIns="45720" rIns="91440" bIns="45720" anchor="t" anchorCtr="0" upright="1">
              <a:noAutofit/>
            </a:bodyPr>
            <a:lstStyle/>
            <a:p>
              <a:endParaRPr lang="tr-TR"/>
            </a:p>
          </p:txBody>
        </p:sp>
        <p:sp>
          <p:nvSpPr>
            <p:cNvPr id="27" name="Oval 26"/>
            <p:cNvSpPr>
              <a:spLocks noChangeArrowheads="1"/>
            </p:cNvSpPr>
            <p:nvPr/>
          </p:nvSpPr>
          <p:spPr bwMode="auto">
            <a:xfrm>
              <a:off x="410401" y="2188115"/>
              <a:ext cx="76200" cy="95996"/>
            </a:xfrm>
            <a:prstGeom prst="ellipse">
              <a:avLst/>
            </a:prstGeom>
            <a:grpFill/>
            <a:ln w="9525">
              <a:solidFill>
                <a:schemeClr val="tx1">
                  <a:lumMod val="100000"/>
                  <a:lumOff val="0"/>
                </a:schemeClr>
              </a:solidFill>
              <a:round/>
              <a:headEnd/>
              <a:tailEnd/>
            </a:ln>
          </p:spPr>
          <p:txBody>
            <a:bodyPr rot="0" vert="horz" wrap="square" lIns="91440" tIns="45720" rIns="91440" bIns="45720" anchor="t" anchorCtr="0" upright="1">
              <a:noAutofit/>
            </a:bodyPr>
            <a:lstStyle/>
            <a:p>
              <a:endParaRPr lang="tr-TR"/>
            </a:p>
          </p:txBody>
        </p:sp>
      </p:grpSp>
    </p:spTree>
    <p:extLst>
      <p:ext uri="{BB962C8B-B14F-4D97-AF65-F5344CB8AC3E}">
        <p14:creationId xmlns:p14="http://schemas.microsoft.com/office/powerpoint/2010/main" val="16992924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pPr marL="514350" indent="-514350">
              <a:buSzPct val="90000"/>
              <a:buFont typeface="+mj-lt"/>
              <a:buAutoNum type="arabicPeriod"/>
            </a:pPr>
            <a:r>
              <a:rPr lang="tr-TR" sz="2400" i="1" u="sng" dirty="0"/>
              <a:t>Problemin Tanımlanması</a:t>
            </a:r>
          </a:p>
          <a:p>
            <a:pPr marL="514350" indent="-514350">
              <a:buSzPct val="90000"/>
              <a:buFont typeface="+mj-lt"/>
              <a:buAutoNum type="arabicPeriod"/>
            </a:pPr>
            <a:r>
              <a:rPr lang="tr-TR" sz="2400" u="sng" dirty="0"/>
              <a:t>Kriterlerin </a:t>
            </a:r>
            <a:r>
              <a:rPr lang="tr-TR" sz="2400" i="1" u="sng" dirty="0"/>
              <a:t>Tanımlanması</a:t>
            </a:r>
          </a:p>
          <a:p>
            <a:pPr marL="514350" indent="-514350">
              <a:buSzPct val="90000"/>
              <a:buFont typeface="+mj-lt"/>
              <a:buAutoNum type="arabicPeriod"/>
            </a:pPr>
            <a:r>
              <a:rPr lang="tr-TR" sz="2400" i="1" u="sng" dirty="0"/>
              <a:t>Alternatiflerin</a:t>
            </a:r>
            <a:r>
              <a:rPr lang="tr-TR" sz="2400" u="sng" dirty="0"/>
              <a:t> </a:t>
            </a:r>
            <a:r>
              <a:rPr lang="tr-TR" sz="2400" i="1" u="sng" dirty="0"/>
              <a:t>Belirlenmesi</a:t>
            </a:r>
          </a:p>
          <a:p>
            <a:pPr marL="514350" indent="-514350">
              <a:buSzPct val="90000"/>
              <a:buFont typeface="+mj-lt"/>
              <a:buAutoNum type="arabicPeriod"/>
            </a:pPr>
            <a:r>
              <a:rPr lang="tr-TR" sz="2400" i="1" u="sng" dirty="0"/>
              <a:t>Karar Matrisinin Oluşturulması</a:t>
            </a:r>
          </a:p>
          <a:p>
            <a:pPr marL="514350" indent="-514350">
              <a:buSzPct val="90000"/>
              <a:buFont typeface="+mj-lt"/>
              <a:buAutoNum type="arabicPeriod"/>
            </a:pPr>
            <a:r>
              <a:rPr lang="tr-TR" sz="2400" i="1" u="sng" dirty="0"/>
              <a:t>Karar Matrisinin Normalleştirilmesi</a:t>
            </a:r>
          </a:p>
          <a:p>
            <a:pPr marL="514350" indent="-514350">
              <a:buSzPct val="90000"/>
              <a:buFont typeface="+mj-lt"/>
              <a:buAutoNum type="arabicPeriod"/>
            </a:pPr>
            <a:endParaRPr lang="tr-TR" sz="2400" i="1" dirty="0"/>
          </a:p>
          <a:p>
            <a:pPr marL="514350" indent="-514350">
              <a:buSzPct val="90000"/>
              <a:buFont typeface="+mj-lt"/>
              <a:buAutoNum type="arabicPeriod"/>
            </a:pPr>
            <a:endParaRPr lang="tr-TR" sz="2400" i="1" dirty="0"/>
          </a:p>
          <a:p>
            <a:pPr marL="514350" indent="-514350">
              <a:buSzPct val="90000"/>
              <a:buFont typeface="+mj-lt"/>
              <a:buAutoNum type="arabicPeriod"/>
            </a:pPr>
            <a:endParaRPr lang="tr-TR" sz="2400" i="1" dirty="0"/>
          </a:p>
          <a:p>
            <a:pPr marL="514350" indent="-514350">
              <a:buSzPct val="90000"/>
              <a:buFont typeface="+mj-lt"/>
              <a:buAutoNum type="arabicPeriod"/>
            </a:pPr>
            <a:r>
              <a:rPr lang="tr-TR" sz="2400" i="1" u="sng" dirty="0"/>
              <a:t>Kriterlerin Ağırlıklarının Belirlenmesi</a:t>
            </a:r>
          </a:p>
          <a:p>
            <a:pPr marL="514350" indent="-514350">
              <a:buSzPct val="90000"/>
              <a:buFont typeface="+mj-lt"/>
              <a:buAutoNum type="arabicPeriod"/>
            </a:pPr>
            <a:endParaRPr lang="tr-TR" sz="2400" i="1" dirty="0"/>
          </a:p>
          <a:p>
            <a:endParaRPr lang="tr-TR" sz="2400" dirty="0"/>
          </a:p>
        </p:txBody>
      </p:sp>
      <p:sp>
        <p:nvSpPr>
          <p:cNvPr id="2" name="Başlık 1"/>
          <p:cNvSpPr>
            <a:spLocks noGrp="1"/>
          </p:cNvSpPr>
          <p:nvPr>
            <p:ph type="title"/>
          </p:nvPr>
        </p:nvSpPr>
        <p:spPr/>
        <p:txBody>
          <a:bodyPr>
            <a:normAutofit fontScale="90000"/>
          </a:bodyPr>
          <a:lstStyle/>
          <a:p>
            <a:r>
              <a:rPr lang="tr-TR" b="1" dirty="0"/>
              <a:t>TOPSIS Yönteminin Aşamaları</a:t>
            </a:r>
            <a:endParaRPr lang="tr-TR" dirty="0"/>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58030" y="2377964"/>
            <a:ext cx="2552535" cy="1502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4777149"/>
            <a:ext cx="1090030" cy="792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0600" y="3778430"/>
            <a:ext cx="1080120" cy="911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58348" y="3691656"/>
            <a:ext cx="1728192" cy="1085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ağ Ok 3"/>
          <p:cNvSpPr/>
          <p:nvPr/>
        </p:nvSpPr>
        <p:spPr>
          <a:xfrm>
            <a:off x="5334000" y="2971800"/>
            <a:ext cx="7620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8562879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228600" y="1499616"/>
            <a:ext cx="8915400" cy="4626547"/>
          </a:xfrm>
        </p:spPr>
        <p:txBody>
          <a:bodyPr/>
          <a:lstStyle/>
          <a:p>
            <a:pPr marL="514350" indent="-514350">
              <a:buSzPct val="90000"/>
              <a:buFont typeface="+mj-lt"/>
              <a:buAutoNum type="arabicPeriod" startAt="7"/>
            </a:pPr>
            <a:r>
              <a:rPr lang="tr-TR" sz="2400" i="1" u="sng" dirty="0"/>
              <a:t>Normalleştirilmiş Karar Matrisinin </a:t>
            </a:r>
            <a:r>
              <a:rPr lang="tr-TR" sz="2400" i="1" u="sng" dirty="0" err="1"/>
              <a:t>Ağırlıklandırılması</a:t>
            </a:r>
            <a:r>
              <a:rPr lang="tr-TR" sz="2400" u="sng" dirty="0"/>
              <a:t> </a:t>
            </a:r>
          </a:p>
          <a:p>
            <a:pPr marL="514350" indent="-514350">
              <a:buSzPct val="90000"/>
              <a:buFont typeface="+mj-lt"/>
              <a:buAutoNum type="arabicPeriod" startAt="7"/>
            </a:pPr>
            <a:endParaRPr lang="tr-TR" sz="2400" i="1" dirty="0"/>
          </a:p>
          <a:p>
            <a:pPr marL="514350" indent="-514350">
              <a:buSzPct val="90000"/>
              <a:buFont typeface="+mj-lt"/>
              <a:buAutoNum type="arabicPeriod" startAt="7"/>
            </a:pPr>
            <a:endParaRPr lang="tr-TR" sz="2400" i="1" dirty="0"/>
          </a:p>
          <a:p>
            <a:pPr marL="514350" indent="-514350">
              <a:buSzPct val="90000"/>
              <a:buFont typeface="+mj-lt"/>
              <a:buAutoNum type="arabicPeriod" startAt="7"/>
            </a:pPr>
            <a:endParaRPr lang="tr-TR" sz="2400" i="1" dirty="0"/>
          </a:p>
          <a:p>
            <a:pPr marL="514350" indent="-514350">
              <a:buSzPct val="90000"/>
              <a:buFont typeface="+mj-lt"/>
              <a:buAutoNum type="arabicPeriod" startAt="7"/>
            </a:pPr>
            <a:r>
              <a:rPr lang="tr-TR" sz="2400" i="1" u="sng" dirty="0"/>
              <a:t>İdeal ve Negatif-ideal Çözümlerin Belirlenmesi</a:t>
            </a:r>
            <a:r>
              <a:rPr lang="tr-TR" sz="2400" u="sng" dirty="0"/>
              <a:t> </a:t>
            </a:r>
          </a:p>
          <a:p>
            <a:endParaRPr lang="tr-TR" sz="2400" dirty="0"/>
          </a:p>
          <a:p>
            <a:endParaRPr lang="tr-TR" sz="2400" dirty="0"/>
          </a:p>
        </p:txBody>
      </p:sp>
      <p:sp>
        <p:nvSpPr>
          <p:cNvPr id="2" name="Başlık 1"/>
          <p:cNvSpPr>
            <a:spLocks noGrp="1"/>
          </p:cNvSpPr>
          <p:nvPr>
            <p:ph type="title"/>
          </p:nvPr>
        </p:nvSpPr>
        <p:spPr/>
        <p:txBody>
          <a:bodyPr/>
          <a:lstStyle/>
          <a:p>
            <a:r>
              <a:rPr lang="tr-TR" dirty="0"/>
              <a:t>TOPSIS Aşamaları (Devam)</a:t>
            </a: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618" y="2212389"/>
            <a:ext cx="1397335" cy="472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6600" y="2055856"/>
            <a:ext cx="2016224" cy="1229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Nesne 5"/>
          <p:cNvGraphicFramePr>
            <a:graphicFrameLocks noChangeAspect="1"/>
          </p:cNvGraphicFramePr>
          <p:nvPr>
            <p:extLst>
              <p:ext uri="{D42A27DB-BD31-4B8C-83A1-F6EECF244321}">
                <p14:modId xmlns:p14="http://schemas.microsoft.com/office/powerpoint/2010/main" val="3925628942"/>
              </p:ext>
            </p:extLst>
          </p:nvPr>
        </p:nvGraphicFramePr>
        <p:xfrm>
          <a:off x="468313" y="3827463"/>
          <a:ext cx="8175625" cy="2435225"/>
        </p:xfrm>
        <a:graphic>
          <a:graphicData uri="http://schemas.openxmlformats.org/presentationml/2006/ole">
            <mc:AlternateContent xmlns:mc="http://schemas.openxmlformats.org/markup-compatibility/2006">
              <mc:Choice xmlns:v="urn:schemas-microsoft-com:vml" Requires="v">
                <p:oleObj name="Belge" r:id="rId4" imgW="5817106" imgH="1733534" progId="Word.Document.12">
                  <p:embed/>
                </p:oleObj>
              </mc:Choice>
              <mc:Fallback>
                <p:oleObj name="Belge" r:id="rId4" imgW="5817106" imgH="1733534" progId="Word.Document.12">
                  <p:embed/>
                  <p:pic>
                    <p:nvPicPr>
                      <p:cNvPr id="6" name="Nesne 5"/>
                      <p:cNvPicPr/>
                      <p:nvPr/>
                    </p:nvPicPr>
                    <p:blipFill>
                      <a:blip r:embed="rId5"/>
                      <a:stretch>
                        <a:fillRect/>
                      </a:stretch>
                    </p:blipFill>
                    <p:spPr>
                      <a:xfrm>
                        <a:off x="468313" y="3827463"/>
                        <a:ext cx="8175625" cy="2435225"/>
                      </a:xfrm>
                      <a:prstGeom prst="rect">
                        <a:avLst/>
                      </a:prstGeom>
                    </p:spPr>
                  </p:pic>
                </p:oleObj>
              </mc:Fallback>
            </mc:AlternateContent>
          </a:graphicData>
        </a:graphic>
      </p:graphicFrame>
    </p:spTree>
    <p:extLst>
      <p:ext uri="{BB962C8B-B14F-4D97-AF65-F5344CB8AC3E}">
        <p14:creationId xmlns:p14="http://schemas.microsoft.com/office/powerpoint/2010/main" val="13028848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pPr marL="514350" indent="-514350">
              <a:buSzPct val="90000"/>
              <a:buFont typeface="+mj-lt"/>
              <a:buAutoNum type="arabicPeriod" startAt="9"/>
            </a:pPr>
            <a:r>
              <a:rPr lang="tr-TR" sz="2000" dirty="0"/>
              <a:t> </a:t>
            </a:r>
            <a:r>
              <a:rPr lang="tr-TR" sz="2000" u="sng" dirty="0"/>
              <a:t>Ayırma Ölçümünün Hesaplanması: </a:t>
            </a:r>
            <a:r>
              <a:rPr lang="tr-TR" sz="2000" dirty="0"/>
              <a:t>Bu aşamada, n boyutlu </a:t>
            </a:r>
            <a:r>
              <a:rPr lang="tr-TR" sz="2000" dirty="0" err="1"/>
              <a:t>Euclid</a:t>
            </a:r>
            <a:r>
              <a:rPr lang="tr-TR" sz="2000" dirty="0"/>
              <a:t> (</a:t>
            </a:r>
            <a:r>
              <a:rPr lang="tr-TR" sz="2000" dirty="0" err="1"/>
              <a:t>öklid</a:t>
            </a:r>
            <a:r>
              <a:rPr lang="tr-TR" sz="2000" dirty="0"/>
              <a:t>) uzaklık yöntemi, her bir alternatifin ideal çözümden ve negatif-ideal çözümden ayırım uzaklığı ölçümüne uygulanmaktadır. Her bir alternatifin ideal çözümden </a:t>
            </a:r>
            <a:r>
              <a:rPr lang="tr-TR" sz="2000" dirty="0" err="1"/>
              <a:t>öklid</a:t>
            </a:r>
            <a:r>
              <a:rPr lang="tr-TR" sz="2000" dirty="0"/>
              <a:t> anlayışına göre uzaklığı S</a:t>
            </a:r>
            <a:r>
              <a:rPr lang="tr-TR" sz="2000" baseline="-25000" dirty="0"/>
              <a:t>i*</a:t>
            </a:r>
            <a:r>
              <a:rPr lang="tr-TR" sz="2000" dirty="0"/>
              <a:t> ile gösterildiğinde, bu uzaklıkların hesaplanması için, tablodaki formüllerden yararlanılmaktadır</a:t>
            </a:r>
          </a:p>
          <a:p>
            <a:endParaRPr lang="tr-TR" sz="2000" dirty="0"/>
          </a:p>
        </p:txBody>
      </p:sp>
      <p:sp>
        <p:nvSpPr>
          <p:cNvPr id="2" name="Başlık 1"/>
          <p:cNvSpPr>
            <a:spLocks noGrp="1"/>
          </p:cNvSpPr>
          <p:nvPr>
            <p:ph type="title"/>
          </p:nvPr>
        </p:nvSpPr>
        <p:spPr/>
        <p:txBody>
          <a:bodyPr/>
          <a:lstStyle/>
          <a:p>
            <a:r>
              <a:rPr lang="tr-TR" dirty="0"/>
              <a:t>TOPSIS Aşamaları (Devam)</a:t>
            </a:r>
          </a:p>
        </p:txBody>
      </p:sp>
      <p:graphicFrame>
        <p:nvGraphicFramePr>
          <p:cNvPr id="4" name="Nesne 3"/>
          <p:cNvGraphicFramePr>
            <a:graphicFrameLocks noChangeAspect="1"/>
          </p:cNvGraphicFramePr>
          <p:nvPr>
            <p:extLst>
              <p:ext uri="{D42A27DB-BD31-4B8C-83A1-F6EECF244321}">
                <p14:modId xmlns:p14="http://schemas.microsoft.com/office/powerpoint/2010/main" val="2825905684"/>
              </p:ext>
            </p:extLst>
          </p:nvPr>
        </p:nvGraphicFramePr>
        <p:xfrm>
          <a:off x="350838" y="3732213"/>
          <a:ext cx="8410575" cy="3295650"/>
        </p:xfrm>
        <a:graphic>
          <a:graphicData uri="http://schemas.openxmlformats.org/presentationml/2006/ole">
            <mc:AlternateContent xmlns:mc="http://schemas.openxmlformats.org/markup-compatibility/2006">
              <mc:Choice xmlns:v="urn:schemas-microsoft-com:vml" Requires="v">
                <p:oleObj name="Belge" r:id="rId2" imgW="5817106" imgH="2278803" progId="Word.Document.12">
                  <p:embed/>
                </p:oleObj>
              </mc:Choice>
              <mc:Fallback>
                <p:oleObj name="Belge" r:id="rId2" imgW="5817106" imgH="2278803" progId="Word.Document.12">
                  <p:embed/>
                  <p:pic>
                    <p:nvPicPr>
                      <p:cNvPr id="4" name="Nesne 3"/>
                      <p:cNvPicPr/>
                      <p:nvPr/>
                    </p:nvPicPr>
                    <p:blipFill>
                      <a:blip r:embed="rId3"/>
                      <a:stretch>
                        <a:fillRect/>
                      </a:stretch>
                    </p:blipFill>
                    <p:spPr>
                      <a:xfrm>
                        <a:off x="350838" y="3732213"/>
                        <a:ext cx="8410575" cy="3295650"/>
                      </a:xfrm>
                      <a:prstGeom prst="rect">
                        <a:avLst/>
                      </a:prstGeom>
                    </p:spPr>
                  </p:pic>
                </p:oleObj>
              </mc:Fallback>
            </mc:AlternateContent>
          </a:graphicData>
        </a:graphic>
      </p:graphicFrame>
    </p:spTree>
    <p:extLst>
      <p:ext uri="{BB962C8B-B14F-4D97-AF65-F5344CB8AC3E}">
        <p14:creationId xmlns:p14="http://schemas.microsoft.com/office/powerpoint/2010/main" val="26480338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76200" y="1499616"/>
            <a:ext cx="8991600" cy="4626547"/>
          </a:xfrm>
        </p:spPr>
        <p:txBody>
          <a:bodyPr>
            <a:noAutofit/>
          </a:bodyPr>
          <a:lstStyle/>
          <a:p>
            <a:pPr marL="514350" indent="-514350">
              <a:buSzPct val="90000"/>
              <a:buFont typeface="+mj-lt"/>
              <a:buAutoNum type="arabicPeriod" startAt="10"/>
            </a:pPr>
            <a:r>
              <a:rPr lang="tr-TR" sz="2400" i="1" u="sng" dirty="0"/>
              <a:t>İdeal </a:t>
            </a:r>
            <a:r>
              <a:rPr lang="tr-TR" sz="2400" u="sng" dirty="0"/>
              <a:t>Çözüme</a:t>
            </a:r>
            <a:r>
              <a:rPr lang="tr-TR" sz="2400" i="1" u="sng" dirty="0"/>
              <a:t> Görece Yakınlığın Hesaplanması: </a:t>
            </a:r>
            <a:r>
              <a:rPr lang="tr-TR" sz="2400" dirty="0"/>
              <a:t>Alternatif i’nin ideal çözüme yakınlığı (</a:t>
            </a:r>
            <a:r>
              <a:rPr lang="tr-TR" sz="2400" dirty="0" err="1"/>
              <a:t>C</a:t>
            </a:r>
            <a:r>
              <a:rPr lang="tr-TR" sz="2400" baseline="-25000" dirty="0" err="1"/>
              <a:t>i</a:t>
            </a:r>
            <a:r>
              <a:rPr lang="tr-TR" sz="2400" baseline="-25000" dirty="0"/>
              <a:t>*</a:t>
            </a:r>
            <a:r>
              <a:rPr lang="tr-TR" sz="2400" dirty="0"/>
              <a:t>), 0 ≤ </a:t>
            </a:r>
            <a:r>
              <a:rPr lang="tr-TR" sz="2400" dirty="0" err="1"/>
              <a:t>C</a:t>
            </a:r>
            <a:r>
              <a:rPr lang="tr-TR" sz="2400" baseline="-25000" dirty="0" err="1"/>
              <a:t>i</a:t>
            </a:r>
            <a:r>
              <a:rPr lang="tr-TR" sz="2400" baseline="-25000" dirty="0"/>
              <a:t>* </a:t>
            </a:r>
            <a:r>
              <a:rPr lang="tr-TR" sz="2400" dirty="0"/>
              <a:t>≤ 1 arasında değer alır.    Bunun yanı sıra, eğer </a:t>
            </a:r>
            <a:r>
              <a:rPr lang="tr-TR" sz="2400" dirty="0" err="1"/>
              <a:t>A</a:t>
            </a:r>
            <a:r>
              <a:rPr lang="tr-TR" sz="2400" baseline="-25000" dirty="0" err="1"/>
              <a:t>i</a:t>
            </a:r>
            <a:r>
              <a:rPr lang="tr-TR" sz="2400" dirty="0"/>
              <a:t> = A* ise </a:t>
            </a:r>
            <a:r>
              <a:rPr lang="tr-TR" sz="2400" dirty="0" err="1"/>
              <a:t>C</a:t>
            </a:r>
            <a:r>
              <a:rPr lang="tr-TR" sz="2400" baseline="-25000" dirty="0" err="1"/>
              <a:t>i</a:t>
            </a:r>
            <a:r>
              <a:rPr lang="tr-TR" sz="2400" baseline="-25000" dirty="0"/>
              <a:t>*</a:t>
            </a:r>
            <a:r>
              <a:rPr lang="tr-TR" sz="2400" dirty="0"/>
              <a:t> = 1, </a:t>
            </a:r>
            <a:r>
              <a:rPr lang="tr-TR" sz="2400" dirty="0" err="1"/>
              <a:t>A</a:t>
            </a:r>
            <a:r>
              <a:rPr lang="tr-TR" sz="2400" baseline="-25000" dirty="0" err="1"/>
              <a:t>i</a:t>
            </a:r>
            <a:r>
              <a:rPr lang="tr-TR" sz="2400" dirty="0"/>
              <a:t> = A- ise    </a:t>
            </a:r>
            <a:r>
              <a:rPr lang="tr-TR" sz="2400" dirty="0" err="1"/>
              <a:t>C</a:t>
            </a:r>
            <a:r>
              <a:rPr lang="tr-TR" sz="2400" baseline="-25000" dirty="0" err="1"/>
              <a:t>i</a:t>
            </a:r>
            <a:r>
              <a:rPr lang="tr-TR" sz="2400" baseline="-25000" dirty="0"/>
              <a:t>-</a:t>
            </a:r>
            <a:r>
              <a:rPr lang="tr-TR" sz="2400" dirty="0"/>
              <a:t> = 0 olur.</a:t>
            </a:r>
          </a:p>
          <a:p>
            <a:pPr marL="0" indent="0">
              <a:buSzPct val="90000"/>
              <a:buNone/>
            </a:pPr>
            <a:endParaRPr lang="tr-TR" sz="2400" i="1" dirty="0"/>
          </a:p>
          <a:p>
            <a:endParaRPr lang="tr-TR" sz="2400" i="1" dirty="0"/>
          </a:p>
          <a:p>
            <a:endParaRPr lang="tr-TR" sz="2400" i="1" dirty="0"/>
          </a:p>
          <a:p>
            <a:endParaRPr lang="tr-TR" sz="2400" i="1" dirty="0"/>
          </a:p>
          <a:p>
            <a:pPr marL="0" indent="0">
              <a:buNone/>
            </a:pPr>
            <a:endParaRPr lang="tr-TR" sz="2400" i="1" dirty="0"/>
          </a:p>
          <a:p>
            <a:pPr marL="514350" indent="-514350">
              <a:buSzPct val="90000"/>
              <a:buFont typeface="+mj-lt"/>
              <a:buAutoNum type="arabicPeriod" startAt="11"/>
            </a:pPr>
            <a:r>
              <a:rPr lang="tr-TR" sz="2400" i="1" u="sng" dirty="0"/>
              <a:t>Alternatiflerin Sıralanması</a:t>
            </a:r>
          </a:p>
        </p:txBody>
      </p:sp>
      <p:sp>
        <p:nvSpPr>
          <p:cNvPr id="2" name="Başlık 1"/>
          <p:cNvSpPr>
            <a:spLocks noGrp="1"/>
          </p:cNvSpPr>
          <p:nvPr>
            <p:ph type="title"/>
          </p:nvPr>
        </p:nvSpPr>
        <p:spPr/>
        <p:txBody>
          <a:bodyPr/>
          <a:lstStyle/>
          <a:p>
            <a:r>
              <a:rPr lang="tr-TR" dirty="0"/>
              <a:t>TOPSIS Aşamaları (Devam)</a:t>
            </a:r>
          </a:p>
        </p:txBody>
      </p:sp>
      <p:graphicFrame>
        <p:nvGraphicFramePr>
          <p:cNvPr id="12" name="Nesne 11"/>
          <p:cNvGraphicFramePr>
            <a:graphicFrameLocks noChangeAspect="1"/>
          </p:cNvGraphicFramePr>
          <p:nvPr>
            <p:extLst>
              <p:ext uri="{D42A27DB-BD31-4B8C-83A1-F6EECF244321}">
                <p14:modId xmlns:p14="http://schemas.microsoft.com/office/powerpoint/2010/main" val="3555004719"/>
              </p:ext>
            </p:extLst>
          </p:nvPr>
        </p:nvGraphicFramePr>
        <p:xfrm>
          <a:off x="501581" y="2735815"/>
          <a:ext cx="7854496" cy="2750585"/>
        </p:xfrm>
        <a:graphic>
          <a:graphicData uri="http://schemas.openxmlformats.org/presentationml/2006/ole">
            <mc:AlternateContent xmlns:mc="http://schemas.openxmlformats.org/markup-compatibility/2006">
              <mc:Choice xmlns:v="urn:schemas-microsoft-com:vml" Requires="v">
                <p:oleObj name="Belge" r:id="rId2" imgW="5775241" imgH="2026003" progId="Word.Document.12">
                  <p:embed/>
                </p:oleObj>
              </mc:Choice>
              <mc:Fallback>
                <p:oleObj name="Belge" r:id="rId2" imgW="5775241" imgH="2026003" progId="Word.Document.12">
                  <p:embed/>
                  <p:pic>
                    <p:nvPicPr>
                      <p:cNvPr id="0" name=""/>
                      <p:cNvPicPr/>
                      <p:nvPr/>
                    </p:nvPicPr>
                    <p:blipFill>
                      <a:blip r:embed="rId3"/>
                      <a:stretch>
                        <a:fillRect/>
                      </a:stretch>
                    </p:blipFill>
                    <p:spPr>
                      <a:xfrm>
                        <a:off x="501581" y="2735815"/>
                        <a:ext cx="7854496" cy="2750585"/>
                      </a:xfrm>
                      <a:prstGeom prst="rect">
                        <a:avLst/>
                      </a:prstGeom>
                    </p:spPr>
                  </p:pic>
                </p:oleObj>
              </mc:Fallback>
            </mc:AlternateContent>
          </a:graphicData>
        </a:graphic>
      </p:graphicFrame>
    </p:spTree>
    <p:extLst>
      <p:ext uri="{BB962C8B-B14F-4D97-AF65-F5344CB8AC3E}">
        <p14:creationId xmlns:p14="http://schemas.microsoft.com/office/powerpoint/2010/main" val="32515526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D6367AB-3A4E-4793-8715-FB72E7E1EA2B}"/>
              </a:ext>
            </a:extLst>
          </p:cNvPr>
          <p:cNvSpPr>
            <a:spLocks noGrp="1"/>
          </p:cNvSpPr>
          <p:nvPr>
            <p:ph type="title"/>
          </p:nvPr>
        </p:nvSpPr>
        <p:spPr>
          <a:xfrm>
            <a:off x="190500" y="726583"/>
            <a:ext cx="8953500" cy="1143000"/>
          </a:xfrm>
        </p:spPr>
        <p:txBody>
          <a:bodyPr wrap="square" anchor="ctr">
            <a:normAutofit/>
          </a:bodyPr>
          <a:lstStyle/>
          <a:p>
            <a:r>
              <a:rPr lang="tr-TR" dirty="0">
                <a:solidFill>
                  <a:schemeClr val="accent5">
                    <a:lumMod val="50000"/>
                  </a:schemeClr>
                </a:solidFill>
              </a:rPr>
              <a:t>Sorularınız varsa cevaplamak isterim? </a:t>
            </a:r>
          </a:p>
        </p:txBody>
      </p:sp>
      <p:sp>
        <p:nvSpPr>
          <p:cNvPr id="4" name="Slayt Numarası Yer Tutucusu 3">
            <a:extLst>
              <a:ext uri="{FF2B5EF4-FFF2-40B4-BE49-F238E27FC236}">
                <a16:creationId xmlns:a16="http://schemas.microsoft.com/office/drawing/2014/main" id="{69FD2438-88C2-4F57-980A-66BB11DCC6CF}"/>
              </a:ext>
            </a:extLst>
          </p:cNvPr>
          <p:cNvSpPr>
            <a:spLocks noGrp="1"/>
          </p:cNvSpPr>
          <p:nvPr>
            <p:ph type="sldNum" sz="quarter" idx="10"/>
          </p:nvPr>
        </p:nvSpPr>
        <p:spPr>
          <a:xfrm>
            <a:off x="6924675" y="6435725"/>
            <a:ext cx="2133600" cy="365125"/>
          </a:xfrm>
        </p:spPr>
        <p:txBody>
          <a:bodyPr wrap="square" anchor="t">
            <a:normAutofit/>
          </a:bodyPr>
          <a:lstStyle/>
          <a:p>
            <a:pPr>
              <a:spcAft>
                <a:spcPts val="600"/>
              </a:spcAft>
              <a:defRPr/>
            </a:pPr>
            <a:fld id="{FE785E61-C314-4A6F-8C1A-F05F9EFB7D21}" type="slidenum">
              <a:rPr lang="en-US" altLang="tr-TR" smtClean="0"/>
              <a:pPr>
                <a:spcAft>
                  <a:spcPts val="600"/>
                </a:spcAft>
                <a:defRPr/>
              </a:pPr>
              <a:t>115</a:t>
            </a:fld>
            <a:endParaRPr lang="en-US" altLang="tr-TR"/>
          </a:p>
        </p:txBody>
      </p:sp>
      <p:pic>
        <p:nvPicPr>
          <p:cNvPr id="6" name="İçerik Yer Tutucus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28496" y="2172986"/>
            <a:ext cx="5545084" cy="3292394"/>
          </a:xfrm>
        </p:spPr>
      </p:pic>
    </p:spTree>
    <p:extLst>
      <p:ext uri="{BB962C8B-B14F-4D97-AF65-F5344CB8AC3E}">
        <p14:creationId xmlns:p14="http://schemas.microsoft.com/office/powerpoint/2010/main" val="226563838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0" name="Slayt Numarası Yer Tutucusu 3">
            <a:extLst>
              <a:ext uri="{FF2B5EF4-FFF2-40B4-BE49-F238E27FC236}">
                <a16:creationId xmlns:a16="http://schemas.microsoft.com/office/drawing/2014/main" id="{881CCE18-4AD4-41C7-AD51-03370FE2601C}"/>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marL="0" marR="0" lvl="0" indent="0" algn="r" defTabSz="457200" rtl="0" eaLnBrk="0" fontAlgn="base" latinLnBrk="0" hangingPunct="0">
              <a:lnSpc>
                <a:spcPct val="100000"/>
              </a:lnSpc>
              <a:spcBef>
                <a:spcPct val="0"/>
              </a:spcBef>
              <a:spcAft>
                <a:spcPct val="0"/>
              </a:spcAft>
              <a:buClrTx/>
              <a:buSzTx/>
              <a:buFontTx/>
              <a:buNone/>
              <a:tabLst/>
              <a:defRPr/>
            </a:pPr>
            <a:fld id="{889267DA-CEF6-4781-AE98-113BAC37D728}" type="slidenum">
              <a:rPr kumimoji="0" lang="en-US" altLang="tr-TR" sz="1200" b="1" i="0" u="none" strike="noStrike" kern="1200" cap="none" spc="0" normalizeH="0" baseline="0" noProof="0">
                <a:ln>
                  <a:noFill/>
                </a:ln>
                <a:solidFill>
                  <a:srgbClr val="F2F2F2"/>
                </a:solidFill>
                <a:effectLst/>
                <a:uLnTx/>
                <a:uFillTx/>
                <a:latin typeface="Calibri" panose="020F0502020204030204" pitchFamily="34" charset="0"/>
                <a:ea typeface="MS PGothic" panose="020B0600070205080204" pitchFamily="34" charset="-128"/>
                <a:cs typeface="+mn-cs"/>
              </a:rPr>
              <a:pPr marL="0" marR="0" lvl="0" indent="0" algn="r" defTabSz="457200" rtl="0" eaLnBrk="0" fontAlgn="base" latinLnBrk="0" hangingPunct="0">
                <a:lnSpc>
                  <a:spcPct val="100000"/>
                </a:lnSpc>
                <a:spcBef>
                  <a:spcPct val="0"/>
                </a:spcBef>
                <a:spcAft>
                  <a:spcPct val="0"/>
                </a:spcAft>
                <a:buClrTx/>
                <a:buSzTx/>
                <a:buFontTx/>
                <a:buNone/>
                <a:tabLst/>
                <a:defRPr/>
              </a:pPr>
              <a:t>116</a:t>
            </a:fld>
            <a:endParaRPr kumimoji="0" lang="en-US" altLang="tr-TR" sz="1200" b="1" i="0" u="none" strike="noStrike" kern="1200" cap="none" spc="0" normalizeH="0" baseline="0" noProof="0">
              <a:ln>
                <a:noFill/>
              </a:ln>
              <a:solidFill>
                <a:srgbClr val="F2F2F2"/>
              </a:solidFill>
              <a:effectLst/>
              <a:uLnTx/>
              <a:uFillTx/>
              <a:latin typeface="Calibri" panose="020F0502020204030204" pitchFamily="34" charset="0"/>
              <a:ea typeface="MS PGothic" panose="020B0600070205080204" pitchFamily="34" charset="-128"/>
              <a:cs typeface="+mn-cs"/>
            </a:endParaRPr>
          </a:p>
        </p:txBody>
      </p:sp>
      <p:pic>
        <p:nvPicPr>
          <p:cNvPr id="5" name="Resim 4">
            <a:extLst>
              <a:ext uri="{FF2B5EF4-FFF2-40B4-BE49-F238E27FC236}">
                <a16:creationId xmlns:a16="http://schemas.microsoft.com/office/drawing/2014/main" id="{6CF089EE-888F-4B4F-8EDB-A2946CEF4D05}"/>
              </a:ext>
            </a:extLst>
          </p:cNvPr>
          <p:cNvPicPr>
            <a:picLocks noChangeAspect="1"/>
          </p:cNvPicPr>
          <p:nvPr/>
        </p:nvPicPr>
        <p:blipFill>
          <a:blip r:embed="rId2"/>
          <a:stretch>
            <a:fillRect/>
          </a:stretch>
        </p:blipFill>
        <p:spPr>
          <a:xfrm>
            <a:off x="370393" y="752356"/>
            <a:ext cx="8259311" cy="5590573"/>
          </a:xfrm>
          <a:prstGeom prst="rect">
            <a:avLst/>
          </a:prstGeom>
        </p:spPr>
      </p:pic>
    </p:spTree>
    <p:extLst>
      <p:ext uri="{BB962C8B-B14F-4D97-AF65-F5344CB8AC3E}">
        <p14:creationId xmlns:p14="http://schemas.microsoft.com/office/powerpoint/2010/main" val="2151560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spect="1" noChangeArrowheads="1"/>
          </p:cNvSpPr>
          <p:nvPr>
            <p:ph type="title"/>
          </p:nvPr>
        </p:nvSpPr>
        <p:spPr/>
        <p:txBody>
          <a:bodyPr/>
          <a:lstStyle/>
          <a:p>
            <a:r>
              <a:rPr lang="tr-TR" altLang="tr-TR" dirty="0"/>
              <a:t>Karar Problemi ve Bileşenleri</a:t>
            </a:r>
          </a:p>
        </p:txBody>
      </p:sp>
      <p:sp>
        <p:nvSpPr>
          <p:cNvPr id="83971" name="Rectangle 3"/>
          <p:cNvSpPr>
            <a:spLocks noGrp="1" noChangeAspect="1" noChangeArrowheads="1"/>
          </p:cNvSpPr>
          <p:nvPr>
            <p:ph idx="1"/>
          </p:nvPr>
        </p:nvSpPr>
        <p:spPr bwMode="auto">
          <a:xfrm>
            <a:off x="0" y="1417639"/>
            <a:ext cx="8785225" cy="216681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indent="19050">
              <a:buFontTx/>
              <a:buNone/>
            </a:pPr>
            <a:r>
              <a:rPr lang="en-US" altLang="tr-TR" sz="2800" dirty="0" err="1"/>
              <a:t>Birden</a:t>
            </a:r>
            <a:r>
              <a:rPr lang="en-US" altLang="tr-TR" sz="2800" dirty="0"/>
              <a:t> </a:t>
            </a:r>
            <a:r>
              <a:rPr lang="en-US" altLang="tr-TR" sz="2800" dirty="0" err="1"/>
              <a:t>fazla</a:t>
            </a:r>
            <a:r>
              <a:rPr lang="en-US" altLang="tr-TR" sz="2800" dirty="0"/>
              <a:t> </a:t>
            </a:r>
            <a:r>
              <a:rPr lang="en-US" altLang="tr-TR" sz="2800" dirty="0" err="1"/>
              <a:t>olay</a:t>
            </a:r>
            <a:r>
              <a:rPr lang="en-US" altLang="tr-TR" sz="2800" dirty="0"/>
              <a:t> ve </a:t>
            </a:r>
            <a:r>
              <a:rPr lang="en-US" altLang="tr-TR" sz="2800" dirty="0" err="1"/>
              <a:t>birden</a:t>
            </a:r>
            <a:r>
              <a:rPr lang="en-US" altLang="tr-TR" sz="2800" dirty="0"/>
              <a:t> </a:t>
            </a:r>
            <a:r>
              <a:rPr lang="en-US" altLang="tr-TR" sz="2800" dirty="0" err="1"/>
              <a:t>fazla</a:t>
            </a:r>
            <a:r>
              <a:rPr lang="en-US" altLang="tr-TR" sz="2800" dirty="0"/>
              <a:t> </a:t>
            </a:r>
            <a:r>
              <a:rPr lang="en-US" altLang="tr-TR" sz="2800" dirty="0" err="1"/>
              <a:t>karar</a:t>
            </a:r>
            <a:r>
              <a:rPr lang="en-US" altLang="tr-TR" sz="2800" dirty="0"/>
              <a:t> </a:t>
            </a:r>
            <a:r>
              <a:rPr lang="en-US" altLang="tr-TR" sz="2800" dirty="0" err="1"/>
              <a:t>seçeneğinin</a:t>
            </a:r>
            <a:r>
              <a:rPr lang="en-US" altLang="tr-TR" sz="2800" dirty="0"/>
              <a:t> (</a:t>
            </a:r>
            <a:r>
              <a:rPr lang="en-US" altLang="tr-TR" sz="2800" dirty="0" err="1"/>
              <a:t>eylem</a:t>
            </a:r>
            <a:r>
              <a:rPr lang="en-US" altLang="tr-TR" sz="2800" dirty="0"/>
              <a:t> </a:t>
            </a:r>
            <a:r>
              <a:rPr lang="en-US" altLang="tr-TR" sz="2800" dirty="0" err="1"/>
              <a:t>biçimi</a:t>
            </a:r>
            <a:r>
              <a:rPr lang="en-US" altLang="tr-TR" sz="2800" dirty="0"/>
              <a:t>, </a:t>
            </a:r>
            <a:r>
              <a:rPr lang="en-US" altLang="tr-TR" sz="2800" dirty="0" err="1"/>
              <a:t>strateji</a:t>
            </a:r>
            <a:r>
              <a:rPr lang="en-US" altLang="tr-TR" sz="2800" dirty="0"/>
              <a:t>) </a:t>
            </a:r>
            <a:r>
              <a:rPr lang="en-US" altLang="tr-TR" sz="2800" dirty="0" err="1"/>
              <a:t>bulunması</a:t>
            </a:r>
            <a:r>
              <a:rPr lang="en-US" altLang="tr-TR" sz="2800" dirty="0"/>
              <a:t>, </a:t>
            </a:r>
            <a:r>
              <a:rPr lang="en-US" altLang="tr-TR" sz="2800" dirty="0" err="1"/>
              <a:t>sistemin</a:t>
            </a:r>
            <a:r>
              <a:rPr lang="en-US" altLang="tr-TR" sz="2800" dirty="0"/>
              <a:t> </a:t>
            </a:r>
            <a:r>
              <a:rPr lang="en-US" altLang="tr-TR" sz="2800" dirty="0" err="1"/>
              <a:t>davranış</a:t>
            </a:r>
            <a:r>
              <a:rPr lang="en-US" altLang="tr-TR" sz="2800" dirty="0"/>
              <a:t> </a:t>
            </a:r>
            <a:r>
              <a:rPr lang="en-US" altLang="tr-TR" sz="2800" dirty="0" err="1"/>
              <a:t>ölçeğinin</a:t>
            </a:r>
            <a:r>
              <a:rPr lang="en-US" altLang="tr-TR" sz="2800" dirty="0"/>
              <a:t> her </a:t>
            </a:r>
            <a:r>
              <a:rPr lang="en-US" altLang="tr-TR" sz="2800" dirty="0" err="1"/>
              <a:t>bir</a:t>
            </a:r>
            <a:r>
              <a:rPr lang="en-US" altLang="tr-TR" sz="2800" dirty="0"/>
              <a:t> </a:t>
            </a:r>
            <a:r>
              <a:rPr lang="en-US" altLang="tr-TR" sz="2800" dirty="0" err="1"/>
              <a:t>stratejiye</a:t>
            </a:r>
            <a:r>
              <a:rPr lang="en-US" altLang="tr-TR" sz="2800" dirty="0"/>
              <a:t> </a:t>
            </a:r>
            <a:r>
              <a:rPr lang="en-US" altLang="tr-TR" sz="2800" dirty="0" err="1"/>
              <a:t>göre</a:t>
            </a:r>
            <a:r>
              <a:rPr lang="en-US" altLang="tr-TR" sz="2800" dirty="0"/>
              <a:t> </a:t>
            </a:r>
            <a:r>
              <a:rPr lang="en-US" altLang="tr-TR" sz="2800" dirty="0" err="1"/>
              <a:t>farklı</a:t>
            </a:r>
            <a:r>
              <a:rPr lang="en-US" altLang="tr-TR" sz="2800" dirty="0"/>
              <a:t> </a:t>
            </a:r>
            <a:r>
              <a:rPr lang="en-US" altLang="tr-TR" sz="2800" dirty="0" err="1"/>
              <a:t>değer</a:t>
            </a:r>
            <a:r>
              <a:rPr lang="en-US" altLang="tr-TR" sz="2800" dirty="0"/>
              <a:t> </a:t>
            </a:r>
            <a:r>
              <a:rPr lang="en-US" altLang="tr-TR" sz="2800" dirty="0" err="1"/>
              <a:t>alması</a:t>
            </a:r>
            <a:r>
              <a:rPr lang="en-US" altLang="tr-TR" sz="2800" dirty="0"/>
              <a:t> ve </a:t>
            </a:r>
            <a:r>
              <a:rPr lang="en-US" altLang="tr-TR" sz="2800" dirty="0" err="1"/>
              <a:t>bu</a:t>
            </a:r>
            <a:r>
              <a:rPr lang="en-US" altLang="tr-TR" sz="2800" dirty="0"/>
              <a:t> </a:t>
            </a:r>
            <a:r>
              <a:rPr lang="en-US" altLang="tr-TR" sz="2800" dirty="0" err="1"/>
              <a:t>değerlerin</a:t>
            </a:r>
            <a:r>
              <a:rPr lang="en-US" altLang="tr-TR" sz="2800" dirty="0"/>
              <a:t> </a:t>
            </a:r>
            <a:r>
              <a:rPr lang="en-US" altLang="tr-TR" sz="2800" dirty="0" err="1"/>
              <a:t>bilinmemesi</a:t>
            </a:r>
            <a:r>
              <a:rPr lang="en-US" altLang="tr-TR" sz="2800" dirty="0"/>
              <a:t> </a:t>
            </a:r>
            <a:r>
              <a:rPr lang="en-US" altLang="tr-TR" sz="2800" dirty="0" err="1"/>
              <a:t>durumundaki</a:t>
            </a:r>
            <a:r>
              <a:rPr lang="en-US" altLang="tr-TR" sz="2800" dirty="0"/>
              <a:t> </a:t>
            </a:r>
            <a:r>
              <a:rPr lang="en-US" altLang="tr-TR" sz="2800" dirty="0" err="1"/>
              <a:t>bir</a:t>
            </a:r>
            <a:r>
              <a:rPr lang="en-US" altLang="tr-TR" sz="2800" dirty="0"/>
              <a:t> </a:t>
            </a:r>
            <a:r>
              <a:rPr lang="en-US" altLang="tr-TR" sz="2800" dirty="0" err="1"/>
              <a:t>probleme</a:t>
            </a:r>
            <a:r>
              <a:rPr lang="en-US" altLang="tr-TR" sz="2800" dirty="0"/>
              <a:t> "</a:t>
            </a:r>
            <a:r>
              <a:rPr lang="en-US" altLang="tr-TR" sz="2800" dirty="0" err="1"/>
              <a:t>karar</a:t>
            </a:r>
            <a:r>
              <a:rPr lang="en-US" altLang="tr-TR" sz="2800" dirty="0"/>
              <a:t> </a:t>
            </a:r>
            <a:r>
              <a:rPr lang="en-US" altLang="tr-TR" sz="2800" dirty="0" err="1"/>
              <a:t>problemi</a:t>
            </a:r>
            <a:r>
              <a:rPr lang="en-US" altLang="tr-TR" sz="2800" dirty="0"/>
              <a:t>" </a:t>
            </a:r>
            <a:r>
              <a:rPr lang="en-US" altLang="tr-TR" sz="2800" dirty="0" err="1"/>
              <a:t>denir</a:t>
            </a:r>
            <a:r>
              <a:rPr lang="en-US" altLang="tr-TR" sz="2800" dirty="0"/>
              <a:t>. </a:t>
            </a:r>
            <a:endParaRPr lang="tr-TR" altLang="tr-TR" sz="2800" dirty="0"/>
          </a:p>
        </p:txBody>
      </p:sp>
      <p:graphicFrame>
        <p:nvGraphicFramePr>
          <p:cNvPr id="4" name="Diyagram 3"/>
          <p:cNvGraphicFramePr/>
          <p:nvPr>
            <p:extLst>
              <p:ext uri="{D42A27DB-BD31-4B8C-83A1-F6EECF244321}">
                <p14:modId xmlns:p14="http://schemas.microsoft.com/office/powerpoint/2010/main" val="2522995481"/>
              </p:ext>
            </p:extLst>
          </p:nvPr>
        </p:nvGraphicFramePr>
        <p:xfrm>
          <a:off x="1972321" y="3273552"/>
          <a:ext cx="5297159" cy="29582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84968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spect="1" noChangeArrowheads="1"/>
          </p:cNvSpPr>
          <p:nvPr>
            <p:ph type="title"/>
          </p:nvPr>
        </p:nvSpPr>
        <p:spPr/>
        <p:txBody>
          <a:bodyPr/>
          <a:lstStyle/>
          <a:p>
            <a:r>
              <a:rPr lang="tr-TR" altLang="tr-TR"/>
              <a:t>Karar Matrisi</a:t>
            </a:r>
          </a:p>
        </p:txBody>
      </p:sp>
      <p:sp>
        <p:nvSpPr>
          <p:cNvPr id="88067" name="Rectangle 3"/>
          <p:cNvSpPr>
            <a:spLocks noGrp="1" noChangeAspect="1" noChangeArrowheads="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tr-TR" sz="2000" dirty="0"/>
              <a:t>Risk </a:t>
            </a:r>
            <a:r>
              <a:rPr lang="en-US" altLang="tr-TR" sz="2000" dirty="0" err="1"/>
              <a:t>veya</a:t>
            </a:r>
            <a:r>
              <a:rPr lang="en-US" altLang="tr-TR" sz="2000" dirty="0"/>
              <a:t> </a:t>
            </a:r>
            <a:r>
              <a:rPr lang="en-US" altLang="tr-TR" sz="2000" dirty="0" err="1"/>
              <a:t>belirsizlik</a:t>
            </a:r>
            <a:r>
              <a:rPr lang="en-US" altLang="tr-TR" sz="2000" dirty="0"/>
              <a:t> </a:t>
            </a:r>
            <a:r>
              <a:rPr lang="en-US" altLang="tr-TR" sz="2000" dirty="0" err="1"/>
              <a:t>ortamındaki</a:t>
            </a:r>
            <a:r>
              <a:rPr lang="en-US" altLang="tr-TR" sz="2000" dirty="0"/>
              <a:t> </a:t>
            </a:r>
            <a:r>
              <a:rPr lang="en-US" altLang="tr-TR" sz="2000" dirty="0" err="1"/>
              <a:t>bir</a:t>
            </a:r>
            <a:r>
              <a:rPr lang="en-US" altLang="tr-TR" sz="2000" dirty="0"/>
              <a:t> </a:t>
            </a:r>
            <a:r>
              <a:rPr lang="en-US" altLang="tr-TR" sz="2000" dirty="0" err="1"/>
              <a:t>karar</a:t>
            </a:r>
            <a:r>
              <a:rPr lang="en-US" altLang="tr-TR" sz="2000" dirty="0"/>
              <a:t> </a:t>
            </a:r>
            <a:r>
              <a:rPr lang="en-US" altLang="tr-TR" sz="2000" dirty="0" err="1"/>
              <a:t>probleminin</a:t>
            </a:r>
            <a:r>
              <a:rPr lang="en-US" altLang="tr-TR" sz="2000" dirty="0"/>
              <a:t> </a:t>
            </a:r>
            <a:r>
              <a:rPr lang="en-US" altLang="tr-TR" sz="2000" dirty="0" err="1"/>
              <a:t>matris</a:t>
            </a:r>
            <a:r>
              <a:rPr lang="en-US" altLang="tr-TR" sz="2000" dirty="0"/>
              <a:t> </a:t>
            </a:r>
            <a:r>
              <a:rPr lang="en-US" altLang="tr-TR" sz="2000" dirty="0" err="1"/>
              <a:t>biçiminde</a:t>
            </a:r>
            <a:r>
              <a:rPr lang="en-US" altLang="tr-TR" sz="2000" dirty="0"/>
              <a:t> </a:t>
            </a:r>
            <a:r>
              <a:rPr lang="en-US" altLang="tr-TR" sz="2000" dirty="0" err="1"/>
              <a:t>gösterilmesi</a:t>
            </a:r>
            <a:r>
              <a:rPr lang="en-US" altLang="tr-TR" sz="2000" dirty="0"/>
              <a:t>, </a:t>
            </a:r>
            <a:r>
              <a:rPr lang="en-US" altLang="tr-TR" sz="2000" dirty="0" err="1"/>
              <a:t>problemin</a:t>
            </a:r>
            <a:r>
              <a:rPr lang="en-US" altLang="tr-TR" sz="2000" dirty="0"/>
              <a:t> </a:t>
            </a:r>
            <a:r>
              <a:rPr lang="en-US" altLang="tr-TR" sz="2000" dirty="0" err="1"/>
              <a:t>değerlendirilmesi</a:t>
            </a:r>
            <a:r>
              <a:rPr lang="en-US" altLang="tr-TR" sz="2000" dirty="0"/>
              <a:t> ve </a:t>
            </a:r>
            <a:r>
              <a:rPr lang="en-US" altLang="tr-TR" sz="2000" dirty="0" err="1"/>
              <a:t>çözülmesinde</a:t>
            </a:r>
            <a:r>
              <a:rPr lang="en-US" altLang="tr-TR" sz="2000" dirty="0"/>
              <a:t> </a:t>
            </a:r>
            <a:r>
              <a:rPr lang="en-US" altLang="tr-TR" sz="2000" dirty="0" err="1"/>
              <a:t>büyük</a:t>
            </a:r>
            <a:r>
              <a:rPr lang="en-US" altLang="tr-TR" sz="2000" dirty="0"/>
              <a:t> </a:t>
            </a:r>
            <a:r>
              <a:rPr lang="en-US" altLang="tr-TR" sz="2000" dirty="0" err="1"/>
              <a:t>kolaylıklar</a:t>
            </a:r>
            <a:r>
              <a:rPr lang="en-US" altLang="tr-TR" sz="2000" dirty="0"/>
              <a:t> </a:t>
            </a:r>
            <a:r>
              <a:rPr lang="en-US" altLang="tr-TR" sz="2000" dirty="0" err="1"/>
              <a:t>sağlar</a:t>
            </a:r>
            <a:r>
              <a:rPr lang="en-US" altLang="tr-TR" sz="2000" dirty="0"/>
              <a:t>. </a:t>
            </a:r>
            <a:r>
              <a:rPr lang="en-US" altLang="tr-TR" sz="2000" dirty="0" err="1"/>
              <a:t>Alternatif</a:t>
            </a:r>
            <a:r>
              <a:rPr lang="en-US" altLang="tr-TR" sz="2000" dirty="0"/>
              <a:t> </a:t>
            </a:r>
            <a:r>
              <a:rPr lang="en-US" altLang="tr-TR" sz="2000" dirty="0" err="1"/>
              <a:t>stratejiler</a:t>
            </a:r>
            <a:r>
              <a:rPr lang="en-US" altLang="tr-TR" sz="2000" dirty="0"/>
              <a:t>, </a:t>
            </a:r>
            <a:r>
              <a:rPr lang="en-US" altLang="tr-TR" sz="2000" dirty="0" err="1"/>
              <a:t>olası</a:t>
            </a:r>
            <a:r>
              <a:rPr lang="en-US" altLang="tr-TR" sz="2000" dirty="0"/>
              <a:t> </a:t>
            </a:r>
            <a:r>
              <a:rPr lang="en-US" altLang="tr-TR" sz="2000" dirty="0" err="1"/>
              <a:t>olaylar</a:t>
            </a:r>
            <a:r>
              <a:rPr lang="en-US" altLang="tr-TR" sz="2000" dirty="0"/>
              <a:t> ve </a:t>
            </a:r>
            <a:r>
              <a:rPr lang="en-US" altLang="tr-TR" sz="2000" dirty="0" err="1"/>
              <a:t>sonuç</a:t>
            </a:r>
            <a:r>
              <a:rPr lang="en-US" altLang="tr-TR" sz="2000" dirty="0"/>
              <a:t> </a:t>
            </a:r>
            <a:r>
              <a:rPr lang="en-US" altLang="tr-TR" sz="2000" dirty="0" err="1"/>
              <a:t>değerlerinden</a:t>
            </a:r>
            <a:r>
              <a:rPr lang="en-US" altLang="tr-TR" sz="2000" dirty="0"/>
              <a:t> </a:t>
            </a:r>
            <a:r>
              <a:rPr lang="en-US" altLang="tr-TR" sz="2000" dirty="0" err="1"/>
              <a:t>oluşan</a:t>
            </a:r>
            <a:r>
              <a:rPr lang="en-US" altLang="tr-TR" sz="2000" dirty="0"/>
              <a:t> </a:t>
            </a:r>
            <a:r>
              <a:rPr lang="en-US" altLang="tr-TR" sz="2000" dirty="0" err="1"/>
              <a:t>matrise</a:t>
            </a:r>
            <a:r>
              <a:rPr lang="en-US" altLang="tr-TR" sz="2000" dirty="0"/>
              <a:t> "</a:t>
            </a:r>
            <a:r>
              <a:rPr lang="en-US" altLang="tr-TR" sz="2000" dirty="0" err="1"/>
              <a:t>karar</a:t>
            </a:r>
            <a:r>
              <a:rPr lang="en-US" altLang="tr-TR" sz="2000" dirty="0"/>
              <a:t> </a:t>
            </a:r>
            <a:r>
              <a:rPr lang="en-US" altLang="tr-TR" sz="2000" dirty="0" err="1"/>
              <a:t>matrisi</a:t>
            </a:r>
            <a:r>
              <a:rPr lang="en-US" altLang="tr-TR" sz="2000" dirty="0"/>
              <a:t>" </a:t>
            </a:r>
            <a:r>
              <a:rPr lang="en-US" altLang="tr-TR" sz="2000" dirty="0" err="1"/>
              <a:t>denir</a:t>
            </a:r>
            <a:r>
              <a:rPr lang="en-US" altLang="tr-TR" sz="2000" dirty="0"/>
              <a:t>. </a:t>
            </a:r>
            <a:r>
              <a:rPr lang="en-US" altLang="tr-TR" sz="2000" dirty="0" err="1"/>
              <a:t>Karar</a:t>
            </a:r>
            <a:r>
              <a:rPr lang="en-US" altLang="tr-TR" sz="2000" dirty="0"/>
              <a:t> </a:t>
            </a:r>
            <a:r>
              <a:rPr lang="en-US" altLang="tr-TR" sz="2000" dirty="0" err="1"/>
              <a:t>matrisi</a:t>
            </a:r>
            <a:r>
              <a:rPr lang="en-US" altLang="tr-TR" sz="2000" dirty="0"/>
              <a:t> </a:t>
            </a:r>
            <a:r>
              <a:rPr lang="en-US" altLang="tr-TR" sz="2000" dirty="0" err="1"/>
              <a:t>kavramı</a:t>
            </a:r>
            <a:r>
              <a:rPr lang="en-US" altLang="tr-TR" sz="2000" dirty="0"/>
              <a:t> son </a:t>
            </a:r>
            <a:r>
              <a:rPr lang="en-US" altLang="tr-TR" sz="2000" dirty="0" err="1"/>
              <a:t>derece</a:t>
            </a:r>
            <a:r>
              <a:rPr lang="en-US" altLang="tr-TR" sz="2000" dirty="0"/>
              <a:t> </a:t>
            </a:r>
            <a:r>
              <a:rPr lang="en-US" altLang="tr-TR" sz="2000" dirty="0" err="1"/>
              <a:t>genel</a:t>
            </a:r>
            <a:r>
              <a:rPr lang="en-US" altLang="tr-TR" sz="2000" dirty="0"/>
              <a:t> </a:t>
            </a:r>
            <a:r>
              <a:rPr lang="en-US" altLang="tr-TR" sz="2000" dirty="0" err="1"/>
              <a:t>olup</a:t>
            </a:r>
            <a:r>
              <a:rPr lang="en-US" altLang="tr-TR" sz="2000" dirty="0"/>
              <a:t>, </a:t>
            </a:r>
            <a:r>
              <a:rPr lang="en-US" altLang="tr-TR" sz="2000" dirty="0" err="1"/>
              <a:t>bunun</a:t>
            </a:r>
            <a:r>
              <a:rPr lang="en-US" altLang="tr-TR" sz="2000" dirty="0"/>
              <a:t> </a:t>
            </a:r>
            <a:r>
              <a:rPr lang="en-US" altLang="tr-TR" sz="2000" dirty="0" err="1"/>
              <a:t>yerine</a:t>
            </a:r>
            <a:r>
              <a:rPr lang="en-US" altLang="tr-TR" sz="2000" dirty="0"/>
              <a:t> </a:t>
            </a:r>
            <a:r>
              <a:rPr lang="en-US" altLang="tr-TR" sz="2000" dirty="0" err="1"/>
              <a:t>sonuç</a:t>
            </a:r>
            <a:r>
              <a:rPr lang="en-US" altLang="tr-TR" sz="2000" dirty="0"/>
              <a:t>, </a:t>
            </a:r>
            <a:r>
              <a:rPr lang="en-US" altLang="tr-TR" sz="2000" dirty="0" err="1"/>
              <a:t>kazanç</a:t>
            </a:r>
            <a:r>
              <a:rPr lang="en-US" altLang="tr-TR" sz="2000" dirty="0"/>
              <a:t>, </a:t>
            </a:r>
            <a:r>
              <a:rPr lang="en-US" altLang="tr-TR" sz="2000" dirty="0" err="1"/>
              <a:t>ödeme</a:t>
            </a:r>
            <a:r>
              <a:rPr lang="en-US" altLang="tr-TR" sz="2000" dirty="0"/>
              <a:t> </a:t>
            </a:r>
            <a:r>
              <a:rPr lang="en-US" altLang="tr-TR" sz="2000" dirty="0" err="1"/>
              <a:t>veya</a:t>
            </a:r>
            <a:r>
              <a:rPr lang="en-US" altLang="tr-TR" sz="2000" dirty="0"/>
              <a:t> </a:t>
            </a:r>
            <a:r>
              <a:rPr lang="en-US" altLang="tr-TR" sz="2000" dirty="0" err="1"/>
              <a:t>kâr-zarar</a:t>
            </a:r>
            <a:r>
              <a:rPr lang="en-US" altLang="tr-TR" sz="2000" dirty="0"/>
              <a:t> </a:t>
            </a:r>
            <a:r>
              <a:rPr lang="en-US" altLang="tr-TR" sz="2000" dirty="0" err="1"/>
              <a:t>matrisi</a:t>
            </a:r>
            <a:r>
              <a:rPr lang="en-US" altLang="tr-TR" sz="2000" dirty="0"/>
              <a:t> </a:t>
            </a:r>
            <a:r>
              <a:rPr lang="en-US" altLang="tr-TR" sz="2000" dirty="0" err="1"/>
              <a:t>deyimleri</a:t>
            </a:r>
            <a:r>
              <a:rPr lang="en-US" altLang="tr-TR" sz="2000" dirty="0"/>
              <a:t> de </a:t>
            </a:r>
            <a:r>
              <a:rPr lang="en-US" altLang="tr-TR" sz="2000" dirty="0" err="1"/>
              <a:t>kullanılmaktadır</a:t>
            </a:r>
            <a:r>
              <a:rPr lang="en-US" altLang="tr-TR" sz="2000" dirty="0"/>
              <a:t>. </a:t>
            </a:r>
            <a:r>
              <a:rPr lang="en-US" altLang="tr-TR" sz="2000" dirty="0" err="1"/>
              <a:t>Matrisin</a:t>
            </a:r>
            <a:r>
              <a:rPr lang="en-US" altLang="tr-TR" sz="2000" dirty="0"/>
              <a:t> </a:t>
            </a:r>
            <a:r>
              <a:rPr lang="en-US" altLang="tr-TR" sz="2000" dirty="0" err="1"/>
              <a:t>aij</a:t>
            </a:r>
            <a:r>
              <a:rPr lang="en-US" altLang="tr-TR" sz="2000" dirty="0"/>
              <a:t> </a:t>
            </a:r>
            <a:r>
              <a:rPr lang="en-US" altLang="tr-TR" sz="2000" dirty="0" err="1"/>
              <a:t>elemanları</a:t>
            </a:r>
            <a:r>
              <a:rPr lang="en-US" altLang="tr-TR" sz="2000" dirty="0"/>
              <a:t> R(Si, </a:t>
            </a:r>
            <a:r>
              <a:rPr lang="en-US" altLang="tr-TR" sz="2000" dirty="0" err="1"/>
              <a:t>Oj</a:t>
            </a:r>
            <a:r>
              <a:rPr lang="en-US" altLang="tr-TR" sz="2000" dirty="0"/>
              <a:t>) </a:t>
            </a:r>
            <a:r>
              <a:rPr lang="en-US" altLang="tr-TR" sz="2000" dirty="0" err="1"/>
              <a:t>sonuç</a:t>
            </a:r>
            <a:r>
              <a:rPr lang="en-US" altLang="tr-TR" sz="2000" dirty="0"/>
              <a:t> </a:t>
            </a:r>
            <a:r>
              <a:rPr lang="en-US" altLang="tr-TR" sz="2000" dirty="0" err="1"/>
              <a:t>değerleridir</a:t>
            </a:r>
            <a:r>
              <a:rPr lang="en-US" altLang="tr-TR" sz="2000" dirty="0"/>
              <a:t>.</a:t>
            </a:r>
            <a:r>
              <a:rPr lang="tr-TR" altLang="tr-TR" sz="2000" dirty="0"/>
              <a:t> </a:t>
            </a:r>
          </a:p>
          <a:p>
            <a:endParaRPr lang="tr-TR" altLang="tr-TR" sz="2000" dirty="0"/>
          </a:p>
        </p:txBody>
      </p:sp>
      <p:pic>
        <p:nvPicPr>
          <p:cNvPr id="8806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4411" y="3766095"/>
            <a:ext cx="7062470" cy="2622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val="20735981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spect="1" noChangeArrowheads="1"/>
          </p:cNvSpPr>
          <p:nvPr>
            <p:ph type="title"/>
          </p:nvPr>
        </p:nvSpPr>
        <p:spPr/>
        <p:txBody>
          <a:bodyPr/>
          <a:lstStyle/>
          <a:p>
            <a:r>
              <a:rPr lang="en-US" altLang="tr-TR"/>
              <a:t>Belirsizlik Durumunda Karar Alma</a:t>
            </a:r>
            <a:r>
              <a:rPr lang="tr-TR" altLang="tr-TR"/>
              <a:t> </a:t>
            </a:r>
          </a:p>
        </p:txBody>
      </p:sp>
      <p:graphicFrame>
        <p:nvGraphicFramePr>
          <p:cNvPr id="4" name="Diyagram 3"/>
          <p:cNvGraphicFramePr/>
          <p:nvPr>
            <p:extLst>
              <p:ext uri="{D42A27DB-BD31-4B8C-83A1-F6EECF244321}">
                <p14:modId xmlns:p14="http://schemas.microsoft.com/office/powerpoint/2010/main" val="1909458254"/>
              </p:ext>
            </p:extLst>
          </p:nvPr>
        </p:nvGraphicFramePr>
        <p:xfrm>
          <a:off x="848140" y="1168400"/>
          <a:ext cx="7003774" cy="46658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25858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spect="1" noChangeArrowheads="1"/>
          </p:cNvSpPr>
          <p:nvPr>
            <p:ph type="title"/>
          </p:nvPr>
        </p:nvSpPr>
        <p:spPr/>
        <p:txBody>
          <a:bodyPr/>
          <a:lstStyle/>
          <a:p>
            <a:pPr marL="609600" indent="-609600"/>
            <a:r>
              <a:rPr lang="tr-TR" altLang="tr-TR" dirty="0"/>
              <a:t> 1. </a:t>
            </a:r>
            <a:r>
              <a:rPr lang="en-US" altLang="tr-TR" dirty="0" err="1"/>
              <a:t>Laplac</a:t>
            </a:r>
            <a:r>
              <a:rPr lang="tr-TR" altLang="tr-TR" dirty="0"/>
              <a:t>e Ölçütü</a:t>
            </a:r>
          </a:p>
        </p:txBody>
      </p:sp>
      <p:sp>
        <p:nvSpPr>
          <p:cNvPr id="92163" name="Rectangle 3"/>
          <p:cNvSpPr>
            <a:spLocks noGrp="1" noChangeAspect="1" noChangeArrowheads="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indent="20638">
              <a:buFontTx/>
              <a:buNone/>
            </a:pPr>
            <a:r>
              <a:rPr lang="en-US" altLang="tr-TR" dirty="0"/>
              <a:t>Laplace </a:t>
            </a:r>
            <a:r>
              <a:rPr lang="en-US" altLang="tr-TR" dirty="0" err="1"/>
              <a:t>ölçütü</a:t>
            </a:r>
            <a:r>
              <a:rPr lang="en-US" altLang="tr-TR" dirty="0"/>
              <a:t> </a:t>
            </a:r>
            <a:r>
              <a:rPr lang="en-US" altLang="tr-TR" dirty="0" err="1"/>
              <a:t>muhtemel</a:t>
            </a:r>
            <a:r>
              <a:rPr lang="en-US" altLang="tr-TR" dirty="0"/>
              <a:t> </a:t>
            </a:r>
            <a:r>
              <a:rPr lang="en-US" altLang="tr-TR" dirty="0" err="1"/>
              <a:t>olayların</a:t>
            </a:r>
            <a:r>
              <a:rPr lang="en-US" altLang="tr-TR" dirty="0"/>
              <a:t> </a:t>
            </a:r>
            <a:r>
              <a:rPr lang="en-US" altLang="tr-TR" dirty="0" err="1"/>
              <a:t>ortaya</a:t>
            </a:r>
            <a:r>
              <a:rPr lang="en-US" altLang="tr-TR" dirty="0"/>
              <a:t> </a:t>
            </a:r>
            <a:r>
              <a:rPr lang="en-US" altLang="tr-TR" dirty="0" err="1"/>
              <a:t>çıkması</a:t>
            </a:r>
            <a:r>
              <a:rPr lang="en-US" altLang="tr-TR" dirty="0"/>
              <a:t> </a:t>
            </a:r>
            <a:r>
              <a:rPr lang="en-US" altLang="tr-TR" dirty="0" err="1"/>
              <a:t>ile</a:t>
            </a:r>
            <a:r>
              <a:rPr lang="en-US" altLang="tr-TR" dirty="0"/>
              <a:t> </a:t>
            </a:r>
            <a:r>
              <a:rPr lang="en-US" altLang="tr-TR" dirty="0" err="1"/>
              <a:t>ilgili</a:t>
            </a:r>
            <a:r>
              <a:rPr lang="en-US" altLang="tr-TR" dirty="0"/>
              <a:t> </a:t>
            </a:r>
            <a:r>
              <a:rPr lang="en-US" altLang="tr-TR" dirty="0" err="1"/>
              <a:t>olasılıkların</a:t>
            </a:r>
            <a:r>
              <a:rPr lang="en-US" altLang="tr-TR" dirty="0"/>
              <a:t> </a:t>
            </a:r>
            <a:r>
              <a:rPr lang="en-US" altLang="tr-TR" dirty="0" err="1"/>
              <a:t>birbirlerine</a:t>
            </a:r>
            <a:r>
              <a:rPr lang="en-US" altLang="tr-TR" dirty="0"/>
              <a:t> </a:t>
            </a:r>
            <a:r>
              <a:rPr lang="en-US" altLang="tr-TR" dirty="0" err="1"/>
              <a:t>eşit</a:t>
            </a:r>
            <a:r>
              <a:rPr lang="en-US" altLang="tr-TR" dirty="0"/>
              <a:t> </a:t>
            </a:r>
            <a:r>
              <a:rPr lang="en-US" altLang="tr-TR" dirty="0" err="1"/>
              <a:t>olduğu</a:t>
            </a:r>
            <a:r>
              <a:rPr lang="en-US" altLang="tr-TR" dirty="0"/>
              <a:t> </a:t>
            </a:r>
            <a:r>
              <a:rPr lang="en-US" altLang="tr-TR" dirty="0" err="1"/>
              <a:t>ilkesine</a:t>
            </a:r>
            <a:r>
              <a:rPr lang="en-US" altLang="tr-TR" dirty="0"/>
              <a:t> </a:t>
            </a:r>
            <a:r>
              <a:rPr lang="en-US" altLang="tr-TR" dirty="0" err="1"/>
              <a:t>dayanır</a:t>
            </a:r>
            <a:r>
              <a:rPr lang="en-US" altLang="tr-TR" dirty="0"/>
              <a:t>. Laplace </a:t>
            </a:r>
            <a:r>
              <a:rPr lang="en-US" altLang="tr-TR" dirty="0" err="1"/>
              <a:t>ölçütü</a:t>
            </a:r>
            <a:r>
              <a:rPr lang="en-US" altLang="tr-TR" dirty="0"/>
              <a:t>, </a:t>
            </a:r>
            <a:r>
              <a:rPr lang="en-US" altLang="tr-TR" dirty="0" err="1"/>
              <a:t>olayların</a:t>
            </a:r>
            <a:r>
              <a:rPr lang="en-US" altLang="tr-TR" dirty="0"/>
              <a:t> </a:t>
            </a:r>
            <a:r>
              <a:rPr lang="en-US" altLang="tr-TR" dirty="0" err="1"/>
              <a:t>gerçekleşmesi</a:t>
            </a:r>
            <a:r>
              <a:rPr lang="en-US" altLang="tr-TR" dirty="0"/>
              <a:t> </a:t>
            </a:r>
            <a:r>
              <a:rPr lang="en-US" altLang="tr-TR" dirty="0" err="1"/>
              <a:t>olasılıklarının</a:t>
            </a:r>
            <a:r>
              <a:rPr lang="en-US" altLang="tr-TR" dirty="0"/>
              <a:t> </a:t>
            </a:r>
            <a:r>
              <a:rPr lang="en-US" altLang="tr-TR" dirty="0" err="1"/>
              <a:t>farklı</a:t>
            </a:r>
            <a:r>
              <a:rPr lang="en-US" altLang="tr-TR" dirty="0"/>
              <a:t> </a:t>
            </a:r>
            <a:r>
              <a:rPr lang="en-US" altLang="tr-TR" dirty="0" err="1"/>
              <a:t>olduğuna</a:t>
            </a:r>
            <a:r>
              <a:rPr lang="en-US" altLang="tr-TR" dirty="0"/>
              <a:t> </a:t>
            </a:r>
            <a:r>
              <a:rPr lang="en-US" altLang="tr-TR" dirty="0" err="1"/>
              <a:t>ilişkin</a:t>
            </a:r>
            <a:r>
              <a:rPr lang="en-US" altLang="tr-TR" dirty="0"/>
              <a:t> </a:t>
            </a:r>
            <a:r>
              <a:rPr lang="en-US" altLang="tr-TR" dirty="0" err="1"/>
              <a:t>bir</a:t>
            </a:r>
            <a:r>
              <a:rPr lang="en-US" altLang="tr-TR" dirty="0"/>
              <a:t> </a:t>
            </a:r>
            <a:r>
              <a:rPr lang="en-US" altLang="tr-TR" dirty="0" err="1"/>
              <a:t>kanıt</a:t>
            </a:r>
            <a:r>
              <a:rPr lang="en-US" altLang="tr-TR" dirty="0"/>
              <a:t> </a:t>
            </a:r>
            <a:r>
              <a:rPr lang="en-US" altLang="tr-TR" dirty="0" err="1"/>
              <a:t>olmaması</a:t>
            </a:r>
            <a:r>
              <a:rPr lang="en-US" altLang="tr-TR" dirty="0"/>
              <a:t> </a:t>
            </a:r>
            <a:r>
              <a:rPr lang="en-US" altLang="tr-TR" dirty="0" err="1"/>
              <a:t>durumunda</a:t>
            </a:r>
            <a:r>
              <a:rPr lang="en-US" altLang="tr-TR" dirty="0"/>
              <a:t> </a:t>
            </a:r>
            <a:r>
              <a:rPr lang="en-US" altLang="tr-TR" dirty="0" err="1"/>
              <a:t>kullanılabilir</a:t>
            </a:r>
            <a:r>
              <a:rPr lang="en-US" altLang="tr-TR" dirty="0"/>
              <a:t>. </a:t>
            </a:r>
            <a:r>
              <a:rPr lang="en-US" altLang="tr-TR" dirty="0" err="1"/>
              <a:t>Anılan</a:t>
            </a:r>
            <a:r>
              <a:rPr lang="en-US" altLang="tr-TR" dirty="0"/>
              <a:t> </a:t>
            </a:r>
            <a:r>
              <a:rPr lang="en-US" altLang="tr-TR" dirty="0" err="1"/>
              <a:t>olasılıkların</a:t>
            </a:r>
            <a:r>
              <a:rPr lang="en-US" altLang="tr-TR" dirty="0"/>
              <a:t> </a:t>
            </a:r>
            <a:r>
              <a:rPr lang="en-US" altLang="tr-TR" dirty="0" err="1"/>
              <a:t>eşit</a:t>
            </a:r>
            <a:r>
              <a:rPr lang="en-US" altLang="tr-TR" dirty="0"/>
              <a:t> </a:t>
            </a:r>
            <a:r>
              <a:rPr lang="en-US" altLang="tr-TR" dirty="0" err="1"/>
              <a:t>kabul</a:t>
            </a:r>
            <a:r>
              <a:rPr lang="en-US" altLang="tr-TR" dirty="0"/>
              <a:t> </a:t>
            </a:r>
            <a:r>
              <a:rPr lang="en-US" altLang="tr-TR" dirty="0" err="1"/>
              <a:t>edilmesi</a:t>
            </a:r>
            <a:r>
              <a:rPr lang="en-US" altLang="tr-TR" dirty="0"/>
              <a:t> </a:t>
            </a:r>
            <a:r>
              <a:rPr lang="en-US" altLang="tr-TR" dirty="0" err="1"/>
              <a:t>ilkesine</a:t>
            </a:r>
            <a:r>
              <a:rPr lang="en-US" altLang="tr-TR" dirty="0"/>
              <a:t> "</a:t>
            </a:r>
            <a:r>
              <a:rPr lang="en-US" altLang="tr-TR" dirty="0" err="1"/>
              <a:t>yetersiz</a:t>
            </a:r>
            <a:r>
              <a:rPr lang="en-US" altLang="tr-TR" dirty="0"/>
              <a:t> </a:t>
            </a:r>
            <a:r>
              <a:rPr lang="en-US" altLang="tr-TR" dirty="0" err="1"/>
              <a:t>sebep</a:t>
            </a:r>
            <a:r>
              <a:rPr lang="en-US" altLang="tr-TR" dirty="0"/>
              <a:t> </a:t>
            </a:r>
            <a:r>
              <a:rPr lang="en-US" altLang="tr-TR" dirty="0" err="1"/>
              <a:t>ilkesi</a:t>
            </a:r>
            <a:r>
              <a:rPr lang="en-US" altLang="tr-TR" dirty="0"/>
              <a:t>" </a:t>
            </a:r>
            <a:r>
              <a:rPr lang="en-US" altLang="tr-TR" dirty="0" err="1"/>
              <a:t>denir</a:t>
            </a:r>
            <a:r>
              <a:rPr lang="en-US" altLang="tr-TR" dirty="0"/>
              <a:t>.</a:t>
            </a:r>
            <a:endParaRPr lang="tr-TR" altLang="tr-TR" dirty="0"/>
          </a:p>
        </p:txBody>
      </p:sp>
    </p:spTree>
    <p:extLst>
      <p:ext uri="{BB962C8B-B14F-4D97-AF65-F5344CB8AC3E}">
        <p14:creationId xmlns:p14="http://schemas.microsoft.com/office/powerpoint/2010/main" val="2575142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spect="1" noChangeArrowheads="1"/>
          </p:cNvSpPr>
          <p:nvPr>
            <p:ph type="title"/>
          </p:nvPr>
        </p:nvSpPr>
        <p:spPr/>
        <p:txBody>
          <a:bodyPr/>
          <a:lstStyle/>
          <a:p>
            <a:r>
              <a:rPr lang="tr-TR" altLang="tr-TR" dirty="0"/>
              <a:t>Örnek-1</a:t>
            </a:r>
          </a:p>
        </p:txBody>
      </p:sp>
      <p:sp>
        <p:nvSpPr>
          <p:cNvPr id="94211" name="Rectangle 3"/>
          <p:cNvSpPr>
            <a:spLocks noGrp="1" noChangeAspect="1" noChangeArrowheads="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indent="20638">
              <a:buFontTx/>
              <a:buNone/>
            </a:pPr>
            <a:r>
              <a:rPr lang="en-US" altLang="tr-TR" dirty="0" err="1"/>
              <a:t>Mağaza</a:t>
            </a:r>
            <a:r>
              <a:rPr lang="en-US" altLang="tr-TR" dirty="0"/>
              <a:t> </a:t>
            </a:r>
            <a:r>
              <a:rPr lang="en-US" altLang="tr-TR" dirty="0" err="1"/>
              <a:t>sahibinin</a:t>
            </a:r>
            <a:r>
              <a:rPr lang="en-US" altLang="tr-TR" dirty="0"/>
              <a:t>; 100, 200</a:t>
            </a:r>
            <a:r>
              <a:rPr lang="tr-TR" altLang="tr-TR" dirty="0"/>
              <a:t>, 250</a:t>
            </a:r>
            <a:r>
              <a:rPr lang="en-US" altLang="tr-TR" dirty="0"/>
              <a:t> </a:t>
            </a:r>
            <a:r>
              <a:rPr lang="en-US" altLang="tr-TR" dirty="0" err="1"/>
              <a:t>veya</a:t>
            </a:r>
            <a:r>
              <a:rPr lang="en-US" altLang="tr-TR" dirty="0"/>
              <a:t> 300 </a:t>
            </a:r>
            <a:r>
              <a:rPr lang="en-US" altLang="tr-TR" dirty="0" err="1"/>
              <a:t>adet</a:t>
            </a:r>
            <a:r>
              <a:rPr lang="en-US" altLang="tr-TR" dirty="0"/>
              <a:t> </a:t>
            </a:r>
            <a:r>
              <a:rPr lang="en-US" altLang="tr-TR" dirty="0" err="1"/>
              <a:t>sipariş</a:t>
            </a:r>
            <a:r>
              <a:rPr lang="en-US" altLang="tr-TR" dirty="0"/>
              <a:t> </a:t>
            </a:r>
            <a:r>
              <a:rPr lang="en-US" altLang="tr-TR" dirty="0" err="1"/>
              <a:t>vermek</a:t>
            </a:r>
            <a:r>
              <a:rPr lang="en-US" altLang="tr-TR" dirty="0"/>
              <a:t> </a:t>
            </a:r>
            <a:r>
              <a:rPr lang="en-US" altLang="tr-TR" dirty="0" err="1"/>
              <a:t>gibi</a:t>
            </a:r>
            <a:r>
              <a:rPr lang="en-US" altLang="tr-TR" dirty="0"/>
              <a:t> </a:t>
            </a:r>
            <a:r>
              <a:rPr lang="tr-TR" altLang="tr-TR" dirty="0"/>
              <a:t>dört</a:t>
            </a:r>
            <a:r>
              <a:rPr lang="en-US" altLang="tr-TR" dirty="0"/>
              <a:t> </a:t>
            </a:r>
            <a:r>
              <a:rPr lang="en-US" altLang="tr-TR" dirty="0" err="1"/>
              <a:t>stratejisi</a:t>
            </a:r>
            <a:r>
              <a:rPr lang="en-US" altLang="tr-TR" dirty="0"/>
              <a:t> </a:t>
            </a:r>
            <a:r>
              <a:rPr lang="en-US" altLang="tr-TR" dirty="0" err="1"/>
              <a:t>vardır</a:t>
            </a:r>
            <a:r>
              <a:rPr lang="en-US" altLang="tr-TR" dirty="0"/>
              <a:t>. O1, O2, O3 ve O4 </a:t>
            </a:r>
            <a:r>
              <a:rPr lang="en-US" altLang="tr-TR" dirty="0" err="1"/>
              <a:t>ile</a:t>
            </a:r>
            <a:r>
              <a:rPr lang="en-US" altLang="tr-TR" dirty="0"/>
              <a:t> </a:t>
            </a:r>
            <a:r>
              <a:rPr lang="en-US" altLang="tr-TR" dirty="0" err="1"/>
              <a:t>simgelenen</a:t>
            </a:r>
            <a:r>
              <a:rPr lang="en-US" altLang="tr-TR" dirty="0"/>
              <a:t> </a:t>
            </a:r>
            <a:r>
              <a:rPr lang="en-US" altLang="tr-TR" dirty="0" err="1"/>
              <a:t>olaylar</a:t>
            </a:r>
            <a:r>
              <a:rPr lang="en-US" altLang="tr-TR" dirty="0"/>
              <a:t> </a:t>
            </a:r>
            <a:r>
              <a:rPr lang="en-US" altLang="tr-TR" dirty="0" err="1"/>
              <a:t>sırasıyla</a:t>
            </a:r>
            <a:r>
              <a:rPr lang="en-US" altLang="tr-TR" dirty="0"/>
              <a:t>, </a:t>
            </a:r>
            <a:r>
              <a:rPr lang="tr-TR" altLang="tr-TR" dirty="0"/>
              <a:t>talebin</a:t>
            </a:r>
            <a:r>
              <a:rPr lang="en-US" altLang="tr-TR" dirty="0"/>
              <a:t> 100, 150, 200 ve 250 </a:t>
            </a:r>
            <a:r>
              <a:rPr lang="en-US" altLang="tr-TR" dirty="0" err="1"/>
              <a:t>adet</a:t>
            </a:r>
            <a:r>
              <a:rPr lang="en-US" altLang="tr-TR" dirty="0"/>
              <a:t> </a:t>
            </a:r>
            <a:r>
              <a:rPr lang="en-US" altLang="tr-TR" dirty="0" err="1"/>
              <a:t>olduğu</a:t>
            </a:r>
            <a:r>
              <a:rPr lang="en-US" altLang="tr-TR" dirty="0"/>
              <a:t> </a:t>
            </a:r>
            <a:r>
              <a:rPr lang="en-US" altLang="tr-TR" dirty="0" err="1"/>
              <a:t>karar</a:t>
            </a:r>
            <a:r>
              <a:rPr lang="en-US" altLang="tr-TR" dirty="0"/>
              <a:t> </a:t>
            </a:r>
            <a:r>
              <a:rPr lang="en-US" altLang="tr-TR" dirty="0" err="1"/>
              <a:t>ortamını</a:t>
            </a:r>
            <a:r>
              <a:rPr lang="en-US" altLang="tr-TR" dirty="0"/>
              <a:t> </a:t>
            </a:r>
            <a:r>
              <a:rPr lang="en-US" altLang="tr-TR" dirty="0" err="1"/>
              <a:t>açıklar</a:t>
            </a:r>
            <a:r>
              <a:rPr lang="en-US" altLang="tr-TR" dirty="0"/>
              <a:t>. </a:t>
            </a:r>
            <a:r>
              <a:rPr lang="en-US" altLang="tr-TR" dirty="0" err="1"/>
              <a:t>Karar</a:t>
            </a:r>
            <a:r>
              <a:rPr lang="en-US" altLang="tr-TR" dirty="0"/>
              <a:t> </a:t>
            </a:r>
            <a:r>
              <a:rPr lang="en-US" altLang="tr-TR" dirty="0" err="1"/>
              <a:t>matrisinin</a:t>
            </a:r>
            <a:r>
              <a:rPr lang="en-US" altLang="tr-TR" dirty="0"/>
              <a:t> </a:t>
            </a:r>
            <a:r>
              <a:rPr lang="en-US" altLang="tr-TR" dirty="0" err="1"/>
              <a:t>elemanları</a:t>
            </a:r>
            <a:r>
              <a:rPr lang="en-US" altLang="tr-TR" dirty="0"/>
              <a:t> </a:t>
            </a:r>
            <a:r>
              <a:rPr lang="en-US" altLang="tr-TR" dirty="0" err="1"/>
              <a:t>farklı</a:t>
            </a:r>
            <a:r>
              <a:rPr lang="en-US" altLang="tr-TR" dirty="0"/>
              <a:t> </a:t>
            </a:r>
            <a:r>
              <a:rPr lang="en-US" altLang="tr-TR" dirty="0" err="1"/>
              <a:t>sipariş</a:t>
            </a:r>
            <a:r>
              <a:rPr lang="en-US" altLang="tr-TR" dirty="0"/>
              <a:t> ve </a:t>
            </a:r>
            <a:r>
              <a:rPr lang="tr-TR" altLang="tr-TR" dirty="0"/>
              <a:t>talep</a:t>
            </a:r>
            <a:r>
              <a:rPr lang="en-US" altLang="tr-TR" dirty="0"/>
              <a:t> </a:t>
            </a:r>
            <a:r>
              <a:rPr lang="en-US" altLang="tr-TR" dirty="0" err="1"/>
              <a:t>miktarı</a:t>
            </a:r>
            <a:r>
              <a:rPr lang="en-US" altLang="tr-TR" dirty="0"/>
              <a:t> </a:t>
            </a:r>
            <a:r>
              <a:rPr lang="en-US" altLang="tr-TR" dirty="0" err="1"/>
              <a:t>birleşimlerinin</a:t>
            </a:r>
            <a:r>
              <a:rPr lang="en-US" altLang="tr-TR" dirty="0"/>
              <a:t> </a:t>
            </a:r>
            <a:r>
              <a:rPr lang="en-US" altLang="tr-TR" dirty="0" err="1"/>
              <a:t>sonucu</a:t>
            </a:r>
            <a:r>
              <a:rPr lang="en-US" altLang="tr-TR" dirty="0"/>
              <a:t> </a:t>
            </a:r>
            <a:r>
              <a:rPr lang="en-US" altLang="tr-TR" dirty="0" err="1"/>
              <a:t>elde</a:t>
            </a:r>
            <a:r>
              <a:rPr lang="en-US" altLang="tr-TR" dirty="0"/>
              <a:t> </a:t>
            </a:r>
            <a:r>
              <a:rPr lang="en-US" altLang="tr-TR" dirty="0" err="1"/>
              <a:t>edilecek</a:t>
            </a:r>
            <a:r>
              <a:rPr lang="en-US" altLang="tr-TR" dirty="0"/>
              <a:t> </a:t>
            </a:r>
            <a:r>
              <a:rPr lang="en-US" altLang="tr-TR" dirty="0" err="1"/>
              <a:t>kâr</a:t>
            </a:r>
            <a:r>
              <a:rPr lang="en-US" altLang="tr-TR" dirty="0"/>
              <a:t> </a:t>
            </a:r>
            <a:r>
              <a:rPr lang="en-US" altLang="tr-TR" dirty="0" err="1"/>
              <a:t>olarak</a:t>
            </a:r>
            <a:r>
              <a:rPr lang="en-US" altLang="tr-TR" dirty="0"/>
              <a:t> </a:t>
            </a:r>
            <a:r>
              <a:rPr lang="en-US" altLang="tr-TR" dirty="0" err="1"/>
              <a:t>tanımlanmıştır</a:t>
            </a:r>
            <a:r>
              <a:rPr lang="en-US" altLang="tr-TR" dirty="0"/>
              <a:t>.</a:t>
            </a:r>
            <a:endParaRPr lang="tr-TR" altLang="tr-TR" dirty="0"/>
          </a:p>
          <a:p>
            <a:pPr indent="20638">
              <a:buFontTx/>
              <a:buNone/>
            </a:pPr>
            <a:r>
              <a:rPr lang="tr-TR" altLang="tr-TR" dirty="0"/>
              <a:t>M</a:t>
            </a:r>
            <a:r>
              <a:rPr lang="en-US" altLang="tr-TR" dirty="0" err="1"/>
              <a:t>ağaza</a:t>
            </a:r>
            <a:r>
              <a:rPr lang="en-US" altLang="tr-TR" dirty="0"/>
              <a:t> </a:t>
            </a:r>
            <a:r>
              <a:rPr lang="en-US" altLang="tr-TR" dirty="0" err="1"/>
              <a:t>sahibi</a:t>
            </a:r>
            <a:r>
              <a:rPr lang="en-US" altLang="tr-TR" dirty="0"/>
              <a:t> Laplace </a:t>
            </a:r>
            <a:r>
              <a:rPr lang="en-US" altLang="tr-TR" dirty="0" err="1"/>
              <a:t>ölçütüne</a:t>
            </a:r>
            <a:r>
              <a:rPr lang="en-US" altLang="tr-TR" dirty="0"/>
              <a:t> </a:t>
            </a:r>
            <a:r>
              <a:rPr lang="en-US" altLang="tr-TR" dirty="0" err="1"/>
              <a:t>göre</a:t>
            </a:r>
            <a:r>
              <a:rPr lang="en-US" altLang="tr-TR" dirty="0"/>
              <a:t> </a:t>
            </a:r>
            <a:r>
              <a:rPr lang="en-US" altLang="tr-TR" dirty="0" err="1"/>
              <a:t>hangi</a:t>
            </a:r>
            <a:r>
              <a:rPr lang="en-US" altLang="tr-TR" dirty="0"/>
              <a:t> </a:t>
            </a:r>
            <a:r>
              <a:rPr lang="en-US" altLang="tr-TR" dirty="0" err="1"/>
              <a:t>miktarda</a:t>
            </a:r>
            <a:r>
              <a:rPr lang="en-US" altLang="tr-TR" dirty="0"/>
              <a:t> </a:t>
            </a:r>
            <a:r>
              <a:rPr lang="en-US" altLang="tr-TR" dirty="0" err="1"/>
              <a:t>sipariş</a:t>
            </a:r>
            <a:r>
              <a:rPr lang="en-US" altLang="tr-TR" dirty="0"/>
              <a:t> </a:t>
            </a:r>
            <a:r>
              <a:rPr lang="en-US" altLang="tr-TR" dirty="0" err="1"/>
              <a:t>verir</a:t>
            </a:r>
            <a:r>
              <a:rPr lang="en-US" altLang="tr-TR" dirty="0"/>
              <a:t>?</a:t>
            </a:r>
            <a:r>
              <a:rPr lang="tr-TR" altLang="tr-TR" dirty="0"/>
              <a:t> </a:t>
            </a:r>
          </a:p>
          <a:p>
            <a:pPr indent="20638">
              <a:buFontTx/>
              <a:buNone/>
            </a:pPr>
            <a:endParaRPr lang="tr-TR" altLang="tr-TR" dirty="0"/>
          </a:p>
        </p:txBody>
      </p:sp>
    </p:spTree>
    <p:extLst>
      <p:ext uri="{BB962C8B-B14F-4D97-AF65-F5344CB8AC3E}">
        <p14:creationId xmlns:p14="http://schemas.microsoft.com/office/powerpoint/2010/main" val="2390274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spect="1" noChangeArrowheads="1"/>
          </p:cNvSpPr>
          <p:nvPr>
            <p:ph type="title"/>
          </p:nvPr>
        </p:nvSpPr>
        <p:spPr/>
        <p:txBody>
          <a:bodyPr/>
          <a:lstStyle/>
          <a:p>
            <a:r>
              <a:rPr lang="tr-TR" altLang="tr-TR" dirty="0"/>
              <a:t>Çözüm-1</a:t>
            </a:r>
          </a:p>
        </p:txBody>
      </p:sp>
      <p:sp>
        <p:nvSpPr>
          <p:cNvPr id="96259" name="Rectangle 8"/>
          <p:cNvSpPr>
            <a:spLocks noGrp="1" noChangeAspect="1" noChangeArrowheads="1"/>
          </p:cNvSpPr>
          <p:nvPr>
            <p:ph idx="1"/>
          </p:nvPr>
        </p:nvSpPr>
        <p:spPr bwMode="auto">
          <a:xfrm>
            <a:off x="145344" y="1223470"/>
            <a:ext cx="8761148" cy="218464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None/>
            </a:pPr>
            <a:r>
              <a:rPr lang="en-US" altLang="tr-TR" sz="2000" dirty="0" err="1"/>
              <a:t>Görüldüğü</a:t>
            </a:r>
            <a:r>
              <a:rPr lang="en-US" altLang="tr-TR" sz="2000" dirty="0"/>
              <a:t> </a:t>
            </a:r>
            <a:r>
              <a:rPr lang="en-US" altLang="tr-TR" sz="2000" dirty="0" err="1"/>
              <a:t>gibi</a:t>
            </a:r>
            <a:r>
              <a:rPr lang="en-US" altLang="tr-TR" sz="2000" dirty="0"/>
              <a:t> </a:t>
            </a:r>
            <a:r>
              <a:rPr lang="en-US" altLang="tr-TR" sz="2000" dirty="0" err="1"/>
              <a:t>gerçekleşme</a:t>
            </a:r>
            <a:r>
              <a:rPr lang="en-US" altLang="tr-TR" sz="2000" dirty="0"/>
              <a:t> </a:t>
            </a:r>
            <a:r>
              <a:rPr lang="en-US" altLang="tr-TR" sz="2000" dirty="0" err="1"/>
              <a:t>olasılıkları</a:t>
            </a:r>
            <a:r>
              <a:rPr lang="en-US" altLang="tr-TR" sz="2000" dirty="0"/>
              <a:t> </a:t>
            </a:r>
            <a:r>
              <a:rPr lang="en-US" altLang="tr-TR" sz="2000" dirty="0" err="1"/>
              <a:t>eşit</a:t>
            </a:r>
            <a:r>
              <a:rPr lang="en-US" altLang="tr-TR" sz="2000" dirty="0"/>
              <a:t> 4 </a:t>
            </a:r>
            <a:r>
              <a:rPr lang="en-US" altLang="tr-TR" sz="2000" dirty="0" err="1"/>
              <a:t>olay</a:t>
            </a:r>
            <a:r>
              <a:rPr lang="en-US" altLang="tr-TR" sz="2000" dirty="0"/>
              <a:t> </a:t>
            </a:r>
            <a:r>
              <a:rPr lang="en-US" altLang="tr-TR" sz="2000" dirty="0" err="1"/>
              <a:t>vardır</a:t>
            </a:r>
            <a:r>
              <a:rPr lang="en-US" altLang="tr-TR" sz="2000" dirty="0"/>
              <a:t>. Bu </a:t>
            </a:r>
            <a:r>
              <a:rPr lang="en-US" altLang="tr-TR" sz="2000" dirty="0" err="1"/>
              <a:t>eşit</a:t>
            </a:r>
            <a:r>
              <a:rPr lang="en-US" altLang="tr-TR" sz="2000" dirty="0"/>
              <a:t> </a:t>
            </a:r>
            <a:r>
              <a:rPr lang="en-US" altLang="tr-TR" sz="2000" dirty="0" err="1"/>
              <a:t>olasılıkların</a:t>
            </a:r>
            <a:r>
              <a:rPr lang="en-US" altLang="tr-TR" sz="2000" dirty="0"/>
              <a:t> </a:t>
            </a:r>
            <a:r>
              <a:rPr lang="en-US" altLang="tr-TR" sz="2000" dirty="0" err="1"/>
              <a:t>kullanıl­masıyla</a:t>
            </a:r>
            <a:r>
              <a:rPr lang="en-US" altLang="tr-TR" sz="2000" dirty="0"/>
              <a:t> her </a:t>
            </a:r>
            <a:r>
              <a:rPr lang="en-US" altLang="tr-TR" sz="2000" dirty="0" err="1"/>
              <a:t>bir</a:t>
            </a:r>
            <a:r>
              <a:rPr lang="en-US" altLang="tr-TR" sz="2000" dirty="0"/>
              <a:t> </a:t>
            </a:r>
            <a:r>
              <a:rPr lang="en-US" altLang="tr-TR" sz="2000" dirty="0" err="1"/>
              <a:t>stratejinin</a:t>
            </a:r>
            <a:r>
              <a:rPr lang="en-US" altLang="tr-TR" sz="2000" dirty="0"/>
              <a:t> </a:t>
            </a:r>
            <a:r>
              <a:rPr lang="en-US" altLang="tr-TR" sz="2000" dirty="0" err="1"/>
              <a:t>beklenen</a:t>
            </a:r>
            <a:r>
              <a:rPr lang="en-US" altLang="tr-TR" sz="2000" dirty="0"/>
              <a:t> </a:t>
            </a:r>
            <a:r>
              <a:rPr lang="en-US" altLang="tr-TR" sz="2000" dirty="0" err="1"/>
              <a:t>değeri</a:t>
            </a:r>
            <a:r>
              <a:rPr lang="en-US" altLang="tr-TR" sz="2000" dirty="0"/>
              <a:t> </a:t>
            </a:r>
            <a:r>
              <a:rPr lang="en-US" altLang="tr-TR" sz="2000" dirty="0" err="1"/>
              <a:t>aşağıdaki</a:t>
            </a:r>
            <a:r>
              <a:rPr lang="en-US" altLang="tr-TR" sz="2000" dirty="0"/>
              <a:t> </a:t>
            </a:r>
            <a:r>
              <a:rPr lang="en-US" altLang="tr-TR" sz="2000" dirty="0" err="1"/>
              <a:t>gibi</a:t>
            </a:r>
            <a:r>
              <a:rPr lang="en-US" altLang="tr-TR" sz="2000" dirty="0"/>
              <a:t> </a:t>
            </a:r>
            <a:r>
              <a:rPr lang="en-US" altLang="tr-TR" sz="2000" dirty="0" err="1"/>
              <a:t>hesaplanır</a:t>
            </a:r>
            <a:r>
              <a:rPr lang="en-US" altLang="tr-TR" sz="2000" dirty="0"/>
              <a:t>.</a:t>
            </a:r>
          </a:p>
          <a:p>
            <a:r>
              <a:rPr lang="en-US" altLang="tr-TR" sz="2000" dirty="0"/>
              <a:t>E(100) = 1/4(</a:t>
            </a:r>
            <a:r>
              <a:rPr lang="tr-TR" altLang="tr-TR" sz="2000" dirty="0"/>
              <a:t>26</a:t>
            </a:r>
            <a:r>
              <a:rPr lang="en-US" altLang="tr-TR" sz="2000" dirty="0"/>
              <a:t>) + 1/4(</a:t>
            </a:r>
            <a:r>
              <a:rPr lang="tr-TR" altLang="tr-TR" sz="2000" dirty="0"/>
              <a:t>26</a:t>
            </a:r>
            <a:r>
              <a:rPr lang="en-US" altLang="tr-TR" sz="2000" dirty="0"/>
              <a:t>) + 1/4(</a:t>
            </a:r>
            <a:r>
              <a:rPr lang="tr-TR" altLang="tr-TR" sz="2000" dirty="0"/>
              <a:t>18</a:t>
            </a:r>
            <a:r>
              <a:rPr lang="en-US" altLang="tr-TR" sz="2000" dirty="0"/>
              <a:t>) + 1/4(</a:t>
            </a:r>
            <a:r>
              <a:rPr lang="tr-TR" altLang="tr-TR" sz="2000" dirty="0"/>
              <a:t>22</a:t>
            </a:r>
            <a:r>
              <a:rPr lang="en-US" altLang="tr-TR" sz="2000" dirty="0"/>
              <a:t>)   = </a:t>
            </a:r>
            <a:r>
              <a:rPr lang="tr-TR" altLang="tr-TR" sz="2000" dirty="0"/>
              <a:t>……$</a:t>
            </a:r>
            <a:endParaRPr lang="en-US" altLang="tr-TR" sz="2000" dirty="0"/>
          </a:p>
          <a:p>
            <a:r>
              <a:rPr lang="en-US" altLang="tr-TR" sz="2000" dirty="0"/>
              <a:t>E(200) = 1/4(</a:t>
            </a:r>
            <a:r>
              <a:rPr lang="tr-TR" altLang="tr-TR" sz="2000" dirty="0"/>
              <a:t>22</a:t>
            </a:r>
            <a:r>
              <a:rPr lang="en-US" altLang="tr-TR" sz="2000" dirty="0"/>
              <a:t>) + 1/4(</a:t>
            </a:r>
            <a:r>
              <a:rPr lang="tr-TR" altLang="tr-TR" sz="2000" dirty="0"/>
              <a:t>34</a:t>
            </a:r>
            <a:r>
              <a:rPr lang="en-US" altLang="tr-TR" sz="2000" dirty="0"/>
              <a:t>) + 1/4(</a:t>
            </a:r>
            <a:r>
              <a:rPr lang="tr-TR" altLang="tr-TR" sz="2000" dirty="0"/>
              <a:t>30</a:t>
            </a:r>
            <a:r>
              <a:rPr lang="en-US" altLang="tr-TR" sz="2000" dirty="0"/>
              <a:t>) + 1/4(</a:t>
            </a:r>
            <a:r>
              <a:rPr lang="tr-TR" altLang="tr-TR" sz="2000" dirty="0"/>
              <a:t>18</a:t>
            </a:r>
            <a:r>
              <a:rPr lang="en-US" altLang="tr-TR" sz="2000" dirty="0"/>
              <a:t>)   = </a:t>
            </a:r>
            <a:r>
              <a:rPr lang="tr-TR" altLang="tr-TR" sz="2000" dirty="0"/>
              <a:t>……</a:t>
            </a:r>
            <a:r>
              <a:rPr lang="en-US" altLang="tr-TR" sz="2000" dirty="0"/>
              <a:t> </a:t>
            </a:r>
            <a:r>
              <a:rPr lang="tr-TR" altLang="tr-TR" sz="2000" dirty="0"/>
              <a:t>$</a:t>
            </a:r>
            <a:endParaRPr lang="en-US" altLang="tr-TR" sz="2000" dirty="0"/>
          </a:p>
          <a:p>
            <a:r>
              <a:rPr lang="en-US" altLang="tr-TR" sz="2000" dirty="0"/>
              <a:t>E(</a:t>
            </a:r>
            <a:r>
              <a:rPr lang="tr-TR" altLang="tr-TR" sz="2000" dirty="0"/>
              <a:t>250</a:t>
            </a:r>
            <a:r>
              <a:rPr lang="en-US" altLang="tr-TR" sz="2000" dirty="0"/>
              <a:t>) = 1/4(</a:t>
            </a:r>
            <a:r>
              <a:rPr lang="tr-TR" altLang="tr-TR" sz="2000" dirty="0"/>
              <a:t>28</a:t>
            </a:r>
            <a:r>
              <a:rPr lang="en-US" altLang="tr-TR" sz="2000" dirty="0"/>
              <a:t>) + 1/4(</a:t>
            </a:r>
            <a:r>
              <a:rPr lang="tr-TR" altLang="tr-TR" sz="2000" dirty="0"/>
              <a:t>24</a:t>
            </a:r>
            <a:r>
              <a:rPr lang="en-US" altLang="tr-TR" sz="2000" dirty="0"/>
              <a:t>) + 1/4(</a:t>
            </a:r>
            <a:r>
              <a:rPr lang="tr-TR" altLang="tr-TR" sz="2000" dirty="0"/>
              <a:t>34</a:t>
            </a:r>
            <a:r>
              <a:rPr lang="en-US" altLang="tr-TR" sz="2000" dirty="0"/>
              <a:t>) + 1/4(</a:t>
            </a:r>
            <a:r>
              <a:rPr lang="tr-TR" altLang="tr-TR" sz="2000" dirty="0"/>
              <a:t>26</a:t>
            </a:r>
            <a:r>
              <a:rPr lang="en-US" altLang="tr-TR" sz="2000" dirty="0"/>
              <a:t>) </a:t>
            </a:r>
            <a:r>
              <a:rPr lang="tr-TR" altLang="tr-TR" sz="2000" dirty="0"/>
              <a:t> </a:t>
            </a:r>
            <a:r>
              <a:rPr lang="en-US" altLang="tr-TR" sz="2000" dirty="0"/>
              <a:t>= </a:t>
            </a:r>
            <a:r>
              <a:rPr lang="tr-TR" altLang="tr-TR" sz="2000" dirty="0"/>
              <a:t>……</a:t>
            </a:r>
            <a:r>
              <a:rPr lang="en-US" altLang="tr-TR" sz="2000" dirty="0"/>
              <a:t> </a:t>
            </a:r>
            <a:r>
              <a:rPr lang="tr-TR" altLang="tr-TR" sz="2000" dirty="0"/>
              <a:t>$</a:t>
            </a:r>
          </a:p>
          <a:p>
            <a:r>
              <a:rPr lang="en-US" altLang="tr-TR" sz="2000" dirty="0"/>
              <a:t>E(</a:t>
            </a:r>
            <a:r>
              <a:rPr lang="tr-TR" altLang="tr-TR" sz="2000" dirty="0"/>
              <a:t>3</a:t>
            </a:r>
            <a:r>
              <a:rPr lang="en-US" altLang="tr-TR" sz="2000" dirty="0"/>
              <a:t>00) = 1/4(</a:t>
            </a:r>
            <a:r>
              <a:rPr lang="tr-TR" altLang="tr-TR" sz="2000" dirty="0"/>
              <a:t>26</a:t>
            </a:r>
            <a:r>
              <a:rPr lang="en-US" altLang="tr-TR" sz="2000" dirty="0"/>
              <a:t>) + 1/4(</a:t>
            </a:r>
            <a:r>
              <a:rPr lang="tr-TR" altLang="tr-TR" sz="2000" dirty="0"/>
              <a:t>26</a:t>
            </a:r>
            <a:r>
              <a:rPr lang="en-US" altLang="tr-TR" sz="2000" dirty="0"/>
              <a:t>) + 1/4(</a:t>
            </a:r>
            <a:r>
              <a:rPr lang="tr-TR" altLang="tr-TR" sz="2000" dirty="0"/>
              <a:t>18</a:t>
            </a:r>
            <a:r>
              <a:rPr lang="en-US" altLang="tr-TR" sz="2000" dirty="0"/>
              <a:t>) + 1/4(</a:t>
            </a:r>
            <a:r>
              <a:rPr lang="tr-TR" altLang="tr-TR" sz="2000" dirty="0"/>
              <a:t>22</a:t>
            </a:r>
            <a:r>
              <a:rPr lang="en-US" altLang="tr-TR" sz="2000" dirty="0"/>
              <a:t>)</a:t>
            </a:r>
            <a:r>
              <a:rPr lang="tr-TR" altLang="tr-TR" sz="2000" dirty="0"/>
              <a:t> </a:t>
            </a:r>
            <a:r>
              <a:rPr lang="en-US" altLang="tr-TR" sz="2000" dirty="0"/>
              <a:t> = </a:t>
            </a:r>
            <a:r>
              <a:rPr lang="tr-TR" altLang="tr-TR" sz="2000" dirty="0"/>
              <a:t>……</a:t>
            </a:r>
            <a:r>
              <a:rPr lang="en-US" altLang="tr-TR" sz="2000" dirty="0"/>
              <a:t> </a:t>
            </a:r>
            <a:r>
              <a:rPr lang="tr-TR" altLang="tr-TR" sz="2000" dirty="0"/>
              <a:t>$</a:t>
            </a:r>
            <a:endParaRPr lang="en-US" altLang="tr-TR" sz="2000" dirty="0"/>
          </a:p>
          <a:p>
            <a:pPr marL="0" indent="0">
              <a:buNone/>
            </a:pPr>
            <a:r>
              <a:rPr lang="en-US" altLang="tr-TR" sz="2000" dirty="0"/>
              <a:t> </a:t>
            </a:r>
            <a:endParaRPr lang="tr-TR" altLang="tr-TR" sz="2000" dirty="0"/>
          </a:p>
        </p:txBody>
      </p:sp>
      <p:graphicFrame>
        <p:nvGraphicFramePr>
          <p:cNvPr id="2" name="Tablo 1"/>
          <p:cNvGraphicFramePr>
            <a:graphicFrameLocks noGrp="1"/>
          </p:cNvGraphicFramePr>
          <p:nvPr>
            <p:extLst>
              <p:ext uri="{D42A27DB-BD31-4B8C-83A1-F6EECF244321}">
                <p14:modId xmlns:p14="http://schemas.microsoft.com/office/powerpoint/2010/main" val="4092883121"/>
              </p:ext>
            </p:extLst>
          </p:nvPr>
        </p:nvGraphicFramePr>
        <p:xfrm>
          <a:off x="5080000" y="3429567"/>
          <a:ext cx="3442670" cy="2834640"/>
        </p:xfrm>
        <a:graphic>
          <a:graphicData uri="http://schemas.openxmlformats.org/drawingml/2006/table">
            <a:tbl>
              <a:tblPr firstRow="1" bandRow="1">
                <a:tableStyleId>{5940675A-B579-460E-94D1-54222C63F5DA}</a:tableStyleId>
              </a:tblPr>
              <a:tblGrid>
                <a:gridCol w="891823">
                  <a:extLst>
                    <a:ext uri="{9D8B030D-6E8A-4147-A177-3AD203B41FA5}">
                      <a16:colId xmlns:a16="http://schemas.microsoft.com/office/drawing/2014/main" val="3049428098"/>
                    </a:ext>
                  </a:extLst>
                </a:gridCol>
                <a:gridCol w="561374">
                  <a:extLst>
                    <a:ext uri="{9D8B030D-6E8A-4147-A177-3AD203B41FA5}">
                      <a16:colId xmlns:a16="http://schemas.microsoft.com/office/drawing/2014/main" val="4083444673"/>
                    </a:ext>
                  </a:extLst>
                </a:gridCol>
                <a:gridCol w="646537">
                  <a:extLst>
                    <a:ext uri="{9D8B030D-6E8A-4147-A177-3AD203B41FA5}">
                      <a16:colId xmlns:a16="http://schemas.microsoft.com/office/drawing/2014/main" val="3402752897"/>
                    </a:ext>
                  </a:extLst>
                </a:gridCol>
                <a:gridCol w="575733">
                  <a:extLst>
                    <a:ext uri="{9D8B030D-6E8A-4147-A177-3AD203B41FA5}">
                      <a16:colId xmlns:a16="http://schemas.microsoft.com/office/drawing/2014/main" val="3563408737"/>
                    </a:ext>
                  </a:extLst>
                </a:gridCol>
                <a:gridCol w="767203">
                  <a:extLst>
                    <a:ext uri="{9D8B030D-6E8A-4147-A177-3AD203B41FA5}">
                      <a16:colId xmlns:a16="http://schemas.microsoft.com/office/drawing/2014/main" val="1279198187"/>
                    </a:ext>
                  </a:extLst>
                </a:gridCol>
              </a:tblGrid>
              <a:tr h="256822">
                <a:tc rowSpan="2">
                  <a:txBody>
                    <a:bodyPr/>
                    <a:lstStyle/>
                    <a:p>
                      <a:endParaRPr lang="tr-TR" dirty="0"/>
                    </a:p>
                    <a:p>
                      <a:r>
                        <a:rPr lang="tr-TR" dirty="0"/>
                        <a:t>Strateji</a:t>
                      </a:r>
                    </a:p>
                  </a:txBody>
                  <a:tcPr>
                    <a:solidFill>
                      <a:schemeClr val="bg1">
                        <a:lumMod val="95000"/>
                      </a:schemeClr>
                    </a:solidFill>
                  </a:tcPr>
                </a:tc>
                <a:tc gridSpan="4">
                  <a:txBody>
                    <a:bodyPr/>
                    <a:lstStyle/>
                    <a:p>
                      <a:pPr algn="ctr"/>
                      <a:r>
                        <a:rPr lang="tr-TR" dirty="0"/>
                        <a:t>Olay</a:t>
                      </a:r>
                    </a:p>
                  </a:txBody>
                  <a:tcPr>
                    <a:solidFill>
                      <a:schemeClr val="bg1">
                        <a:lumMod val="95000"/>
                      </a:schemeClr>
                    </a:solidFill>
                  </a:tcPr>
                </a:tc>
                <a:tc hMerge="1">
                  <a:txBody>
                    <a:bodyPr/>
                    <a:lstStyle/>
                    <a:p>
                      <a:endParaRPr lang="tr-TR" dirty="0"/>
                    </a:p>
                  </a:txBody>
                  <a:tcPr/>
                </a:tc>
                <a:tc hMerge="1">
                  <a:txBody>
                    <a:bodyPr/>
                    <a:lstStyle/>
                    <a:p>
                      <a:endParaRPr lang="tr-TR" dirty="0"/>
                    </a:p>
                  </a:txBody>
                  <a:tcPr/>
                </a:tc>
                <a:tc hMerge="1">
                  <a:txBody>
                    <a:bodyPr/>
                    <a:lstStyle/>
                    <a:p>
                      <a:endParaRPr lang="tr-TR" dirty="0"/>
                    </a:p>
                  </a:txBody>
                  <a:tcPr/>
                </a:tc>
                <a:extLst>
                  <a:ext uri="{0D108BD9-81ED-4DB2-BD59-A6C34878D82A}">
                    <a16:rowId xmlns:a16="http://schemas.microsoft.com/office/drawing/2014/main" val="3502936142"/>
                  </a:ext>
                </a:extLst>
              </a:tr>
              <a:tr h="256822">
                <a:tc vMerge="1">
                  <a:txBody>
                    <a:bodyPr/>
                    <a:lstStyle/>
                    <a:p>
                      <a:endParaRPr lang="tr-TR" dirty="0"/>
                    </a:p>
                  </a:txBody>
                  <a:tcPr/>
                </a:tc>
                <a:tc>
                  <a:txBody>
                    <a:bodyPr/>
                    <a:lstStyle/>
                    <a:p>
                      <a:pPr algn="ctr"/>
                      <a:r>
                        <a:rPr lang="tr-TR" dirty="0"/>
                        <a:t>O1</a:t>
                      </a:r>
                    </a:p>
                    <a:p>
                      <a:pPr algn="ctr"/>
                      <a:r>
                        <a:rPr lang="tr-TR" dirty="0"/>
                        <a:t>100</a:t>
                      </a:r>
                    </a:p>
                  </a:txBody>
                  <a:tcPr>
                    <a:solidFill>
                      <a:schemeClr val="bg1">
                        <a:lumMod val="95000"/>
                      </a:schemeClr>
                    </a:solidFill>
                  </a:tcPr>
                </a:tc>
                <a:tc>
                  <a:txBody>
                    <a:bodyPr/>
                    <a:lstStyle/>
                    <a:p>
                      <a:pPr algn="ctr"/>
                      <a:r>
                        <a:rPr lang="tr-TR" dirty="0"/>
                        <a:t>O2</a:t>
                      </a:r>
                    </a:p>
                    <a:p>
                      <a:pPr algn="ctr"/>
                      <a:r>
                        <a:rPr lang="tr-TR" dirty="0"/>
                        <a:t>150</a:t>
                      </a:r>
                    </a:p>
                  </a:txBody>
                  <a:tcPr>
                    <a:solidFill>
                      <a:schemeClr val="bg1">
                        <a:lumMod val="95000"/>
                      </a:schemeClr>
                    </a:solidFill>
                  </a:tcPr>
                </a:tc>
                <a:tc>
                  <a:txBody>
                    <a:bodyPr/>
                    <a:lstStyle/>
                    <a:p>
                      <a:pPr algn="ctr"/>
                      <a:r>
                        <a:rPr lang="tr-TR" dirty="0"/>
                        <a:t>O3</a:t>
                      </a:r>
                    </a:p>
                    <a:p>
                      <a:pPr algn="ctr"/>
                      <a:r>
                        <a:rPr lang="tr-TR" dirty="0"/>
                        <a:t>200</a:t>
                      </a:r>
                    </a:p>
                  </a:txBody>
                  <a:tcPr>
                    <a:solidFill>
                      <a:schemeClr val="bg1">
                        <a:lumMod val="95000"/>
                      </a:schemeClr>
                    </a:solidFill>
                  </a:tcPr>
                </a:tc>
                <a:tc>
                  <a:txBody>
                    <a:bodyPr/>
                    <a:lstStyle/>
                    <a:p>
                      <a:pPr algn="ctr"/>
                      <a:r>
                        <a:rPr lang="tr-TR" dirty="0"/>
                        <a:t>O4</a:t>
                      </a:r>
                    </a:p>
                    <a:p>
                      <a:pPr algn="ctr"/>
                      <a:r>
                        <a:rPr lang="tr-TR" dirty="0"/>
                        <a:t>250</a:t>
                      </a:r>
                    </a:p>
                  </a:txBody>
                  <a:tcPr>
                    <a:solidFill>
                      <a:schemeClr val="bg1">
                        <a:lumMod val="95000"/>
                      </a:schemeClr>
                    </a:solidFill>
                  </a:tcPr>
                </a:tc>
                <a:extLst>
                  <a:ext uri="{0D108BD9-81ED-4DB2-BD59-A6C34878D82A}">
                    <a16:rowId xmlns:a16="http://schemas.microsoft.com/office/drawing/2014/main" val="605692650"/>
                  </a:ext>
                </a:extLst>
              </a:tr>
              <a:tr h="256822">
                <a:tc>
                  <a:txBody>
                    <a:bodyPr/>
                    <a:lstStyle/>
                    <a:p>
                      <a:pPr algn="ctr"/>
                      <a:r>
                        <a:rPr lang="tr-TR" dirty="0"/>
                        <a:t>S1=100</a:t>
                      </a:r>
                    </a:p>
                  </a:txBody>
                  <a:tcPr>
                    <a:solidFill>
                      <a:schemeClr val="bg1">
                        <a:lumMod val="95000"/>
                      </a:schemeClr>
                    </a:solidFill>
                  </a:tcPr>
                </a:tc>
                <a:tc>
                  <a:txBody>
                    <a:bodyPr/>
                    <a:lstStyle/>
                    <a:p>
                      <a:pPr algn="ctr"/>
                      <a:r>
                        <a:rPr lang="tr-TR" dirty="0"/>
                        <a:t>26</a:t>
                      </a:r>
                    </a:p>
                  </a:txBody>
                  <a:tcPr/>
                </a:tc>
                <a:tc>
                  <a:txBody>
                    <a:bodyPr/>
                    <a:lstStyle/>
                    <a:p>
                      <a:pPr algn="ctr"/>
                      <a:r>
                        <a:rPr lang="tr-TR" dirty="0"/>
                        <a:t>26</a:t>
                      </a:r>
                    </a:p>
                  </a:txBody>
                  <a:tcPr/>
                </a:tc>
                <a:tc>
                  <a:txBody>
                    <a:bodyPr/>
                    <a:lstStyle/>
                    <a:p>
                      <a:pPr algn="ctr"/>
                      <a:r>
                        <a:rPr lang="tr-TR" dirty="0"/>
                        <a:t>18</a:t>
                      </a:r>
                    </a:p>
                  </a:txBody>
                  <a:tcPr/>
                </a:tc>
                <a:tc>
                  <a:txBody>
                    <a:bodyPr/>
                    <a:lstStyle/>
                    <a:p>
                      <a:pPr algn="ctr"/>
                      <a:r>
                        <a:rPr lang="tr-TR" dirty="0"/>
                        <a:t>22</a:t>
                      </a:r>
                    </a:p>
                  </a:txBody>
                  <a:tcPr/>
                </a:tc>
                <a:extLst>
                  <a:ext uri="{0D108BD9-81ED-4DB2-BD59-A6C34878D82A}">
                    <a16:rowId xmlns:a16="http://schemas.microsoft.com/office/drawing/2014/main" val="2861756719"/>
                  </a:ext>
                </a:extLst>
              </a:tr>
              <a:tr h="256822">
                <a:tc>
                  <a:txBody>
                    <a:bodyPr/>
                    <a:lstStyle/>
                    <a:p>
                      <a:pPr algn="ctr"/>
                      <a:r>
                        <a:rPr lang="tr-TR" dirty="0"/>
                        <a:t>S2=200</a:t>
                      </a:r>
                    </a:p>
                  </a:txBody>
                  <a:tcPr>
                    <a:solidFill>
                      <a:schemeClr val="bg1">
                        <a:lumMod val="95000"/>
                      </a:schemeClr>
                    </a:solidFill>
                  </a:tcPr>
                </a:tc>
                <a:tc>
                  <a:txBody>
                    <a:bodyPr/>
                    <a:lstStyle/>
                    <a:p>
                      <a:pPr algn="ctr"/>
                      <a:r>
                        <a:rPr lang="tr-TR" dirty="0"/>
                        <a:t>22</a:t>
                      </a:r>
                    </a:p>
                  </a:txBody>
                  <a:tcPr/>
                </a:tc>
                <a:tc>
                  <a:txBody>
                    <a:bodyPr/>
                    <a:lstStyle/>
                    <a:p>
                      <a:pPr algn="ctr"/>
                      <a:r>
                        <a:rPr lang="tr-TR" dirty="0"/>
                        <a:t>34</a:t>
                      </a:r>
                    </a:p>
                  </a:txBody>
                  <a:tcPr/>
                </a:tc>
                <a:tc>
                  <a:txBody>
                    <a:bodyPr/>
                    <a:lstStyle/>
                    <a:p>
                      <a:pPr algn="ctr"/>
                      <a:r>
                        <a:rPr lang="tr-TR" dirty="0"/>
                        <a:t>30</a:t>
                      </a:r>
                    </a:p>
                  </a:txBody>
                  <a:tcPr/>
                </a:tc>
                <a:tc>
                  <a:txBody>
                    <a:bodyPr/>
                    <a:lstStyle/>
                    <a:p>
                      <a:pPr algn="ctr"/>
                      <a:r>
                        <a:rPr lang="tr-TR" dirty="0"/>
                        <a:t>18</a:t>
                      </a:r>
                    </a:p>
                  </a:txBody>
                  <a:tcPr/>
                </a:tc>
                <a:extLst>
                  <a:ext uri="{0D108BD9-81ED-4DB2-BD59-A6C34878D82A}">
                    <a16:rowId xmlns:a16="http://schemas.microsoft.com/office/drawing/2014/main" val="1546400274"/>
                  </a:ext>
                </a:extLst>
              </a:tr>
              <a:tr h="256822">
                <a:tc>
                  <a:txBody>
                    <a:bodyPr/>
                    <a:lstStyle/>
                    <a:p>
                      <a:pPr algn="ctr"/>
                      <a:r>
                        <a:rPr lang="tr-TR" dirty="0"/>
                        <a:t>S3=250</a:t>
                      </a:r>
                    </a:p>
                  </a:txBody>
                  <a:tcPr>
                    <a:solidFill>
                      <a:schemeClr val="bg1">
                        <a:lumMod val="95000"/>
                      </a:schemeClr>
                    </a:solidFill>
                  </a:tcPr>
                </a:tc>
                <a:tc>
                  <a:txBody>
                    <a:bodyPr/>
                    <a:lstStyle/>
                    <a:p>
                      <a:pPr algn="ctr"/>
                      <a:r>
                        <a:rPr lang="tr-TR" dirty="0"/>
                        <a:t>28</a:t>
                      </a:r>
                    </a:p>
                  </a:txBody>
                  <a:tcPr/>
                </a:tc>
                <a:tc>
                  <a:txBody>
                    <a:bodyPr/>
                    <a:lstStyle/>
                    <a:p>
                      <a:pPr algn="ctr"/>
                      <a:r>
                        <a:rPr lang="tr-TR" dirty="0"/>
                        <a:t>24</a:t>
                      </a:r>
                    </a:p>
                  </a:txBody>
                  <a:tcPr/>
                </a:tc>
                <a:tc>
                  <a:txBody>
                    <a:bodyPr/>
                    <a:lstStyle/>
                    <a:p>
                      <a:pPr algn="ctr"/>
                      <a:r>
                        <a:rPr lang="tr-TR" dirty="0"/>
                        <a:t>34</a:t>
                      </a:r>
                    </a:p>
                  </a:txBody>
                  <a:tcPr/>
                </a:tc>
                <a:tc>
                  <a:txBody>
                    <a:bodyPr/>
                    <a:lstStyle/>
                    <a:p>
                      <a:pPr algn="ctr"/>
                      <a:r>
                        <a:rPr lang="tr-TR" dirty="0"/>
                        <a:t>26</a:t>
                      </a:r>
                    </a:p>
                  </a:txBody>
                  <a:tcPr/>
                </a:tc>
                <a:extLst>
                  <a:ext uri="{0D108BD9-81ED-4DB2-BD59-A6C34878D82A}">
                    <a16:rowId xmlns:a16="http://schemas.microsoft.com/office/drawing/2014/main" val="2422504025"/>
                  </a:ext>
                </a:extLst>
              </a:tr>
              <a:tr h="256822">
                <a:tc>
                  <a:txBody>
                    <a:bodyPr/>
                    <a:lstStyle/>
                    <a:p>
                      <a:pPr algn="ctr"/>
                      <a:r>
                        <a:rPr lang="tr-TR" dirty="0"/>
                        <a:t>S4=300</a:t>
                      </a:r>
                    </a:p>
                  </a:txBody>
                  <a:tcPr>
                    <a:solidFill>
                      <a:schemeClr val="bg1">
                        <a:lumMod val="95000"/>
                      </a:schemeClr>
                    </a:solidFill>
                  </a:tcPr>
                </a:tc>
                <a:tc>
                  <a:txBody>
                    <a:bodyPr/>
                    <a:lstStyle/>
                    <a:p>
                      <a:pPr algn="ctr"/>
                      <a:r>
                        <a:rPr lang="tr-TR" dirty="0"/>
                        <a:t>22</a:t>
                      </a:r>
                    </a:p>
                  </a:txBody>
                  <a:tcPr/>
                </a:tc>
                <a:tc>
                  <a:txBody>
                    <a:bodyPr/>
                    <a:lstStyle/>
                    <a:p>
                      <a:pPr algn="ctr"/>
                      <a:r>
                        <a:rPr lang="tr-TR" dirty="0"/>
                        <a:t>30</a:t>
                      </a:r>
                    </a:p>
                  </a:txBody>
                  <a:tcPr/>
                </a:tc>
                <a:tc>
                  <a:txBody>
                    <a:bodyPr/>
                    <a:lstStyle/>
                    <a:p>
                      <a:pPr algn="ctr"/>
                      <a:r>
                        <a:rPr lang="tr-TR" dirty="0"/>
                        <a:t>28</a:t>
                      </a:r>
                    </a:p>
                  </a:txBody>
                  <a:tcPr/>
                </a:tc>
                <a:tc>
                  <a:txBody>
                    <a:bodyPr/>
                    <a:lstStyle/>
                    <a:p>
                      <a:pPr algn="ctr"/>
                      <a:r>
                        <a:rPr lang="tr-TR" dirty="0"/>
                        <a:t>20</a:t>
                      </a:r>
                    </a:p>
                  </a:txBody>
                  <a:tcPr/>
                </a:tc>
                <a:extLst>
                  <a:ext uri="{0D108BD9-81ED-4DB2-BD59-A6C34878D82A}">
                    <a16:rowId xmlns:a16="http://schemas.microsoft.com/office/drawing/2014/main" val="139760520"/>
                  </a:ext>
                </a:extLst>
              </a:tr>
              <a:tr h="256822">
                <a:tc>
                  <a:txBody>
                    <a:bodyPr/>
                    <a:lstStyle/>
                    <a:p>
                      <a:r>
                        <a:rPr lang="tr-TR" dirty="0">
                          <a:solidFill>
                            <a:srgbClr val="C00000"/>
                          </a:solidFill>
                        </a:rPr>
                        <a:t>Olasılık</a:t>
                      </a:r>
                    </a:p>
                  </a:txBody>
                  <a:tcPr>
                    <a:solidFill>
                      <a:schemeClr val="bg1">
                        <a:lumMod val="95000"/>
                      </a:schemeClr>
                    </a:solidFill>
                  </a:tcPr>
                </a:tc>
                <a:tc>
                  <a:txBody>
                    <a:bodyPr/>
                    <a:lstStyle/>
                    <a:p>
                      <a:pPr algn="ctr"/>
                      <a:r>
                        <a:rPr lang="tr-TR" dirty="0">
                          <a:solidFill>
                            <a:srgbClr val="C00000"/>
                          </a:solidFill>
                        </a:rPr>
                        <a:t>1/4</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tr-TR" dirty="0">
                          <a:solidFill>
                            <a:srgbClr val="C00000"/>
                          </a:solidFill>
                        </a:rPr>
                        <a:t>1/4</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tr-TR" dirty="0">
                          <a:solidFill>
                            <a:srgbClr val="C00000"/>
                          </a:solidFill>
                        </a:rPr>
                        <a:t>1/4</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tr-TR" dirty="0">
                          <a:solidFill>
                            <a:srgbClr val="C00000"/>
                          </a:solidFill>
                        </a:rPr>
                        <a:t>1/4</a:t>
                      </a:r>
                    </a:p>
                  </a:txBody>
                  <a:tcPr/>
                </a:tc>
                <a:extLst>
                  <a:ext uri="{0D108BD9-81ED-4DB2-BD59-A6C34878D82A}">
                    <a16:rowId xmlns:a16="http://schemas.microsoft.com/office/drawing/2014/main" val="1282341639"/>
                  </a:ext>
                </a:extLst>
              </a:tr>
            </a:tbl>
          </a:graphicData>
        </a:graphic>
      </p:graphicFrame>
      <p:sp>
        <p:nvSpPr>
          <p:cNvPr id="4" name="Dikdörtgen 3"/>
          <p:cNvSpPr/>
          <p:nvPr/>
        </p:nvSpPr>
        <p:spPr>
          <a:xfrm>
            <a:off x="145344" y="3551325"/>
            <a:ext cx="4572000" cy="1323439"/>
          </a:xfrm>
          <a:prstGeom prst="rect">
            <a:avLst/>
          </a:prstGeom>
        </p:spPr>
        <p:txBody>
          <a:bodyPr>
            <a:spAutoFit/>
          </a:bodyPr>
          <a:lstStyle/>
          <a:p>
            <a:r>
              <a:rPr lang="en-US" altLang="tr-TR" sz="2000" dirty="0" err="1"/>
              <a:t>Kâr</a:t>
            </a:r>
            <a:r>
              <a:rPr lang="en-US" altLang="tr-TR" sz="2000" dirty="0"/>
              <a:t> </a:t>
            </a:r>
            <a:r>
              <a:rPr lang="en-US" altLang="tr-TR" sz="2000" dirty="0" err="1"/>
              <a:t>söz</a:t>
            </a:r>
            <a:r>
              <a:rPr lang="en-US" altLang="tr-TR" sz="2000" dirty="0"/>
              <a:t> </a:t>
            </a:r>
            <a:r>
              <a:rPr lang="en-US" altLang="tr-TR" sz="2000" dirty="0" err="1"/>
              <a:t>konusu</a:t>
            </a:r>
            <a:r>
              <a:rPr lang="en-US" altLang="tr-TR" sz="2000" dirty="0"/>
              <a:t> </a:t>
            </a:r>
            <a:r>
              <a:rPr lang="en-US" altLang="tr-TR" sz="2000" dirty="0" err="1"/>
              <a:t>olduğundan</a:t>
            </a:r>
            <a:r>
              <a:rPr lang="en-US" altLang="tr-TR" sz="2000" dirty="0"/>
              <a:t>, </a:t>
            </a:r>
            <a:r>
              <a:rPr lang="en-US" altLang="tr-TR" sz="2000" dirty="0" err="1"/>
              <a:t>beklenen</a:t>
            </a:r>
            <a:r>
              <a:rPr lang="en-US" altLang="tr-TR" sz="2000" dirty="0"/>
              <a:t> </a:t>
            </a:r>
            <a:r>
              <a:rPr lang="en-US" altLang="tr-TR" sz="2000" dirty="0" err="1"/>
              <a:t>değerlerden</a:t>
            </a:r>
            <a:r>
              <a:rPr lang="en-US" altLang="tr-TR" sz="2000" dirty="0"/>
              <a:t> </a:t>
            </a:r>
            <a:r>
              <a:rPr lang="en-US" altLang="tr-TR" sz="2000" dirty="0" err="1"/>
              <a:t>en</a:t>
            </a:r>
            <a:r>
              <a:rPr lang="en-US" altLang="tr-TR" sz="2000" dirty="0"/>
              <a:t> </a:t>
            </a:r>
            <a:r>
              <a:rPr lang="en-US" altLang="tr-TR" sz="2000" dirty="0" err="1"/>
              <a:t>büyük</a:t>
            </a:r>
            <a:r>
              <a:rPr lang="en-US" altLang="tr-TR" sz="2000" dirty="0"/>
              <a:t> (</a:t>
            </a:r>
            <a:r>
              <a:rPr lang="tr-TR" altLang="tr-TR" sz="2000" dirty="0"/>
              <a:t>….$</a:t>
            </a:r>
            <a:r>
              <a:rPr lang="en-US" altLang="tr-TR" sz="2000" dirty="0"/>
              <a:t>) </a:t>
            </a:r>
            <a:r>
              <a:rPr lang="en-US" altLang="tr-TR" sz="2000" dirty="0" err="1"/>
              <a:t>olanının</a:t>
            </a:r>
            <a:r>
              <a:rPr lang="en-US" altLang="tr-TR" sz="2000" dirty="0"/>
              <a:t> </a:t>
            </a:r>
            <a:r>
              <a:rPr lang="en-US" altLang="tr-TR" sz="2000" dirty="0" err="1"/>
              <a:t>işaret</a:t>
            </a:r>
            <a:r>
              <a:rPr lang="en-US" altLang="tr-TR" sz="2000" dirty="0"/>
              <a:t> </a:t>
            </a:r>
            <a:r>
              <a:rPr lang="en-US" altLang="tr-TR" sz="2000" dirty="0" err="1"/>
              <a:t>ettiği</a:t>
            </a:r>
            <a:r>
              <a:rPr lang="en-US" altLang="tr-TR" sz="2000" dirty="0"/>
              <a:t> </a:t>
            </a:r>
            <a:r>
              <a:rPr lang="en-US" altLang="tr-TR" sz="2000" dirty="0" err="1"/>
              <a:t>miktarda</a:t>
            </a:r>
            <a:r>
              <a:rPr lang="en-US" altLang="tr-TR" sz="2000" dirty="0"/>
              <a:t>, </a:t>
            </a:r>
            <a:r>
              <a:rPr lang="en-US" altLang="tr-TR" sz="2000" dirty="0" err="1"/>
              <a:t>yani</a:t>
            </a:r>
            <a:r>
              <a:rPr lang="en-US" altLang="tr-TR" sz="2000" dirty="0"/>
              <a:t> </a:t>
            </a:r>
            <a:r>
              <a:rPr lang="tr-TR" altLang="tr-TR" sz="2000" dirty="0"/>
              <a:t>……</a:t>
            </a:r>
            <a:r>
              <a:rPr lang="en-US" altLang="tr-TR" sz="2000" dirty="0"/>
              <a:t> </a:t>
            </a:r>
            <a:r>
              <a:rPr lang="en-US" altLang="tr-TR" sz="2000" dirty="0" err="1"/>
              <a:t>birimlik</a:t>
            </a:r>
            <a:r>
              <a:rPr lang="en-US" altLang="tr-TR" sz="2000" dirty="0"/>
              <a:t> </a:t>
            </a:r>
            <a:r>
              <a:rPr lang="en-US" altLang="tr-TR" sz="2000" dirty="0" err="1"/>
              <a:t>sipariş</a:t>
            </a:r>
            <a:r>
              <a:rPr lang="en-US" altLang="tr-TR" sz="2000" dirty="0"/>
              <a:t> </a:t>
            </a:r>
            <a:r>
              <a:rPr lang="en-US" altLang="tr-TR" sz="2000" dirty="0" err="1"/>
              <a:t>verilmesi</a:t>
            </a:r>
            <a:r>
              <a:rPr lang="en-US" altLang="tr-TR" sz="2000" dirty="0"/>
              <a:t> </a:t>
            </a:r>
            <a:r>
              <a:rPr lang="en-US" altLang="tr-TR" sz="2000" dirty="0" err="1"/>
              <a:t>uygun</a:t>
            </a:r>
            <a:r>
              <a:rPr lang="en-US" altLang="tr-TR" sz="2000" dirty="0"/>
              <a:t> </a:t>
            </a:r>
            <a:r>
              <a:rPr lang="en-US" altLang="tr-TR" sz="2000" dirty="0" err="1"/>
              <a:t>olur</a:t>
            </a:r>
            <a:endParaRPr lang="tr-TR" sz="2000" dirty="0"/>
          </a:p>
        </p:txBody>
      </p:sp>
    </p:spTree>
    <p:extLst>
      <p:ext uri="{BB962C8B-B14F-4D97-AF65-F5344CB8AC3E}">
        <p14:creationId xmlns:p14="http://schemas.microsoft.com/office/powerpoint/2010/main" val="23762587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spect="1" noChangeArrowheads="1"/>
          </p:cNvSpPr>
          <p:nvPr>
            <p:ph type="title"/>
          </p:nvPr>
        </p:nvSpPr>
        <p:spPr/>
        <p:txBody>
          <a:bodyPr/>
          <a:lstStyle/>
          <a:p>
            <a:pPr marL="609600" indent="-609600"/>
            <a:r>
              <a:rPr lang="tr-TR" altLang="tr-TR" dirty="0"/>
              <a:t> 2. </a:t>
            </a:r>
            <a:r>
              <a:rPr lang="en-US" altLang="tr-TR" dirty="0"/>
              <a:t>Minimaks </a:t>
            </a:r>
            <a:r>
              <a:rPr lang="tr-TR" altLang="tr-TR" dirty="0"/>
              <a:t>veya M</a:t>
            </a:r>
            <a:r>
              <a:rPr lang="en-US" altLang="tr-TR" dirty="0" err="1"/>
              <a:t>aksimin</a:t>
            </a:r>
            <a:r>
              <a:rPr lang="tr-TR" altLang="tr-TR" dirty="0"/>
              <a:t> Ölçütü</a:t>
            </a:r>
          </a:p>
        </p:txBody>
      </p:sp>
      <p:sp>
        <p:nvSpPr>
          <p:cNvPr id="98307" name="Rectangle 3"/>
          <p:cNvSpPr>
            <a:spLocks noGrp="1" noChangeAspect="1" noChangeArrowheads="1"/>
          </p:cNvSpPr>
          <p:nvPr>
            <p:ph idx="1"/>
          </p:nvPr>
        </p:nvSpPr>
        <p:spPr bwMode="auto">
          <a:xfrm>
            <a:off x="95250" y="1600200"/>
            <a:ext cx="8953500" cy="189949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None/>
            </a:pPr>
            <a:r>
              <a:rPr lang="en-US" altLang="tr-TR" sz="2800" dirty="0"/>
              <a:t>Bu </a:t>
            </a:r>
            <a:r>
              <a:rPr lang="en-US" altLang="tr-TR" sz="2800" dirty="0" err="1"/>
              <a:t>ölçüt</a:t>
            </a:r>
            <a:r>
              <a:rPr lang="en-US" altLang="tr-TR" sz="2800" dirty="0"/>
              <a:t> </a:t>
            </a:r>
            <a:r>
              <a:rPr lang="en-US" altLang="tr-TR" sz="2800" dirty="0" err="1"/>
              <a:t>yaklaşımlarında</a:t>
            </a:r>
            <a:r>
              <a:rPr lang="en-US" altLang="tr-TR" sz="2800" dirty="0"/>
              <a:t> </a:t>
            </a:r>
            <a:r>
              <a:rPr lang="en-US" altLang="tr-TR" sz="2800" dirty="0" err="1"/>
              <a:t>tutucu</a:t>
            </a:r>
            <a:r>
              <a:rPr lang="en-US" altLang="tr-TR" sz="2800" dirty="0"/>
              <a:t>, </a:t>
            </a:r>
            <a:r>
              <a:rPr lang="en-US" altLang="tr-TR" sz="2800" b="1" dirty="0" err="1">
                <a:solidFill>
                  <a:srgbClr val="C00000"/>
                </a:solidFill>
              </a:rPr>
              <a:t>kötümser</a:t>
            </a:r>
            <a:r>
              <a:rPr lang="en-US" altLang="tr-TR" sz="2800" dirty="0"/>
              <a:t> </a:t>
            </a:r>
            <a:r>
              <a:rPr lang="en-US" altLang="tr-TR" sz="2800" dirty="0" err="1"/>
              <a:t>karar</a:t>
            </a:r>
            <a:r>
              <a:rPr lang="en-US" altLang="tr-TR" sz="2800" dirty="0"/>
              <a:t> </a:t>
            </a:r>
            <a:r>
              <a:rPr lang="en-US" altLang="tr-TR" sz="2800" dirty="0" err="1"/>
              <a:t>vericilerin</a:t>
            </a:r>
            <a:r>
              <a:rPr lang="en-US" altLang="tr-TR" sz="2800" dirty="0"/>
              <a:t> </a:t>
            </a:r>
            <a:r>
              <a:rPr lang="en-US" altLang="tr-TR" sz="2800" dirty="0" err="1"/>
              <a:t>benimsedikleri</a:t>
            </a:r>
            <a:r>
              <a:rPr lang="en-US" altLang="tr-TR" sz="2800" dirty="0"/>
              <a:t> </a:t>
            </a:r>
            <a:r>
              <a:rPr lang="en-US" altLang="tr-TR" sz="2800" dirty="0" err="1"/>
              <a:t>karar</a:t>
            </a:r>
            <a:r>
              <a:rPr lang="en-US" altLang="tr-TR" sz="2800" dirty="0"/>
              <a:t> </a:t>
            </a:r>
            <a:r>
              <a:rPr lang="en-US" altLang="tr-TR" sz="2800" dirty="0" err="1"/>
              <a:t>ölçütüdür</a:t>
            </a:r>
            <a:r>
              <a:rPr lang="en-US" altLang="tr-TR" sz="2800" dirty="0"/>
              <a:t>. Bu </a:t>
            </a:r>
            <a:r>
              <a:rPr lang="en-US" altLang="tr-TR" sz="2800" dirty="0" err="1"/>
              <a:t>yaklaşım</a:t>
            </a:r>
            <a:r>
              <a:rPr lang="en-US" altLang="tr-TR" sz="2800" dirty="0"/>
              <a:t>, </a:t>
            </a:r>
            <a:r>
              <a:rPr lang="en-US" altLang="tr-TR" sz="2800" dirty="0" err="1"/>
              <a:t>hangi</a:t>
            </a:r>
            <a:r>
              <a:rPr lang="en-US" altLang="tr-TR" sz="2800" dirty="0"/>
              <a:t> </a:t>
            </a:r>
            <a:r>
              <a:rPr lang="en-US" altLang="tr-TR" sz="2800" dirty="0" err="1"/>
              <a:t>strateji</a:t>
            </a:r>
            <a:r>
              <a:rPr lang="en-US" altLang="tr-TR" sz="2800" dirty="0"/>
              <a:t> </a:t>
            </a:r>
            <a:r>
              <a:rPr lang="en-US" altLang="tr-TR" sz="2800" dirty="0" err="1"/>
              <a:t>seçilmiş</a:t>
            </a:r>
            <a:r>
              <a:rPr lang="en-US" altLang="tr-TR" sz="2800" dirty="0"/>
              <a:t> </a:t>
            </a:r>
            <a:r>
              <a:rPr lang="en-US" altLang="tr-TR" sz="2800" dirty="0" err="1"/>
              <a:t>olursa</a:t>
            </a:r>
            <a:r>
              <a:rPr lang="en-US" altLang="tr-TR" sz="2800" dirty="0"/>
              <a:t> </a:t>
            </a:r>
            <a:r>
              <a:rPr lang="en-US" altLang="tr-TR" sz="2800" dirty="0" err="1"/>
              <a:t>olsun</a:t>
            </a:r>
            <a:r>
              <a:rPr lang="en-US" altLang="tr-TR" sz="2800" dirty="0"/>
              <a:t> </a:t>
            </a:r>
            <a:r>
              <a:rPr lang="en-US" altLang="tr-TR" sz="2800" dirty="0" err="1"/>
              <a:t>daima</a:t>
            </a:r>
            <a:r>
              <a:rPr lang="en-US" altLang="tr-TR" sz="2800" dirty="0"/>
              <a:t> o </a:t>
            </a:r>
            <a:r>
              <a:rPr lang="en-US" altLang="tr-TR" sz="2800" dirty="0" err="1"/>
              <a:t>eylem</a:t>
            </a:r>
            <a:r>
              <a:rPr lang="en-US" altLang="tr-TR" sz="2800" dirty="0"/>
              <a:t> </a:t>
            </a:r>
            <a:r>
              <a:rPr lang="en-US" altLang="tr-TR" sz="2800" dirty="0" err="1"/>
              <a:t>için</a:t>
            </a:r>
            <a:r>
              <a:rPr lang="en-US" altLang="tr-TR" sz="2800" dirty="0"/>
              <a:t> </a:t>
            </a:r>
            <a:r>
              <a:rPr lang="en-US" altLang="tr-TR" sz="2800" dirty="0" err="1"/>
              <a:t>en</a:t>
            </a:r>
            <a:r>
              <a:rPr lang="en-US" altLang="tr-TR" sz="2800" dirty="0"/>
              <a:t> </a:t>
            </a:r>
            <a:r>
              <a:rPr lang="en-US" altLang="tr-TR" sz="2800" dirty="0" err="1"/>
              <a:t>kötü</a:t>
            </a:r>
            <a:r>
              <a:rPr lang="en-US" altLang="tr-TR" sz="2800" dirty="0"/>
              <a:t> </a:t>
            </a:r>
            <a:r>
              <a:rPr lang="en-US" altLang="tr-TR" sz="2800" dirty="0" err="1"/>
              <a:t>olan</a:t>
            </a:r>
            <a:r>
              <a:rPr lang="en-US" altLang="tr-TR" sz="2800" dirty="0"/>
              <a:t> </a:t>
            </a:r>
            <a:r>
              <a:rPr lang="en-US" altLang="tr-TR" sz="2800" dirty="0" err="1"/>
              <a:t>olayın</a:t>
            </a:r>
            <a:r>
              <a:rPr lang="en-US" altLang="tr-TR" sz="2800" dirty="0"/>
              <a:t> </a:t>
            </a:r>
            <a:r>
              <a:rPr lang="en-US" altLang="tr-TR" sz="2800" dirty="0" err="1"/>
              <a:t>gerçekleşeceği</a:t>
            </a:r>
            <a:r>
              <a:rPr lang="en-US" altLang="tr-TR" sz="2800" dirty="0"/>
              <a:t> </a:t>
            </a:r>
            <a:r>
              <a:rPr lang="en-US" altLang="tr-TR" sz="2800" dirty="0" err="1"/>
              <a:t>varsayımına</a:t>
            </a:r>
            <a:r>
              <a:rPr lang="en-US" altLang="tr-TR" sz="2800" dirty="0"/>
              <a:t> </a:t>
            </a:r>
            <a:r>
              <a:rPr lang="en-US" altLang="tr-TR" sz="2800" dirty="0" err="1"/>
              <a:t>dayanır</a:t>
            </a:r>
            <a:r>
              <a:rPr lang="en-US" altLang="tr-TR" sz="2800" dirty="0"/>
              <a:t>. </a:t>
            </a:r>
            <a:endParaRPr lang="tr-TR" altLang="tr-TR" sz="2800" dirty="0"/>
          </a:p>
        </p:txBody>
      </p:sp>
      <p:sp>
        <p:nvSpPr>
          <p:cNvPr id="2" name="Dikdörtgen 1"/>
          <p:cNvSpPr/>
          <p:nvPr/>
        </p:nvSpPr>
        <p:spPr>
          <a:xfrm>
            <a:off x="326018" y="3499693"/>
            <a:ext cx="837004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609600" indent="-609600" algn="ctr"/>
            <a:r>
              <a:rPr lang="tr-TR" altLang="tr-TR" sz="4400" b="1" dirty="0">
                <a:solidFill>
                  <a:srgbClr val="B62536"/>
                </a:solidFill>
                <a:latin typeface="+mj-lt"/>
                <a:cs typeface="MS PGothic" charset="0"/>
              </a:rPr>
              <a:t>3. </a:t>
            </a:r>
            <a:r>
              <a:rPr lang="en-US" altLang="tr-TR" sz="4400" b="1" dirty="0">
                <a:solidFill>
                  <a:srgbClr val="B62536"/>
                </a:solidFill>
                <a:latin typeface="+mj-lt"/>
                <a:cs typeface="MS PGothic" charset="0"/>
              </a:rPr>
              <a:t>Maksimaks </a:t>
            </a:r>
            <a:r>
              <a:rPr lang="tr-TR" altLang="tr-TR" sz="4400" b="1" dirty="0">
                <a:solidFill>
                  <a:srgbClr val="B62536"/>
                </a:solidFill>
                <a:latin typeface="+mj-lt"/>
                <a:cs typeface="MS PGothic" charset="0"/>
              </a:rPr>
              <a:t>veya M</a:t>
            </a:r>
            <a:r>
              <a:rPr lang="en-US" altLang="tr-TR" sz="4400" b="1" dirty="0" err="1">
                <a:solidFill>
                  <a:srgbClr val="B62536"/>
                </a:solidFill>
                <a:latin typeface="+mj-lt"/>
                <a:cs typeface="MS PGothic" charset="0"/>
              </a:rPr>
              <a:t>inimin</a:t>
            </a:r>
            <a:r>
              <a:rPr lang="tr-TR" altLang="tr-TR" sz="4400" b="1" dirty="0">
                <a:solidFill>
                  <a:srgbClr val="B62536"/>
                </a:solidFill>
                <a:latin typeface="+mj-lt"/>
                <a:cs typeface="MS PGothic" charset="0"/>
              </a:rPr>
              <a:t> Ölçütü</a:t>
            </a:r>
            <a:endParaRPr lang="tr-TR" sz="4400" b="1" dirty="0">
              <a:solidFill>
                <a:srgbClr val="B62536"/>
              </a:solidFill>
              <a:latin typeface="+mj-lt"/>
              <a:cs typeface="MS PGothic" charset="0"/>
            </a:endParaRPr>
          </a:p>
        </p:txBody>
      </p:sp>
      <p:sp>
        <p:nvSpPr>
          <p:cNvPr id="5" name="Rectangle 3"/>
          <p:cNvSpPr txBox="1">
            <a:spLocks noChangeAspect="1" noChangeArrowheads="1"/>
          </p:cNvSpPr>
          <p:nvPr/>
        </p:nvSpPr>
        <p:spPr bwMode="auto">
          <a:xfrm>
            <a:off x="190500" y="4389120"/>
            <a:ext cx="8953500" cy="189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MS PGothic"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S PGothic" charset="0"/>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S PGothic"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S PGothic"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S PGothic"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altLang="tr-TR" sz="2800" dirty="0"/>
              <a:t>Bu </a:t>
            </a:r>
            <a:r>
              <a:rPr lang="en-US" altLang="tr-TR" sz="2800" dirty="0" err="1"/>
              <a:t>ölçüt</a:t>
            </a:r>
            <a:r>
              <a:rPr lang="en-US" altLang="tr-TR" sz="2800" dirty="0"/>
              <a:t> </a:t>
            </a:r>
            <a:r>
              <a:rPr lang="en-US" altLang="tr-TR" sz="2800" dirty="0" err="1"/>
              <a:t>yaklaşımlarında</a:t>
            </a:r>
            <a:r>
              <a:rPr lang="en-US" altLang="tr-TR" sz="2800" dirty="0"/>
              <a:t> </a:t>
            </a:r>
            <a:r>
              <a:rPr lang="tr-TR" altLang="tr-TR" sz="2800" b="1" dirty="0">
                <a:solidFill>
                  <a:srgbClr val="C00000"/>
                </a:solidFill>
              </a:rPr>
              <a:t>iyimser</a:t>
            </a:r>
            <a:r>
              <a:rPr lang="en-US" altLang="tr-TR" sz="2800" dirty="0"/>
              <a:t> </a:t>
            </a:r>
            <a:r>
              <a:rPr lang="en-US" altLang="tr-TR" sz="2800" dirty="0" err="1"/>
              <a:t>karar</a:t>
            </a:r>
            <a:r>
              <a:rPr lang="en-US" altLang="tr-TR" sz="2800" dirty="0"/>
              <a:t> </a:t>
            </a:r>
            <a:r>
              <a:rPr lang="en-US" altLang="tr-TR" sz="2800" dirty="0" err="1"/>
              <a:t>vericilerin</a:t>
            </a:r>
            <a:r>
              <a:rPr lang="en-US" altLang="tr-TR" sz="2800" dirty="0"/>
              <a:t> </a:t>
            </a:r>
            <a:r>
              <a:rPr lang="en-US" altLang="tr-TR" sz="2800" dirty="0" err="1"/>
              <a:t>benimsedikleri</a:t>
            </a:r>
            <a:r>
              <a:rPr lang="en-US" altLang="tr-TR" sz="2800" dirty="0"/>
              <a:t> </a:t>
            </a:r>
            <a:r>
              <a:rPr lang="en-US" altLang="tr-TR" sz="2800" dirty="0" err="1"/>
              <a:t>karar</a:t>
            </a:r>
            <a:r>
              <a:rPr lang="en-US" altLang="tr-TR" sz="2800" dirty="0"/>
              <a:t> </a:t>
            </a:r>
            <a:r>
              <a:rPr lang="en-US" altLang="tr-TR" sz="2800" dirty="0" err="1"/>
              <a:t>ölçütüdür</a:t>
            </a:r>
            <a:r>
              <a:rPr lang="en-US" altLang="tr-TR" sz="2800" dirty="0"/>
              <a:t>. Bu </a:t>
            </a:r>
            <a:r>
              <a:rPr lang="en-US" altLang="tr-TR" sz="2800" dirty="0" err="1"/>
              <a:t>yaklaşım</a:t>
            </a:r>
            <a:r>
              <a:rPr lang="en-US" altLang="tr-TR" sz="2800" dirty="0"/>
              <a:t>, </a:t>
            </a:r>
            <a:r>
              <a:rPr lang="en-US" altLang="tr-TR" sz="2800" dirty="0" err="1"/>
              <a:t>hangi</a:t>
            </a:r>
            <a:r>
              <a:rPr lang="en-US" altLang="tr-TR" sz="2800" dirty="0"/>
              <a:t> </a:t>
            </a:r>
            <a:r>
              <a:rPr lang="en-US" altLang="tr-TR" sz="2800" dirty="0" err="1"/>
              <a:t>strateji</a:t>
            </a:r>
            <a:r>
              <a:rPr lang="en-US" altLang="tr-TR" sz="2800" dirty="0"/>
              <a:t> </a:t>
            </a:r>
            <a:r>
              <a:rPr lang="en-US" altLang="tr-TR" sz="2800" dirty="0" err="1"/>
              <a:t>seçilmiş</a:t>
            </a:r>
            <a:r>
              <a:rPr lang="en-US" altLang="tr-TR" sz="2800" dirty="0"/>
              <a:t> </a:t>
            </a:r>
            <a:r>
              <a:rPr lang="en-US" altLang="tr-TR" sz="2800" dirty="0" err="1"/>
              <a:t>olursa</a:t>
            </a:r>
            <a:r>
              <a:rPr lang="en-US" altLang="tr-TR" sz="2800" dirty="0"/>
              <a:t> </a:t>
            </a:r>
            <a:r>
              <a:rPr lang="en-US" altLang="tr-TR" sz="2800" dirty="0" err="1"/>
              <a:t>olsun</a:t>
            </a:r>
            <a:r>
              <a:rPr lang="en-US" altLang="tr-TR" sz="2800" dirty="0"/>
              <a:t> </a:t>
            </a:r>
            <a:r>
              <a:rPr lang="en-US" altLang="tr-TR" sz="2800" dirty="0" err="1"/>
              <a:t>daima</a:t>
            </a:r>
            <a:r>
              <a:rPr lang="en-US" altLang="tr-TR" sz="2800" dirty="0"/>
              <a:t> o </a:t>
            </a:r>
            <a:r>
              <a:rPr lang="tr-TR" altLang="tr-TR" sz="2800" dirty="0"/>
              <a:t>eylem</a:t>
            </a:r>
            <a:r>
              <a:rPr lang="en-US" altLang="tr-TR" sz="2800" dirty="0"/>
              <a:t> </a:t>
            </a:r>
            <a:r>
              <a:rPr lang="en-US" altLang="tr-TR" sz="2800" dirty="0" err="1"/>
              <a:t>için</a:t>
            </a:r>
            <a:r>
              <a:rPr lang="en-US" altLang="tr-TR" sz="2800" dirty="0"/>
              <a:t> </a:t>
            </a:r>
            <a:r>
              <a:rPr lang="en-US" altLang="tr-TR" sz="2800" dirty="0" err="1"/>
              <a:t>en</a:t>
            </a:r>
            <a:r>
              <a:rPr lang="en-US" altLang="tr-TR" sz="2800" dirty="0"/>
              <a:t> </a:t>
            </a:r>
            <a:r>
              <a:rPr lang="tr-TR" altLang="tr-TR" sz="2800" dirty="0"/>
              <a:t>iyi</a:t>
            </a:r>
            <a:r>
              <a:rPr lang="en-US" altLang="tr-TR" sz="2800" dirty="0"/>
              <a:t> </a:t>
            </a:r>
            <a:r>
              <a:rPr lang="en-US" altLang="tr-TR" sz="2800" dirty="0" err="1"/>
              <a:t>olan</a:t>
            </a:r>
            <a:r>
              <a:rPr lang="en-US" altLang="tr-TR" sz="2800" dirty="0"/>
              <a:t> </a:t>
            </a:r>
            <a:r>
              <a:rPr lang="en-US" altLang="tr-TR" sz="2800" dirty="0" err="1"/>
              <a:t>olayın</a:t>
            </a:r>
            <a:r>
              <a:rPr lang="en-US" altLang="tr-TR" sz="2800" dirty="0"/>
              <a:t> </a:t>
            </a:r>
            <a:r>
              <a:rPr lang="en-US" altLang="tr-TR" sz="2800" dirty="0" err="1"/>
              <a:t>gerçekleşeceği</a:t>
            </a:r>
            <a:r>
              <a:rPr lang="en-US" altLang="tr-TR" sz="2800" dirty="0"/>
              <a:t> </a:t>
            </a:r>
            <a:r>
              <a:rPr lang="en-US" altLang="tr-TR" sz="2800" dirty="0" err="1"/>
              <a:t>varsayımına</a:t>
            </a:r>
            <a:r>
              <a:rPr lang="en-US" altLang="tr-TR" sz="2800" dirty="0"/>
              <a:t> </a:t>
            </a:r>
            <a:r>
              <a:rPr lang="en-US" altLang="tr-TR" sz="2800" dirty="0" err="1"/>
              <a:t>dayanır</a:t>
            </a:r>
            <a:r>
              <a:rPr lang="en-US" altLang="tr-TR" sz="2800" dirty="0"/>
              <a:t>. </a:t>
            </a:r>
            <a:endParaRPr lang="tr-TR" altLang="tr-TR" sz="2800" dirty="0"/>
          </a:p>
        </p:txBody>
      </p:sp>
    </p:spTree>
    <p:extLst>
      <p:ext uri="{BB962C8B-B14F-4D97-AF65-F5344CB8AC3E}">
        <p14:creationId xmlns:p14="http://schemas.microsoft.com/office/powerpoint/2010/main" val="8437153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spect="1" noChangeArrowheads="1"/>
          </p:cNvSpPr>
          <p:nvPr>
            <p:ph type="title"/>
          </p:nvPr>
        </p:nvSpPr>
        <p:spPr/>
        <p:txBody>
          <a:bodyPr/>
          <a:lstStyle/>
          <a:p>
            <a:r>
              <a:rPr lang="tr-TR" altLang="tr-TR" dirty="0"/>
              <a:t>Örnek-2-3</a:t>
            </a:r>
          </a:p>
        </p:txBody>
      </p:sp>
      <p:sp>
        <p:nvSpPr>
          <p:cNvPr id="100355" name="Rectangle 3"/>
          <p:cNvSpPr>
            <a:spLocks noGrp="1" noChangeAspect="1" noChangeArrowheads="1"/>
          </p:cNvSpPr>
          <p:nvPr>
            <p:ph idx="1"/>
          </p:nvPr>
        </p:nvSpPr>
        <p:spPr bwMode="auto">
          <a:xfrm>
            <a:off x="95250" y="1237456"/>
            <a:ext cx="8953500"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lgn="just">
              <a:buNone/>
            </a:pPr>
            <a:r>
              <a:rPr lang="tr-TR" altLang="tr-TR" dirty="0"/>
              <a:t>Aşağıdaki karar matrisinin </a:t>
            </a:r>
            <a:r>
              <a:rPr lang="en-US" altLang="tr-TR" dirty="0" err="1"/>
              <a:t>sonuç</a:t>
            </a:r>
            <a:r>
              <a:rPr lang="en-US" altLang="tr-TR" dirty="0"/>
              <a:t> </a:t>
            </a:r>
            <a:r>
              <a:rPr lang="en-US" altLang="tr-TR" dirty="0" err="1"/>
              <a:t>değerleri</a:t>
            </a:r>
            <a:endParaRPr lang="tr-TR" altLang="tr-TR" dirty="0"/>
          </a:p>
          <a:p>
            <a:pPr marL="0" indent="0" algn="just">
              <a:buNone/>
            </a:pPr>
            <a:r>
              <a:rPr lang="tr-TR" altLang="tr-TR" dirty="0"/>
              <a:t>a</a:t>
            </a:r>
            <a:r>
              <a:rPr lang="en-US" altLang="tr-TR" dirty="0"/>
              <a:t>. </a:t>
            </a:r>
            <a:r>
              <a:rPr lang="en-US" altLang="tr-TR" dirty="0" err="1"/>
              <a:t>Kazançlara</a:t>
            </a:r>
            <a:r>
              <a:rPr lang="en-US" altLang="tr-TR" dirty="0"/>
              <a:t>, </a:t>
            </a:r>
            <a:endParaRPr lang="tr-TR" altLang="tr-TR" dirty="0"/>
          </a:p>
          <a:p>
            <a:pPr marL="0" indent="0" algn="just">
              <a:buNone/>
            </a:pPr>
            <a:r>
              <a:rPr lang="tr-TR" altLang="tr-TR" dirty="0"/>
              <a:t>b</a:t>
            </a:r>
            <a:r>
              <a:rPr lang="en-US" altLang="tr-TR" dirty="0"/>
              <a:t>.</a:t>
            </a:r>
            <a:r>
              <a:rPr lang="tr-TR" altLang="tr-TR" dirty="0"/>
              <a:t> </a:t>
            </a:r>
            <a:r>
              <a:rPr lang="en-US" altLang="tr-TR" dirty="0" err="1"/>
              <a:t>Kayıplara</a:t>
            </a:r>
            <a:endParaRPr lang="tr-TR" altLang="tr-TR" dirty="0"/>
          </a:p>
          <a:p>
            <a:pPr marL="0" indent="0" algn="just">
              <a:buNone/>
            </a:pPr>
            <a:r>
              <a:rPr lang="en-US" altLang="tr-TR" dirty="0" err="1"/>
              <a:t>karşılık</a:t>
            </a:r>
            <a:r>
              <a:rPr lang="en-US" altLang="tr-TR" dirty="0"/>
              <a:t> </a:t>
            </a:r>
            <a:r>
              <a:rPr lang="en-US" altLang="tr-TR" dirty="0" err="1"/>
              <a:t>gelmeleri</a:t>
            </a:r>
            <a:r>
              <a:rPr lang="tr-TR" altLang="tr-TR" dirty="0"/>
              <a:t> durumunda iyimser ve kötümser karar verici için en iyi stratejileri belirleyiniz.</a:t>
            </a:r>
          </a:p>
          <a:p>
            <a:pPr algn="just"/>
            <a:endParaRPr lang="tr-TR" altLang="tr-TR" dirty="0"/>
          </a:p>
        </p:txBody>
      </p:sp>
      <p:graphicFrame>
        <p:nvGraphicFramePr>
          <p:cNvPr id="7" name="Tablo 6"/>
          <p:cNvGraphicFramePr>
            <a:graphicFrameLocks noGrp="1"/>
          </p:cNvGraphicFramePr>
          <p:nvPr>
            <p:extLst>
              <p:ext uri="{D42A27DB-BD31-4B8C-83A1-F6EECF244321}">
                <p14:modId xmlns:p14="http://schemas.microsoft.com/office/powerpoint/2010/main" val="3516514877"/>
              </p:ext>
            </p:extLst>
          </p:nvPr>
        </p:nvGraphicFramePr>
        <p:xfrm>
          <a:off x="1512712" y="4036590"/>
          <a:ext cx="6096000" cy="2225040"/>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985765618"/>
                    </a:ext>
                  </a:extLst>
                </a:gridCol>
                <a:gridCol w="1219200">
                  <a:extLst>
                    <a:ext uri="{9D8B030D-6E8A-4147-A177-3AD203B41FA5}">
                      <a16:colId xmlns:a16="http://schemas.microsoft.com/office/drawing/2014/main" val="1185846330"/>
                    </a:ext>
                  </a:extLst>
                </a:gridCol>
                <a:gridCol w="1219200">
                  <a:extLst>
                    <a:ext uri="{9D8B030D-6E8A-4147-A177-3AD203B41FA5}">
                      <a16:colId xmlns:a16="http://schemas.microsoft.com/office/drawing/2014/main" val="362275870"/>
                    </a:ext>
                  </a:extLst>
                </a:gridCol>
                <a:gridCol w="1219200">
                  <a:extLst>
                    <a:ext uri="{9D8B030D-6E8A-4147-A177-3AD203B41FA5}">
                      <a16:colId xmlns:a16="http://schemas.microsoft.com/office/drawing/2014/main" val="3611757921"/>
                    </a:ext>
                  </a:extLst>
                </a:gridCol>
                <a:gridCol w="1219200">
                  <a:extLst>
                    <a:ext uri="{9D8B030D-6E8A-4147-A177-3AD203B41FA5}">
                      <a16:colId xmlns:a16="http://schemas.microsoft.com/office/drawing/2014/main" val="2849128033"/>
                    </a:ext>
                  </a:extLst>
                </a:gridCol>
              </a:tblGrid>
              <a:tr h="370840">
                <a:tc rowSpan="2">
                  <a:txBody>
                    <a:bodyPr/>
                    <a:lstStyle/>
                    <a:p>
                      <a:endParaRPr lang="tr-TR" dirty="0"/>
                    </a:p>
                    <a:p>
                      <a:r>
                        <a:rPr lang="tr-TR" dirty="0"/>
                        <a:t>Strateji</a:t>
                      </a:r>
                    </a:p>
                  </a:txBody>
                  <a:tcPr>
                    <a:solidFill>
                      <a:schemeClr val="bg1">
                        <a:lumMod val="95000"/>
                      </a:schemeClr>
                    </a:solidFill>
                  </a:tcPr>
                </a:tc>
                <a:tc gridSpan="4">
                  <a:txBody>
                    <a:bodyPr/>
                    <a:lstStyle/>
                    <a:p>
                      <a:pPr algn="ctr"/>
                      <a:r>
                        <a:rPr lang="tr-TR" dirty="0"/>
                        <a:t>Olay</a:t>
                      </a:r>
                    </a:p>
                  </a:txBody>
                  <a:tcPr>
                    <a:solidFill>
                      <a:schemeClr val="bg1">
                        <a:lumMod val="95000"/>
                      </a:schemeClr>
                    </a:solidFill>
                  </a:tcPr>
                </a:tc>
                <a:tc hMerge="1">
                  <a:txBody>
                    <a:bodyPr/>
                    <a:lstStyle/>
                    <a:p>
                      <a:endParaRPr lang="tr-TR" dirty="0"/>
                    </a:p>
                  </a:txBody>
                  <a:tcPr/>
                </a:tc>
                <a:tc hMerge="1">
                  <a:txBody>
                    <a:bodyPr/>
                    <a:lstStyle/>
                    <a:p>
                      <a:endParaRPr lang="tr-TR" dirty="0"/>
                    </a:p>
                  </a:txBody>
                  <a:tcPr/>
                </a:tc>
                <a:tc hMerge="1">
                  <a:txBody>
                    <a:bodyPr/>
                    <a:lstStyle/>
                    <a:p>
                      <a:endParaRPr lang="tr-TR" dirty="0"/>
                    </a:p>
                  </a:txBody>
                  <a:tcPr/>
                </a:tc>
                <a:extLst>
                  <a:ext uri="{0D108BD9-81ED-4DB2-BD59-A6C34878D82A}">
                    <a16:rowId xmlns:a16="http://schemas.microsoft.com/office/drawing/2014/main" val="70239759"/>
                  </a:ext>
                </a:extLst>
              </a:tr>
              <a:tr h="370840">
                <a:tc vMerge="1">
                  <a:txBody>
                    <a:bodyPr/>
                    <a:lstStyle/>
                    <a:p>
                      <a:endParaRPr lang="tr-TR" dirty="0"/>
                    </a:p>
                  </a:txBody>
                  <a:tcPr/>
                </a:tc>
                <a:tc>
                  <a:txBody>
                    <a:bodyPr/>
                    <a:lstStyle/>
                    <a:p>
                      <a:pPr algn="ctr"/>
                      <a:r>
                        <a:rPr lang="tr-TR" dirty="0"/>
                        <a:t>O1</a:t>
                      </a:r>
                      <a:endParaRPr lang="tr-TR" b="1" dirty="0"/>
                    </a:p>
                  </a:txBody>
                  <a:tcPr>
                    <a:solidFill>
                      <a:schemeClr val="bg1">
                        <a:lumMod val="95000"/>
                      </a:schemeClr>
                    </a:solidFill>
                  </a:tcPr>
                </a:tc>
                <a:tc>
                  <a:txBody>
                    <a:bodyPr/>
                    <a:lstStyle/>
                    <a:p>
                      <a:pPr algn="ctr"/>
                      <a:r>
                        <a:rPr lang="tr-TR" dirty="0"/>
                        <a:t>O2</a:t>
                      </a:r>
                      <a:endParaRPr lang="tr-TR" b="1" dirty="0"/>
                    </a:p>
                  </a:txBody>
                  <a:tcPr>
                    <a:solidFill>
                      <a:schemeClr val="bg1">
                        <a:lumMod val="95000"/>
                      </a:schemeClr>
                    </a:solidFill>
                  </a:tcPr>
                </a:tc>
                <a:tc>
                  <a:txBody>
                    <a:bodyPr/>
                    <a:lstStyle/>
                    <a:p>
                      <a:pPr algn="ctr"/>
                      <a:r>
                        <a:rPr lang="tr-TR" dirty="0"/>
                        <a:t>O3</a:t>
                      </a:r>
                      <a:endParaRPr lang="tr-TR" b="1" dirty="0"/>
                    </a:p>
                  </a:txBody>
                  <a:tcPr>
                    <a:solidFill>
                      <a:schemeClr val="bg1">
                        <a:lumMod val="95000"/>
                      </a:schemeClr>
                    </a:solidFill>
                  </a:tcPr>
                </a:tc>
                <a:tc>
                  <a:txBody>
                    <a:bodyPr/>
                    <a:lstStyle/>
                    <a:p>
                      <a:pPr algn="ctr"/>
                      <a:r>
                        <a:rPr lang="tr-TR" dirty="0"/>
                        <a:t>O4</a:t>
                      </a:r>
                      <a:endParaRPr lang="tr-TR" b="1" dirty="0"/>
                    </a:p>
                  </a:txBody>
                  <a:tcPr>
                    <a:solidFill>
                      <a:schemeClr val="bg1">
                        <a:lumMod val="95000"/>
                      </a:schemeClr>
                    </a:solidFill>
                  </a:tcPr>
                </a:tc>
                <a:extLst>
                  <a:ext uri="{0D108BD9-81ED-4DB2-BD59-A6C34878D82A}">
                    <a16:rowId xmlns:a16="http://schemas.microsoft.com/office/drawing/2014/main" val="4164950331"/>
                  </a:ext>
                </a:extLst>
              </a:tr>
              <a:tr h="370840">
                <a:tc>
                  <a:txBody>
                    <a:bodyPr/>
                    <a:lstStyle/>
                    <a:p>
                      <a:pPr algn="ctr"/>
                      <a:r>
                        <a:rPr lang="tr-TR" dirty="0"/>
                        <a:t>S1</a:t>
                      </a:r>
                    </a:p>
                  </a:txBody>
                  <a:tcPr>
                    <a:solidFill>
                      <a:schemeClr val="bg1">
                        <a:lumMod val="95000"/>
                      </a:schemeClr>
                    </a:solidFill>
                  </a:tcPr>
                </a:tc>
                <a:tc>
                  <a:txBody>
                    <a:bodyPr/>
                    <a:lstStyle/>
                    <a:p>
                      <a:pPr algn="ctr"/>
                      <a:r>
                        <a:rPr lang="tr-TR" dirty="0"/>
                        <a:t>26</a:t>
                      </a:r>
                    </a:p>
                  </a:txBody>
                  <a:tcPr/>
                </a:tc>
                <a:tc>
                  <a:txBody>
                    <a:bodyPr/>
                    <a:lstStyle/>
                    <a:p>
                      <a:pPr algn="ctr"/>
                      <a:r>
                        <a:rPr lang="tr-TR" dirty="0"/>
                        <a:t>26</a:t>
                      </a:r>
                    </a:p>
                  </a:txBody>
                  <a:tcPr/>
                </a:tc>
                <a:tc>
                  <a:txBody>
                    <a:bodyPr/>
                    <a:lstStyle/>
                    <a:p>
                      <a:pPr algn="ctr"/>
                      <a:r>
                        <a:rPr lang="tr-TR" dirty="0"/>
                        <a:t>18</a:t>
                      </a:r>
                    </a:p>
                  </a:txBody>
                  <a:tcPr/>
                </a:tc>
                <a:tc>
                  <a:txBody>
                    <a:bodyPr/>
                    <a:lstStyle/>
                    <a:p>
                      <a:pPr algn="ctr"/>
                      <a:r>
                        <a:rPr lang="tr-TR" dirty="0"/>
                        <a:t>22</a:t>
                      </a:r>
                    </a:p>
                  </a:txBody>
                  <a:tcPr/>
                </a:tc>
                <a:extLst>
                  <a:ext uri="{0D108BD9-81ED-4DB2-BD59-A6C34878D82A}">
                    <a16:rowId xmlns:a16="http://schemas.microsoft.com/office/drawing/2014/main" val="1357213415"/>
                  </a:ext>
                </a:extLst>
              </a:tr>
              <a:tr h="370840">
                <a:tc>
                  <a:txBody>
                    <a:bodyPr/>
                    <a:lstStyle/>
                    <a:p>
                      <a:pPr algn="ctr"/>
                      <a:r>
                        <a:rPr lang="tr-TR" dirty="0"/>
                        <a:t>S3</a:t>
                      </a:r>
                    </a:p>
                  </a:txBody>
                  <a:tcPr>
                    <a:solidFill>
                      <a:schemeClr val="bg1">
                        <a:lumMod val="95000"/>
                      </a:schemeClr>
                    </a:solidFill>
                  </a:tcPr>
                </a:tc>
                <a:tc>
                  <a:txBody>
                    <a:bodyPr/>
                    <a:lstStyle/>
                    <a:p>
                      <a:pPr algn="ctr"/>
                      <a:r>
                        <a:rPr lang="tr-TR" dirty="0"/>
                        <a:t>22</a:t>
                      </a:r>
                    </a:p>
                  </a:txBody>
                  <a:tcPr/>
                </a:tc>
                <a:tc>
                  <a:txBody>
                    <a:bodyPr/>
                    <a:lstStyle/>
                    <a:p>
                      <a:pPr algn="ctr"/>
                      <a:r>
                        <a:rPr lang="tr-TR" dirty="0"/>
                        <a:t>34</a:t>
                      </a:r>
                    </a:p>
                  </a:txBody>
                  <a:tcPr/>
                </a:tc>
                <a:tc>
                  <a:txBody>
                    <a:bodyPr/>
                    <a:lstStyle/>
                    <a:p>
                      <a:pPr algn="ctr"/>
                      <a:r>
                        <a:rPr lang="tr-TR" dirty="0"/>
                        <a:t>30</a:t>
                      </a:r>
                    </a:p>
                  </a:txBody>
                  <a:tcPr/>
                </a:tc>
                <a:tc>
                  <a:txBody>
                    <a:bodyPr/>
                    <a:lstStyle/>
                    <a:p>
                      <a:pPr algn="ctr"/>
                      <a:r>
                        <a:rPr lang="tr-TR" dirty="0"/>
                        <a:t>18</a:t>
                      </a:r>
                    </a:p>
                  </a:txBody>
                  <a:tcPr/>
                </a:tc>
                <a:extLst>
                  <a:ext uri="{0D108BD9-81ED-4DB2-BD59-A6C34878D82A}">
                    <a16:rowId xmlns:a16="http://schemas.microsoft.com/office/drawing/2014/main" val="3267563697"/>
                  </a:ext>
                </a:extLst>
              </a:tr>
              <a:tr h="370840">
                <a:tc>
                  <a:txBody>
                    <a:bodyPr/>
                    <a:lstStyle/>
                    <a:p>
                      <a:pPr algn="ctr"/>
                      <a:r>
                        <a:rPr lang="tr-TR" dirty="0"/>
                        <a:t>S3</a:t>
                      </a:r>
                    </a:p>
                  </a:txBody>
                  <a:tcPr>
                    <a:solidFill>
                      <a:schemeClr val="bg1">
                        <a:lumMod val="95000"/>
                      </a:schemeClr>
                    </a:solidFill>
                  </a:tcPr>
                </a:tc>
                <a:tc>
                  <a:txBody>
                    <a:bodyPr/>
                    <a:lstStyle/>
                    <a:p>
                      <a:pPr algn="ctr"/>
                      <a:r>
                        <a:rPr lang="tr-TR" dirty="0"/>
                        <a:t>28</a:t>
                      </a:r>
                    </a:p>
                  </a:txBody>
                  <a:tcPr/>
                </a:tc>
                <a:tc>
                  <a:txBody>
                    <a:bodyPr/>
                    <a:lstStyle/>
                    <a:p>
                      <a:pPr algn="ctr"/>
                      <a:r>
                        <a:rPr lang="tr-TR" dirty="0"/>
                        <a:t>24</a:t>
                      </a:r>
                    </a:p>
                  </a:txBody>
                  <a:tcPr/>
                </a:tc>
                <a:tc>
                  <a:txBody>
                    <a:bodyPr/>
                    <a:lstStyle/>
                    <a:p>
                      <a:pPr algn="ctr"/>
                      <a:r>
                        <a:rPr lang="tr-TR" dirty="0"/>
                        <a:t>34</a:t>
                      </a:r>
                    </a:p>
                  </a:txBody>
                  <a:tcPr/>
                </a:tc>
                <a:tc>
                  <a:txBody>
                    <a:bodyPr/>
                    <a:lstStyle/>
                    <a:p>
                      <a:pPr algn="ctr"/>
                      <a:r>
                        <a:rPr lang="tr-TR" dirty="0"/>
                        <a:t>26</a:t>
                      </a:r>
                    </a:p>
                  </a:txBody>
                  <a:tcPr/>
                </a:tc>
                <a:extLst>
                  <a:ext uri="{0D108BD9-81ED-4DB2-BD59-A6C34878D82A}">
                    <a16:rowId xmlns:a16="http://schemas.microsoft.com/office/drawing/2014/main" val="2197941183"/>
                  </a:ext>
                </a:extLst>
              </a:tr>
              <a:tr h="370840">
                <a:tc>
                  <a:txBody>
                    <a:bodyPr/>
                    <a:lstStyle/>
                    <a:p>
                      <a:pPr algn="ctr"/>
                      <a:r>
                        <a:rPr lang="tr-TR" dirty="0"/>
                        <a:t>S4</a:t>
                      </a:r>
                    </a:p>
                  </a:txBody>
                  <a:tcPr>
                    <a:solidFill>
                      <a:schemeClr val="bg1">
                        <a:lumMod val="95000"/>
                      </a:schemeClr>
                    </a:solidFill>
                  </a:tcPr>
                </a:tc>
                <a:tc>
                  <a:txBody>
                    <a:bodyPr/>
                    <a:lstStyle/>
                    <a:p>
                      <a:pPr algn="ctr"/>
                      <a:r>
                        <a:rPr lang="tr-TR" dirty="0"/>
                        <a:t>22</a:t>
                      </a:r>
                    </a:p>
                  </a:txBody>
                  <a:tcPr/>
                </a:tc>
                <a:tc>
                  <a:txBody>
                    <a:bodyPr/>
                    <a:lstStyle/>
                    <a:p>
                      <a:pPr algn="ctr"/>
                      <a:r>
                        <a:rPr lang="tr-TR" dirty="0"/>
                        <a:t>30</a:t>
                      </a:r>
                    </a:p>
                  </a:txBody>
                  <a:tcPr/>
                </a:tc>
                <a:tc>
                  <a:txBody>
                    <a:bodyPr/>
                    <a:lstStyle/>
                    <a:p>
                      <a:pPr algn="ctr"/>
                      <a:r>
                        <a:rPr lang="tr-TR" dirty="0"/>
                        <a:t>28</a:t>
                      </a:r>
                    </a:p>
                  </a:txBody>
                  <a:tcPr/>
                </a:tc>
                <a:tc>
                  <a:txBody>
                    <a:bodyPr/>
                    <a:lstStyle/>
                    <a:p>
                      <a:pPr algn="ctr"/>
                      <a:r>
                        <a:rPr lang="tr-TR" dirty="0"/>
                        <a:t>20</a:t>
                      </a:r>
                    </a:p>
                  </a:txBody>
                  <a:tcPr/>
                </a:tc>
                <a:extLst>
                  <a:ext uri="{0D108BD9-81ED-4DB2-BD59-A6C34878D82A}">
                    <a16:rowId xmlns:a16="http://schemas.microsoft.com/office/drawing/2014/main" val="2832340240"/>
                  </a:ext>
                </a:extLst>
              </a:tr>
            </a:tbl>
          </a:graphicData>
        </a:graphic>
      </p:graphicFrame>
    </p:spTree>
    <p:extLst>
      <p:ext uri="{BB962C8B-B14F-4D97-AF65-F5344CB8AC3E}">
        <p14:creationId xmlns:p14="http://schemas.microsoft.com/office/powerpoint/2010/main" val="155854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
          <p:cNvSpPr txBox="1">
            <a:spLocks noGrp="1"/>
          </p:cNvSpPr>
          <p:nvPr>
            <p:ph type="title"/>
          </p:nvPr>
        </p:nvSpPr>
        <p:spPr>
          <a:xfrm>
            <a:off x="95250" y="274638"/>
            <a:ext cx="89535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tr-TR" dirty="0">
                <a:solidFill>
                  <a:schemeClr val="accent5">
                    <a:lumMod val="50000"/>
                  </a:schemeClr>
                </a:solidFill>
              </a:rPr>
              <a:t>Günaydın</a:t>
            </a:r>
            <a:r>
              <a:rPr lang="tr-TR" dirty="0">
                <a:solidFill>
                  <a:schemeClr val="accent5">
                    <a:lumMod val="50000"/>
                  </a:schemeClr>
                </a:solidFill>
                <a:sym typeface="Wingdings" panose="05000000000000000000" pitchFamily="2" charset="2"/>
              </a:rPr>
              <a:t></a:t>
            </a:r>
            <a:endParaRPr dirty="0">
              <a:solidFill>
                <a:schemeClr val="accent5">
                  <a:lumMod val="50000"/>
                </a:schemeClr>
              </a:solidFill>
            </a:endParaRPr>
          </a:p>
        </p:txBody>
      </p:sp>
      <p:sp>
        <p:nvSpPr>
          <p:cNvPr id="79" name="Google Shape;79;p1"/>
          <p:cNvSpPr txBox="1">
            <a:spLocks noGrp="1"/>
          </p:cNvSpPr>
          <p:nvPr>
            <p:ph type="sldNum" idx="12"/>
          </p:nvPr>
        </p:nvSpPr>
        <p:spPr>
          <a:xfrm>
            <a:off x="6924675" y="6435725"/>
            <a:ext cx="2133600" cy="36512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1" i="0" u="none" strike="noStrike" cap="none">
                <a:solidFill>
                  <a:srgbClr val="F2F2F2"/>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1200" b="1" i="0" u="none" strike="noStrike" cap="none">
                <a:solidFill>
                  <a:srgbClr val="F2F2F2"/>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1200" b="1" i="0" u="none" strike="noStrike" cap="none">
                <a:solidFill>
                  <a:srgbClr val="F2F2F2"/>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1200" b="1" i="0" u="none" strike="noStrike" cap="none">
                <a:solidFill>
                  <a:srgbClr val="F2F2F2"/>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1200" b="1" i="0" u="none" strike="noStrike" cap="none">
                <a:solidFill>
                  <a:srgbClr val="F2F2F2"/>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1200" b="1" i="0" u="none" strike="noStrike" cap="none">
                <a:solidFill>
                  <a:srgbClr val="F2F2F2"/>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1200" b="1" i="0" u="none" strike="noStrike" cap="none">
                <a:solidFill>
                  <a:srgbClr val="F2F2F2"/>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1200" b="1" i="0" u="none" strike="noStrike" cap="none">
                <a:solidFill>
                  <a:srgbClr val="F2F2F2"/>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1200" b="1" i="0" u="none" strike="noStrike" cap="none">
                <a:solidFill>
                  <a:srgbClr val="F2F2F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tr-TR" smtClean="0"/>
              <a:pPr marL="0" lvl="0" indent="0" algn="r" rtl="0">
                <a:spcBef>
                  <a:spcPts val="0"/>
                </a:spcBef>
                <a:spcAft>
                  <a:spcPts val="0"/>
                </a:spcAft>
                <a:buNone/>
              </a:pPr>
              <a:t>2</a:t>
            </a:fld>
            <a:endParaRPr/>
          </a:p>
        </p:txBody>
      </p:sp>
      <p:sp>
        <p:nvSpPr>
          <p:cNvPr id="5" name="Metin kutusu 4">
            <a:extLst>
              <a:ext uri="{FF2B5EF4-FFF2-40B4-BE49-F238E27FC236}">
                <a16:creationId xmlns:a16="http://schemas.microsoft.com/office/drawing/2014/main" id="{D6E61C07-7F23-4F49-9173-6E4C6093818B}"/>
              </a:ext>
            </a:extLst>
          </p:cNvPr>
          <p:cNvSpPr txBox="1"/>
          <p:nvPr/>
        </p:nvSpPr>
        <p:spPr>
          <a:xfrm>
            <a:off x="2228667" y="5717841"/>
            <a:ext cx="5186106" cy="230832"/>
          </a:xfrm>
          <a:prstGeom prst="rect">
            <a:avLst/>
          </a:prstGeom>
          <a:noFill/>
        </p:spPr>
        <p:txBody>
          <a:bodyPr wrap="square" rtlCol="0">
            <a:spAutoFit/>
          </a:bodyPr>
          <a:lstStyle/>
          <a:p>
            <a:r>
              <a:rPr lang="tr-TR" sz="900">
                <a:hlinkClick r:id="rId3" tooltip="https://www.yalcincakir.com.tr/yalcincakir-galeri-manzara-istanbul-cesitli-4.html"/>
              </a:rPr>
              <a:t>Bu Fotoğraf</a:t>
            </a:r>
            <a:r>
              <a:rPr lang="tr-TR" sz="900"/>
              <a:t>, Bilinmeyen Yazar, </a:t>
            </a:r>
            <a:r>
              <a:rPr lang="tr-TR" sz="900">
                <a:hlinkClick r:id="rId4" tooltip="https://creativecommons.org/licenses/by-nc-nd/3.0/"/>
              </a:rPr>
              <a:t>CC BY-NC-ND</a:t>
            </a:r>
            <a:r>
              <a:rPr lang="tr-TR" sz="900"/>
              <a:t> altında lisanslanmıştır</a:t>
            </a:r>
          </a:p>
        </p:txBody>
      </p:sp>
      <p:pic>
        <p:nvPicPr>
          <p:cNvPr id="6" name="İçerik Yer Tutucusu 5">
            <a:extLst>
              <a:ext uri="{FF2B5EF4-FFF2-40B4-BE49-F238E27FC236}">
                <a16:creationId xmlns:a16="http://schemas.microsoft.com/office/drawing/2014/main" id="{D9E0B940-8EA4-4E18-9BBA-278AAC7285BF}"/>
              </a:ext>
            </a:extLst>
          </p:cNvPr>
          <p:cNvPicPr>
            <a:picLocks noGrp="1" noChangeAspect="1"/>
          </p:cNvPicPr>
          <p:nvPr>
            <p:ph idx="1"/>
          </p:nvPr>
        </p:nvPicPr>
        <p:blipFill>
          <a:blip r:embed="rId5"/>
          <a:stretch>
            <a:fillRect/>
          </a:stretch>
        </p:blipFill>
        <p:spPr>
          <a:xfrm>
            <a:off x="1771561" y="1600200"/>
            <a:ext cx="5600878" cy="4525963"/>
          </a:xfr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spect="1" noChangeArrowheads="1"/>
          </p:cNvSpPr>
          <p:nvPr>
            <p:ph type="title"/>
          </p:nvPr>
        </p:nvSpPr>
        <p:spPr/>
        <p:txBody>
          <a:bodyPr/>
          <a:lstStyle/>
          <a:p>
            <a:r>
              <a:rPr lang="tr-TR" altLang="tr-TR" dirty="0"/>
              <a:t>Çözüm-2-3</a:t>
            </a:r>
          </a:p>
        </p:txBody>
      </p:sp>
      <p:sp>
        <p:nvSpPr>
          <p:cNvPr id="102403" name="Rectangle 3"/>
          <p:cNvSpPr>
            <a:spLocks noGrp="1" noChangeAspect="1" noChangeArrowheads="1"/>
          </p:cNvSpPr>
          <p:nvPr>
            <p:ph idx="1"/>
          </p:nvPr>
        </p:nvSpPr>
        <p:spPr bwMode="auto">
          <a:xfrm>
            <a:off x="95250" y="1080911"/>
            <a:ext cx="8953500" cy="191064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None/>
            </a:pPr>
            <a:r>
              <a:rPr lang="tr-TR" altLang="tr-TR" sz="2000" b="1" dirty="0">
                <a:solidFill>
                  <a:srgbClr val="C00000"/>
                </a:solidFill>
              </a:rPr>
              <a:t>Kötümser karar verici için:</a:t>
            </a:r>
          </a:p>
          <a:p>
            <a:r>
              <a:rPr lang="en-US" altLang="tr-TR" sz="2000" dirty="0" err="1"/>
              <a:t>Sonuç</a:t>
            </a:r>
            <a:r>
              <a:rPr lang="en-US" altLang="tr-TR" sz="2000" dirty="0"/>
              <a:t> </a:t>
            </a:r>
            <a:r>
              <a:rPr lang="en-US" altLang="tr-TR" sz="2000" dirty="0" err="1"/>
              <a:t>değerlerinin</a:t>
            </a:r>
            <a:r>
              <a:rPr lang="en-US" altLang="tr-TR" sz="2000" dirty="0"/>
              <a:t> </a:t>
            </a:r>
            <a:r>
              <a:rPr lang="en-US" altLang="tr-TR" sz="2000" dirty="0" err="1"/>
              <a:t>kazançlara</a:t>
            </a:r>
            <a:r>
              <a:rPr lang="en-US" altLang="tr-TR" sz="2000" dirty="0"/>
              <a:t> </a:t>
            </a:r>
            <a:r>
              <a:rPr lang="en-US" altLang="tr-TR" sz="2000" dirty="0" err="1"/>
              <a:t>karşılık</a:t>
            </a:r>
            <a:r>
              <a:rPr lang="en-US" altLang="tr-TR" sz="2000" dirty="0"/>
              <a:t> </a:t>
            </a:r>
            <a:r>
              <a:rPr lang="en-US" altLang="tr-TR" sz="2000" dirty="0" err="1"/>
              <a:t>gelmesi</a:t>
            </a:r>
            <a:r>
              <a:rPr lang="en-US" altLang="tr-TR" sz="2000" dirty="0"/>
              <a:t> </a:t>
            </a:r>
            <a:r>
              <a:rPr lang="en-US" altLang="tr-TR" sz="2000" dirty="0" err="1"/>
              <a:t>duru­munda</a:t>
            </a:r>
            <a:r>
              <a:rPr lang="en-US" altLang="tr-TR" sz="2000" dirty="0"/>
              <a:t> 24’ün </a:t>
            </a:r>
            <a:r>
              <a:rPr lang="en-US" altLang="tr-TR" sz="2000" dirty="0" err="1"/>
              <a:t>işaret</a:t>
            </a:r>
            <a:r>
              <a:rPr lang="en-US" altLang="tr-TR" sz="2000" dirty="0"/>
              <a:t> </a:t>
            </a:r>
            <a:r>
              <a:rPr lang="en-US" altLang="tr-TR" sz="2000" dirty="0" err="1"/>
              <a:t>ettiği</a:t>
            </a:r>
            <a:r>
              <a:rPr lang="en-US" altLang="tr-TR" sz="2000" dirty="0"/>
              <a:t> </a:t>
            </a:r>
            <a:r>
              <a:rPr lang="en-US" altLang="tr-TR" sz="2000" dirty="0" err="1"/>
              <a:t>üçüncü</a:t>
            </a:r>
            <a:r>
              <a:rPr lang="en-US" altLang="tr-TR" sz="2000" dirty="0"/>
              <a:t> </a:t>
            </a:r>
            <a:r>
              <a:rPr lang="en-US" altLang="tr-TR" sz="2000" dirty="0" err="1"/>
              <a:t>eylem</a:t>
            </a:r>
            <a:r>
              <a:rPr lang="en-US" altLang="tr-TR" sz="2000" dirty="0"/>
              <a:t> (S3) </a:t>
            </a:r>
            <a:r>
              <a:rPr lang="en-US" altLang="tr-TR" sz="2000" b="1" dirty="0" err="1">
                <a:solidFill>
                  <a:srgbClr val="C00000"/>
                </a:solidFill>
              </a:rPr>
              <a:t>maksimin</a:t>
            </a:r>
            <a:r>
              <a:rPr lang="en-US" altLang="tr-TR" sz="2000" dirty="0"/>
              <a:t> </a:t>
            </a:r>
            <a:r>
              <a:rPr lang="en-US" altLang="tr-TR" sz="2000" dirty="0" err="1"/>
              <a:t>ölçütüyle</a:t>
            </a:r>
            <a:r>
              <a:rPr lang="en-US" altLang="tr-TR" sz="2000" dirty="0"/>
              <a:t> </a:t>
            </a:r>
            <a:r>
              <a:rPr lang="en-US" altLang="tr-TR" sz="2000" dirty="0" err="1"/>
              <a:t>belirlenen</a:t>
            </a:r>
            <a:r>
              <a:rPr lang="en-US" altLang="tr-TR" sz="2000" dirty="0"/>
              <a:t> </a:t>
            </a:r>
            <a:r>
              <a:rPr lang="en-US" altLang="tr-TR" sz="2000" dirty="0" err="1"/>
              <a:t>en</a:t>
            </a:r>
            <a:r>
              <a:rPr lang="en-US" altLang="tr-TR" sz="2000" dirty="0"/>
              <a:t> </a:t>
            </a:r>
            <a:r>
              <a:rPr lang="en-US" altLang="tr-TR" sz="2000" dirty="0" err="1"/>
              <a:t>iyi</a:t>
            </a:r>
            <a:r>
              <a:rPr lang="en-US" altLang="tr-TR" sz="2000" dirty="0"/>
              <a:t> </a:t>
            </a:r>
            <a:r>
              <a:rPr lang="en-US" altLang="tr-TR" sz="2000" dirty="0" err="1"/>
              <a:t>stratejidir</a:t>
            </a:r>
            <a:r>
              <a:rPr lang="en-US" altLang="tr-TR" sz="2000" dirty="0"/>
              <a:t>.</a:t>
            </a:r>
          </a:p>
          <a:p>
            <a:r>
              <a:rPr lang="en-US" altLang="tr-TR" sz="2000" dirty="0" err="1"/>
              <a:t>Sonuç</a:t>
            </a:r>
            <a:r>
              <a:rPr lang="en-US" altLang="tr-TR" sz="2000" dirty="0"/>
              <a:t> </a:t>
            </a:r>
            <a:r>
              <a:rPr lang="en-US" altLang="tr-TR" sz="2000" dirty="0" err="1"/>
              <a:t>değerlerinin</a:t>
            </a:r>
            <a:r>
              <a:rPr lang="en-US" altLang="tr-TR" sz="2000" dirty="0"/>
              <a:t> </a:t>
            </a:r>
            <a:r>
              <a:rPr lang="en-US" altLang="tr-TR" sz="2000" dirty="0" err="1"/>
              <a:t>kayıplara</a:t>
            </a:r>
            <a:r>
              <a:rPr lang="en-US" altLang="tr-TR" sz="2000" dirty="0"/>
              <a:t> </a:t>
            </a:r>
            <a:r>
              <a:rPr lang="en-US" altLang="tr-TR" sz="2000" dirty="0" err="1"/>
              <a:t>karşılık</a:t>
            </a:r>
            <a:r>
              <a:rPr lang="en-US" altLang="tr-TR" sz="2000" dirty="0"/>
              <a:t> </a:t>
            </a:r>
            <a:r>
              <a:rPr lang="en-US" altLang="tr-TR" sz="2000" dirty="0" err="1"/>
              <a:t>gelmesi</a:t>
            </a:r>
            <a:r>
              <a:rPr lang="en-US" altLang="tr-TR" sz="2000" dirty="0"/>
              <a:t> </a:t>
            </a:r>
            <a:r>
              <a:rPr lang="en-US" altLang="tr-TR" sz="2000" dirty="0" err="1"/>
              <a:t>durumunda</a:t>
            </a:r>
            <a:r>
              <a:rPr lang="en-US" altLang="tr-TR" sz="2000" dirty="0"/>
              <a:t> 26’nın </a:t>
            </a:r>
            <a:r>
              <a:rPr lang="en-US" altLang="tr-TR" sz="2000" dirty="0" err="1"/>
              <a:t>işaret</a:t>
            </a:r>
            <a:r>
              <a:rPr lang="en-US" altLang="tr-TR" sz="2000" dirty="0"/>
              <a:t> </a:t>
            </a:r>
            <a:r>
              <a:rPr lang="en-US" altLang="tr-TR" sz="2000" dirty="0" err="1"/>
              <a:t>ettiği</a:t>
            </a:r>
            <a:r>
              <a:rPr lang="en-US" altLang="tr-TR" sz="2000" dirty="0"/>
              <a:t> S1, </a:t>
            </a:r>
            <a:r>
              <a:rPr lang="en-US" altLang="tr-TR" sz="2000" b="1" dirty="0" err="1">
                <a:solidFill>
                  <a:srgbClr val="C00000"/>
                </a:solidFill>
              </a:rPr>
              <a:t>minimaks</a:t>
            </a:r>
            <a:r>
              <a:rPr lang="en-US" altLang="tr-TR" sz="2000" dirty="0"/>
              <a:t> </a:t>
            </a:r>
            <a:r>
              <a:rPr lang="en-US" altLang="tr-TR" sz="2000" dirty="0" err="1"/>
              <a:t>ölçütüyle</a:t>
            </a:r>
            <a:r>
              <a:rPr lang="en-US" altLang="tr-TR" sz="2000" dirty="0"/>
              <a:t> </a:t>
            </a:r>
            <a:r>
              <a:rPr lang="en-US" altLang="tr-TR" sz="2000" dirty="0" err="1"/>
              <a:t>belirlenecek</a:t>
            </a:r>
            <a:r>
              <a:rPr lang="en-US" altLang="tr-TR" sz="2000" dirty="0"/>
              <a:t> </a:t>
            </a:r>
            <a:r>
              <a:rPr lang="en-US" altLang="tr-TR" sz="2000" dirty="0" err="1"/>
              <a:t>en</a:t>
            </a:r>
            <a:r>
              <a:rPr lang="en-US" altLang="tr-TR" sz="2000" dirty="0"/>
              <a:t> </a:t>
            </a:r>
            <a:r>
              <a:rPr lang="en-US" altLang="tr-TR" sz="2000" dirty="0" err="1"/>
              <a:t>iyi</a:t>
            </a:r>
            <a:r>
              <a:rPr lang="en-US" altLang="tr-TR" sz="2000" dirty="0"/>
              <a:t> </a:t>
            </a:r>
            <a:r>
              <a:rPr lang="en-US" altLang="tr-TR" sz="2000" dirty="0" err="1"/>
              <a:t>stratejidir</a:t>
            </a:r>
            <a:r>
              <a:rPr lang="en-US" altLang="tr-TR" sz="2000" dirty="0"/>
              <a:t>.</a:t>
            </a:r>
            <a:r>
              <a:rPr lang="tr-TR" altLang="tr-TR" sz="2000" dirty="0"/>
              <a:t> </a:t>
            </a:r>
          </a:p>
        </p:txBody>
      </p:sp>
      <p:sp>
        <p:nvSpPr>
          <p:cNvPr id="5" name="Rectangle 3"/>
          <p:cNvSpPr txBox="1">
            <a:spLocks noChangeAspect="1" noChangeArrowheads="1"/>
          </p:cNvSpPr>
          <p:nvPr/>
        </p:nvSpPr>
        <p:spPr bwMode="auto">
          <a:xfrm>
            <a:off x="168627" y="2841980"/>
            <a:ext cx="4301773" cy="1775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MS PGothic"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S PGothic" charset="0"/>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S PGothic"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S PGothic"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S PGothic"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r>
              <a:rPr lang="tr-TR" altLang="tr-TR" sz="2000" b="1" dirty="0">
                <a:solidFill>
                  <a:srgbClr val="C00000"/>
                </a:solidFill>
              </a:rPr>
              <a:t>İyimser karar verici için:</a:t>
            </a:r>
          </a:p>
          <a:p>
            <a:r>
              <a:rPr lang="tr-TR" altLang="tr-TR" sz="2000" dirty="0"/>
              <a:t>K</a:t>
            </a:r>
            <a:r>
              <a:rPr lang="en-US" altLang="tr-TR" sz="2000" dirty="0" err="1"/>
              <a:t>arar</a:t>
            </a:r>
            <a:r>
              <a:rPr lang="en-US" altLang="tr-TR" sz="2000" dirty="0"/>
              <a:t> </a:t>
            </a:r>
            <a:r>
              <a:rPr lang="en-US" altLang="tr-TR" sz="2000" dirty="0" err="1"/>
              <a:t>matrisi</a:t>
            </a:r>
            <a:r>
              <a:rPr lang="en-US" altLang="tr-TR" sz="2000" dirty="0"/>
              <a:t> </a:t>
            </a:r>
            <a:r>
              <a:rPr lang="en-US" altLang="tr-TR" sz="2000" dirty="0" err="1"/>
              <a:t>elemanlarının</a:t>
            </a:r>
            <a:r>
              <a:rPr lang="en-US" altLang="tr-TR" sz="2000" dirty="0"/>
              <a:t> </a:t>
            </a:r>
            <a:r>
              <a:rPr lang="en-US" altLang="tr-TR" sz="2000" dirty="0" err="1"/>
              <a:t>kazanç</a:t>
            </a:r>
            <a:r>
              <a:rPr lang="tr-TR" altLang="tr-TR" sz="2000" dirty="0" err="1"/>
              <a:t>lara</a:t>
            </a:r>
            <a:r>
              <a:rPr lang="en-US" altLang="tr-TR" sz="2000" dirty="0"/>
              <a:t> </a:t>
            </a:r>
            <a:r>
              <a:rPr lang="en-US" altLang="tr-TR" sz="2000" dirty="0" err="1"/>
              <a:t>karşılık</a:t>
            </a:r>
            <a:r>
              <a:rPr lang="en-US" altLang="tr-TR" sz="2000" dirty="0"/>
              <a:t> </a:t>
            </a:r>
            <a:r>
              <a:rPr lang="en-US" altLang="tr-TR" sz="2000" dirty="0" err="1"/>
              <a:t>gelmesi</a:t>
            </a:r>
            <a:r>
              <a:rPr lang="en-US" altLang="tr-TR" sz="2000" dirty="0"/>
              <a:t> </a:t>
            </a:r>
            <a:r>
              <a:rPr lang="en-US" altLang="tr-TR" sz="2000" dirty="0" err="1"/>
              <a:t>durumunda</a:t>
            </a:r>
            <a:r>
              <a:rPr lang="en-US" altLang="tr-TR" sz="2000" dirty="0"/>
              <a:t> </a:t>
            </a:r>
            <a:r>
              <a:rPr lang="tr-TR" altLang="tr-TR" sz="2000" dirty="0"/>
              <a:t>(</a:t>
            </a:r>
            <a:r>
              <a:rPr lang="tr-TR" altLang="tr-TR" sz="2000" b="1" dirty="0" err="1">
                <a:solidFill>
                  <a:srgbClr val="C00000"/>
                </a:solidFill>
              </a:rPr>
              <a:t>maksimaks</a:t>
            </a:r>
            <a:r>
              <a:rPr lang="tr-TR" altLang="tr-TR" sz="2000" b="1" dirty="0">
                <a:solidFill>
                  <a:srgbClr val="C00000"/>
                </a:solidFill>
              </a:rPr>
              <a:t> </a:t>
            </a:r>
            <a:r>
              <a:rPr lang="tr-TR" altLang="tr-TR" sz="2000" dirty="0"/>
              <a:t>ölçütüne) göre en iyi strateji</a:t>
            </a:r>
            <a:r>
              <a:rPr lang="en-US" altLang="tr-TR" sz="2000" dirty="0"/>
              <a:t> 34 </a:t>
            </a:r>
            <a:r>
              <a:rPr lang="en-US" altLang="tr-TR" sz="2000" dirty="0" err="1"/>
              <a:t>birim</a:t>
            </a:r>
            <a:r>
              <a:rPr lang="en-US" altLang="tr-TR" sz="2000" dirty="0"/>
              <a:t> </a:t>
            </a:r>
            <a:r>
              <a:rPr lang="en-US" altLang="tr-TR" sz="2000" dirty="0" err="1"/>
              <a:t>kazanç</a:t>
            </a:r>
            <a:r>
              <a:rPr lang="en-US" altLang="tr-TR" sz="2000" dirty="0"/>
              <a:t> </a:t>
            </a:r>
            <a:r>
              <a:rPr lang="en-US" altLang="tr-TR" sz="2000" dirty="0" err="1"/>
              <a:t>sağlayan</a:t>
            </a:r>
            <a:r>
              <a:rPr lang="en-US" altLang="tr-TR" sz="2000" dirty="0"/>
              <a:t> S2 ve S3 </a:t>
            </a:r>
            <a:r>
              <a:rPr lang="en-US" altLang="tr-TR" sz="2000" dirty="0" err="1"/>
              <a:t>seçenekleridir</a:t>
            </a:r>
            <a:r>
              <a:rPr lang="en-US" altLang="tr-TR" sz="2000" dirty="0"/>
              <a:t>. </a:t>
            </a:r>
            <a:endParaRPr lang="tr-TR" altLang="tr-TR" sz="2000" dirty="0"/>
          </a:p>
          <a:p>
            <a:r>
              <a:rPr lang="tr-TR" altLang="tr-TR" sz="2000" dirty="0"/>
              <a:t>K</a:t>
            </a:r>
            <a:r>
              <a:rPr lang="en-US" altLang="tr-TR" sz="2000" dirty="0" err="1"/>
              <a:t>arar</a:t>
            </a:r>
            <a:r>
              <a:rPr lang="en-US" altLang="tr-TR" sz="2000" dirty="0"/>
              <a:t> </a:t>
            </a:r>
            <a:r>
              <a:rPr lang="en-US" altLang="tr-TR" sz="2000" dirty="0" err="1"/>
              <a:t>matrisi</a:t>
            </a:r>
            <a:r>
              <a:rPr lang="en-US" altLang="tr-TR" sz="2000" dirty="0"/>
              <a:t> </a:t>
            </a:r>
            <a:r>
              <a:rPr lang="en-US" altLang="tr-TR" sz="2000" dirty="0" err="1"/>
              <a:t>elemanlarının</a:t>
            </a:r>
            <a:r>
              <a:rPr lang="en-US" altLang="tr-TR" sz="2000" dirty="0"/>
              <a:t> </a:t>
            </a:r>
            <a:r>
              <a:rPr lang="tr-TR" altLang="tr-TR" sz="2000" dirty="0"/>
              <a:t>kayıplara </a:t>
            </a:r>
            <a:r>
              <a:rPr lang="en-US" altLang="tr-TR" sz="2000" dirty="0" err="1"/>
              <a:t>karşılık</a:t>
            </a:r>
            <a:r>
              <a:rPr lang="en-US" altLang="tr-TR" sz="2000" dirty="0"/>
              <a:t> </a:t>
            </a:r>
            <a:r>
              <a:rPr lang="en-US" altLang="tr-TR" sz="2000" dirty="0" err="1"/>
              <a:t>gelmesi</a:t>
            </a:r>
            <a:r>
              <a:rPr lang="en-US" altLang="tr-TR" sz="2000" dirty="0"/>
              <a:t> </a:t>
            </a:r>
            <a:r>
              <a:rPr lang="en-US" altLang="tr-TR" sz="2000" dirty="0" err="1"/>
              <a:t>durumunda</a:t>
            </a:r>
            <a:r>
              <a:rPr lang="en-US" altLang="tr-TR" sz="2000" dirty="0"/>
              <a:t> </a:t>
            </a:r>
            <a:r>
              <a:rPr lang="tr-TR" altLang="tr-TR" sz="2000" dirty="0"/>
              <a:t>(</a:t>
            </a:r>
            <a:r>
              <a:rPr lang="tr-TR" altLang="tr-TR" sz="2000" b="1" dirty="0">
                <a:solidFill>
                  <a:srgbClr val="C00000"/>
                </a:solidFill>
              </a:rPr>
              <a:t>minimin </a:t>
            </a:r>
            <a:r>
              <a:rPr lang="tr-TR" altLang="tr-TR" sz="2000" dirty="0"/>
              <a:t>ölçütüne) göre en iyi strateji</a:t>
            </a:r>
            <a:r>
              <a:rPr lang="en-US" altLang="tr-TR" sz="2000" dirty="0"/>
              <a:t> </a:t>
            </a:r>
            <a:r>
              <a:rPr lang="tr-TR" altLang="tr-TR" sz="2000" dirty="0"/>
              <a:t>18 birimlik kayba neden olan </a:t>
            </a:r>
            <a:r>
              <a:rPr lang="en-US" altLang="tr-TR" sz="2000" dirty="0"/>
              <a:t>S1 ve S2 </a:t>
            </a:r>
            <a:r>
              <a:rPr lang="en-US" altLang="tr-TR" sz="2000" dirty="0" err="1"/>
              <a:t>seçenekleridir</a:t>
            </a:r>
            <a:r>
              <a:rPr lang="en-US" altLang="tr-TR" sz="2000" dirty="0"/>
              <a:t>.</a:t>
            </a:r>
            <a:endParaRPr lang="tr-TR" altLang="tr-TR" sz="2000" dirty="0"/>
          </a:p>
          <a:p>
            <a:endParaRPr lang="tr-TR" altLang="tr-TR" sz="2000" dirty="0"/>
          </a:p>
        </p:txBody>
      </p:sp>
      <p:graphicFrame>
        <p:nvGraphicFramePr>
          <p:cNvPr id="6" name="Tablo 5"/>
          <p:cNvGraphicFramePr>
            <a:graphicFrameLocks noGrp="1"/>
          </p:cNvGraphicFramePr>
          <p:nvPr>
            <p:extLst>
              <p:ext uri="{D42A27DB-BD31-4B8C-83A1-F6EECF244321}">
                <p14:modId xmlns:p14="http://schemas.microsoft.com/office/powerpoint/2010/main" val="1400734451"/>
              </p:ext>
            </p:extLst>
          </p:nvPr>
        </p:nvGraphicFramePr>
        <p:xfrm>
          <a:off x="4297139" y="2991556"/>
          <a:ext cx="4666239" cy="2225040"/>
        </p:xfrm>
        <a:graphic>
          <a:graphicData uri="http://schemas.openxmlformats.org/drawingml/2006/table">
            <a:tbl>
              <a:tblPr firstRow="1" bandRow="1">
                <a:tableStyleId>{5940675A-B579-460E-94D1-54222C63F5DA}</a:tableStyleId>
              </a:tblPr>
              <a:tblGrid>
                <a:gridCol w="869455">
                  <a:extLst>
                    <a:ext uri="{9D8B030D-6E8A-4147-A177-3AD203B41FA5}">
                      <a16:colId xmlns:a16="http://schemas.microsoft.com/office/drawing/2014/main" val="2798692330"/>
                    </a:ext>
                  </a:extLst>
                </a:gridCol>
                <a:gridCol w="483262">
                  <a:extLst>
                    <a:ext uri="{9D8B030D-6E8A-4147-A177-3AD203B41FA5}">
                      <a16:colId xmlns:a16="http://schemas.microsoft.com/office/drawing/2014/main" val="3531719595"/>
                    </a:ext>
                  </a:extLst>
                </a:gridCol>
                <a:gridCol w="483262">
                  <a:extLst>
                    <a:ext uri="{9D8B030D-6E8A-4147-A177-3AD203B41FA5}">
                      <a16:colId xmlns:a16="http://schemas.microsoft.com/office/drawing/2014/main" val="1183051451"/>
                    </a:ext>
                  </a:extLst>
                </a:gridCol>
                <a:gridCol w="483262">
                  <a:extLst>
                    <a:ext uri="{9D8B030D-6E8A-4147-A177-3AD203B41FA5}">
                      <a16:colId xmlns:a16="http://schemas.microsoft.com/office/drawing/2014/main" val="4243770742"/>
                    </a:ext>
                  </a:extLst>
                </a:gridCol>
                <a:gridCol w="477668">
                  <a:extLst>
                    <a:ext uri="{9D8B030D-6E8A-4147-A177-3AD203B41FA5}">
                      <a16:colId xmlns:a16="http://schemas.microsoft.com/office/drawing/2014/main" val="468507851"/>
                    </a:ext>
                  </a:extLst>
                </a:gridCol>
                <a:gridCol w="842041">
                  <a:extLst>
                    <a:ext uri="{9D8B030D-6E8A-4147-A177-3AD203B41FA5}">
                      <a16:colId xmlns:a16="http://schemas.microsoft.com/office/drawing/2014/main" val="2673790539"/>
                    </a:ext>
                  </a:extLst>
                </a:gridCol>
                <a:gridCol w="1027289">
                  <a:extLst>
                    <a:ext uri="{9D8B030D-6E8A-4147-A177-3AD203B41FA5}">
                      <a16:colId xmlns:a16="http://schemas.microsoft.com/office/drawing/2014/main" val="4174105760"/>
                    </a:ext>
                  </a:extLst>
                </a:gridCol>
              </a:tblGrid>
              <a:tr h="370840">
                <a:tc rowSpan="2">
                  <a:txBody>
                    <a:bodyPr/>
                    <a:lstStyle/>
                    <a:p>
                      <a:endParaRPr lang="tr-TR" b="1" dirty="0"/>
                    </a:p>
                    <a:p>
                      <a:r>
                        <a:rPr lang="tr-TR" b="1" dirty="0"/>
                        <a:t>Strateji</a:t>
                      </a:r>
                    </a:p>
                  </a:txBody>
                  <a:tcPr>
                    <a:solidFill>
                      <a:schemeClr val="bg1">
                        <a:lumMod val="95000"/>
                      </a:schemeClr>
                    </a:solidFill>
                  </a:tcPr>
                </a:tc>
                <a:tc gridSpan="4">
                  <a:txBody>
                    <a:bodyPr/>
                    <a:lstStyle/>
                    <a:p>
                      <a:pPr algn="ctr"/>
                      <a:r>
                        <a:rPr lang="tr-TR" b="1" dirty="0"/>
                        <a:t>Olay</a:t>
                      </a:r>
                    </a:p>
                  </a:txBody>
                  <a:tcPr>
                    <a:solidFill>
                      <a:schemeClr val="bg1">
                        <a:lumMod val="95000"/>
                      </a:schemeClr>
                    </a:solidFill>
                  </a:tcPr>
                </a:tc>
                <a:tc hMerge="1">
                  <a:txBody>
                    <a:bodyPr/>
                    <a:lstStyle/>
                    <a:p>
                      <a:endParaRPr lang="tr-TR" dirty="0"/>
                    </a:p>
                  </a:txBody>
                  <a:tcPr/>
                </a:tc>
                <a:tc hMerge="1">
                  <a:txBody>
                    <a:bodyPr/>
                    <a:lstStyle/>
                    <a:p>
                      <a:endParaRPr lang="tr-TR" dirty="0"/>
                    </a:p>
                  </a:txBody>
                  <a:tcPr/>
                </a:tc>
                <a:tc hMerge="1">
                  <a:txBody>
                    <a:bodyPr/>
                    <a:lstStyle/>
                    <a:p>
                      <a:endParaRPr lang="tr-TR" dirty="0"/>
                    </a:p>
                  </a:txBody>
                  <a:tcPr/>
                </a:tc>
                <a:tc rowSpan="2">
                  <a:txBody>
                    <a:bodyPr/>
                    <a:lstStyle/>
                    <a:p>
                      <a:pPr algn="ctr"/>
                      <a:r>
                        <a:rPr lang="tr-TR" b="1" dirty="0"/>
                        <a:t>Satır </a:t>
                      </a:r>
                      <a:r>
                        <a:rPr lang="tr-TR" b="1" dirty="0" err="1"/>
                        <a:t>Enk</a:t>
                      </a:r>
                      <a:endParaRPr lang="tr-TR" b="1" dirty="0"/>
                    </a:p>
                  </a:txBody>
                  <a:tcPr>
                    <a:solidFill>
                      <a:schemeClr val="bg1">
                        <a:lumMod val="95000"/>
                      </a:schemeClr>
                    </a:solidFill>
                  </a:tcPr>
                </a:tc>
                <a:tc rowSpan="2">
                  <a:txBody>
                    <a:bodyPr/>
                    <a:lstStyle/>
                    <a:p>
                      <a:pPr algn="ctr"/>
                      <a:r>
                        <a:rPr lang="tr-TR" b="1" dirty="0"/>
                        <a:t>Satır </a:t>
                      </a:r>
                    </a:p>
                    <a:p>
                      <a:pPr algn="ctr"/>
                      <a:r>
                        <a:rPr lang="tr-TR" b="1" dirty="0" err="1"/>
                        <a:t>Enb</a:t>
                      </a:r>
                      <a:endParaRPr lang="tr-TR" b="1" dirty="0"/>
                    </a:p>
                  </a:txBody>
                  <a:tcPr>
                    <a:solidFill>
                      <a:schemeClr val="bg1">
                        <a:lumMod val="95000"/>
                      </a:schemeClr>
                    </a:solidFill>
                  </a:tcPr>
                </a:tc>
                <a:extLst>
                  <a:ext uri="{0D108BD9-81ED-4DB2-BD59-A6C34878D82A}">
                    <a16:rowId xmlns:a16="http://schemas.microsoft.com/office/drawing/2014/main" val="2292861808"/>
                  </a:ext>
                </a:extLst>
              </a:tr>
              <a:tr h="370840">
                <a:tc vMerge="1">
                  <a:txBody>
                    <a:bodyPr/>
                    <a:lstStyle/>
                    <a:p>
                      <a:endParaRPr lang="tr-TR" dirty="0"/>
                    </a:p>
                  </a:txBody>
                  <a:tcPr/>
                </a:tc>
                <a:tc>
                  <a:txBody>
                    <a:bodyPr/>
                    <a:lstStyle/>
                    <a:p>
                      <a:pPr algn="ctr"/>
                      <a:r>
                        <a:rPr lang="tr-TR" b="1" dirty="0"/>
                        <a:t>O1</a:t>
                      </a:r>
                    </a:p>
                  </a:txBody>
                  <a:tcPr>
                    <a:solidFill>
                      <a:schemeClr val="bg1">
                        <a:lumMod val="95000"/>
                      </a:schemeClr>
                    </a:solidFill>
                  </a:tcPr>
                </a:tc>
                <a:tc>
                  <a:txBody>
                    <a:bodyPr/>
                    <a:lstStyle/>
                    <a:p>
                      <a:pPr algn="ctr"/>
                      <a:r>
                        <a:rPr lang="tr-TR" b="1" dirty="0"/>
                        <a:t>O2</a:t>
                      </a:r>
                    </a:p>
                  </a:txBody>
                  <a:tcPr>
                    <a:solidFill>
                      <a:schemeClr val="bg1">
                        <a:lumMod val="95000"/>
                      </a:schemeClr>
                    </a:solidFill>
                  </a:tcPr>
                </a:tc>
                <a:tc>
                  <a:txBody>
                    <a:bodyPr/>
                    <a:lstStyle/>
                    <a:p>
                      <a:pPr algn="ctr"/>
                      <a:r>
                        <a:rPr lang="tr-TR" b="1" dirty="0"/>
                        <a:t>O3</a:t>
                      </a:r>
                    </a:p>
                  </a:txBody>
                  <a:tcPr>
                    <a:solidFill>
                      <a:schemeClr val="bg1">
                        <a:lumMod val="95000"/>
                      </a:schemeClr>
                    </a:solidFill>
                  </a:tcPr>
                </a:tc>
                <a:tc>
                  <a:txBody>
                    <a:bodyPr/>
                    <a:lstStyle/>
                    <a:p>
                      <a:pPr algn="ctr"/>
                      <a:r>
                        <a:rPr lang="tr-TR" b="1" dirty="0"/>
                        <a:t>O4</a:t>
                      </a:r>
                    </a:p>
                  </a:txBody>
                  <a:tcPr>
                    <a:solidFill>
                      <a:schemeClr val="bg1">
                        <a:lumMod val="95000"/>
                      </a:schemeClr>
                    </a:solidFill>
                  </a:tcPr>
                </a:tc>
                <a:tc vMerge="1">
                  <a:txBody>
                    <a:bodyPr/>
                    <a:lstStyle/>
                    <a:p>
                      <a:endParaRPr lang="tr-TR" dirty="0"/>
                    </a:p>
                  </a:txBody>
                  <a:tcPr/>
                </a:tc>
                <a:tc vMerge="1">
                  <a:txBody>
                    <a:bodyPr/>
                    <a:lstStyle/>
                    <a:p>
                      <a:endParaRPr lang="tr-TR" dirty="0"/>
                    </a:p>
                  </a:txBody>
                  <a:tcPr/>
                </a:tc>
                <a:extLst>
                  <a:ext uri="{0D108BD9-81ED-4DB2-BD59-A6C34878D82A}">
                    <a16:rowId xmlns:a16="http://schemas.microsoft.com/office/drawing/2014/main" val="3987235984"/>
                  </a:ext>
                </a:extLst>
              </a:tr>
              <a:tr h="370840">
                <a:tc>
                  <a:txBody>
                    <a:bodyPr/>
                    <a:lstStyle/>
                    <a:p>
                      <a:pPr algn="ctr"/>
                      <a:r>
                        <a:rPr lang="tr-TR" b="1" dirty="0"/>
                        <a:t>S1</a:t>
                      </a:r>
                    </a:p>
                  </a:txBody>
                  <a:tcPr/>
                </a:tc>
                <a:tc>
                  <a:txBody>
                    <a:bodyPr/>
                    <a:lstStyle/>
                    <a:p>
                      <a:pPr algn="ctr"/>
                      <a:r>
                        <a:rPr lang="tr-TR" dirty="0"/>
                        <a:t>26</a:t>
                      </a:r>
                    </a:p>
                  </a:txBody>
                  <a:tcPr/>
                </a:tc>
                <a:tc>
                  <a:txBody>
                    <a:bodyPr/>
                    <a:lstStyle/>
                    <a:p>
                      <a:pPr algn="ctr"/>
                      <a:r>
                        <a:rPr lang="tr-TR" dirty="0"/>
                        <a:t>26</a:t>
                      </a:r>
                    </a:p>
                  </a:txBody>
                  <a:tcPr/>
                </a:tc>
                <a:tc>
                  <a:txBody>
                    <a:bodyPr/>
                    <a:lstStyle/>
                    <a:p>
                      <a:pPr algn="ctr"/>
                      <a:r>
                        <a:rPr lang="tr-TR" dirty="0"/>
                        <a:t>18</a:t>
                      </a:r>
                    </a:p>
                  </a:txBody>
                  <a:tcPr/>
                </a:tc>
                <a:tc>
                  <a:txBody>
                    <a:bodyPr/>
                    <a:lstStyle/>
                    <a:p>
                      <a:pPr algn="ctr"/>
                      <a:r>
                        <a:rPr lang="tr-TR" dirty="0"/>
                        <a:t>22</a:t>
                      </a:r>
                    </a:p>
                  </a:txBody>
                  <a:tcPr/>
                </a:tc>
                <a:tc>
                  <a:txBody>
                    <a:bodyPr/>
                    <a:lstStyle/>
                    <a:p>
                      <a:pPr algn="ctr"/>
                      <a:r>
                        <a:rPr lang="tr-TR" dirty="0"/>
                        <a:t>18</a:t>
                      </a:r>
                    </a:p>
                  </a:txBody>
                  <a:tcPr>
                    <a:solidFill>
                      <a:srgbClr val="FFC000"/>
                    </a:solidFill>
                  </a:tcPr>
                </a:tc>
                <a:tc>
                  <a:txBody>
                    <a:bodyPr/>
                    <a:lstStyle/>
                    <a:p>
                      <a:pPr algn="ctr"/>
                      <a:r>
                        <a:rPr lang="tr-TR" dirty="0"/>
                        <a:t>26</a:t>
                      </a:r>
                    </a:p>
                  </a:txBody>
                  <a:tcPr>
                    <a:solidFill>
                      <a:schemeClr val="tx2">
                        <a:lumMod val="40000"/>
                        <a:lumOff val="60000"/>
                      </a:schemeClr>
                    </a:solidFill>
                  </a:tcPr>
                </a:tc>
                <a:extLst>
                  <a:ext uri="{0D108BD9-81ED-4DB2-BD59-A6C34878D82A}">
                    <a16:rowId xmlns:a16="http://schemas.microsoft.com/office/drawing/2014/main" val="3538661491"/>
                  </a:ext>
                </a:extLst>
              </a:tr>
              <a:tr h="370840">
                <a:tc>
                  <a:txBody>
                    <a:bodyPr/>
                    <a:lstStyle/>
                    <a:p>
                      <a:pPr algn="ctr"/>
                      <a:r>
                        <a:rPr lang="tr-TR" b="1" dirty="0"/>
                        <a:t>S2</a:t>
                      </a:r>
                    </a:p>
                  </a:txBody>
                  <a:tcPr/>
                </a:tc>
                <a:tc>
                  <a:txBody>
                    <a:bodyPr/>
                    <a:lstStyle/>
                    <a:p>
                      <a:pPr algn="ctr"/>
                      <a:r>
                        <a:rPr lang="tr-TR" dirty="0"/>
                        <a:t>22</a:t>
                      </a:r>
                    </a:p>
                  </a:txBody>
                  <a:tcPr/>
                </a:tc>
                <a:tc>
                  <a:txBody>
                    <a:bodyPr/>
                    <a:lstStyle/>
                    <a:p>
                      <a:pPr algn="ctr"/>
                      <a:r>
                        <a:rPr lang="tr-TR" dirty="0"/>
                        <a:t>34</a:t>
                      </a:r>
                    </a:p>
                  </a:txBody>
                  <a:tcPr/>
                </a:tc>
                <a:tc>
                  <a:txBody>
                    <a:bodyPr/>
                    <a:lstStyle/>
                    <a:p>
                      <a:pPr algn="ctr"/>
                      <a:r>
                        <a:rPr lang="tr-TR" dirty="0"/>
                        <a:t>30</a:t>
                      </a:r>
                    </a:p>
                  </a:txBody>
                  <a:tcPr/>
                </a:tc>
                <a:tc>
                  <a:txBody>
                    <a:bodyPr/>
                    <a:lstStyle/>
                    <a:p>
                      <a:pPr algn="ctr"/>
                      <a:r>
                        <a:rPr lang="tr-TR" dirty="0"/>
                        <a:t>18</a:t>
                      </a:r>
                    </a:p>
                  </a:txBody>
                  <a:tcPr/>
                </a:tc>
                <a:tc>
                  <a:txBody>
                    <a:bodyPr/>
                    <a:lstStyle/>
                    <a:p>
                      <a:pPr algn="ctr"/>
                      <a:r>
                        <a:rPr lang="tr-TR" dirty="0"/>
                        <a:t>18</a:t>
                      </a:r>
                    </a:p>
                  </a:txBody>
                  <a:tcPr>
                    <a:solidFill>
                      <a:srgbClr val="FFC000"/>
                    </a:solidFill>
                  </a:tcPr>
                </a:tc>
                <a:tc>
                  <a:txBody>
                    <a:bodyPr/>
                    <a:lstStyle/>
                    <a:p>
                      <a:pPr algn="ctr"/>
                      <a:r>
                        <a:rPr lang="tr-TR" dirty="0"/>
                        <a:t>34</a:t>
                      </a:r>
                    </a:p>
                  </a:txBody>
                  <a:tcPr>
                    <a:solidFill>
                      <a:srgbClr val="FFFF00"/>
                    </a:solidFill>
                  </a:tcPr>
                </a:tc>
                <a:extLst>
                  <a:ext uri="{0D108BD9-81ED-4DB2-BD59-A6C34878D82A}">
                    <a16:rowId xmlns:a16="http://schemas.microsoft.com/office/drawing/2014/main" val="1922621547"/>
                  </a:ext>
                </a:extLst>
              </a:tr>
              <a:tr h="370840">
                <a:tc>
                  <a:txBody>
                    <a:bodyPr/>
                    <a:lstStyle/>
                    <a:p>
                      <a:pPr algn="ctr"/>
                      <a:r>
                        <a:rPr lang="tr-TR" b="1" dirty="0"/>
                        <a:t>S3</a:t>
                      </a:r>
                    </a:p>
                  </a:txBody>
                  <a:tcPr/>
                </a:tc>
                <a:tc>
                  <a:txBody>
                    <a:bodyPr/>
                    <a:lstStyle/>
                    <a:p>
                      <a:pPr algn="ctr"/>
                      <a:r>
                        <a:rPr lang="tr-TR" dirty="0"/>
                        <a:t>28</a:t>
                      </a:r>
                    </a:p>
                  </a:txBody>
                  <a:tcPr/>
                </a:tc>
                <a:tc>
                  <a:txBody>
                    <a:bodyPr/>
                    <a:lstStyle/>
                    <a:p>
                      <a:pPr algn="ctr"/>
                      <a:r>
                        <a:rPr lang="tr-TR" dirty="0"/>
                        <a:t>24</a:t>
                      </a:r>
                    </a:p>
                  </a:txBody>
                  <a:tcPr/>
                </a:tc>
                <a:tc>
                  <a:txBody>
                    <a:bodyPr/>
                    <a:lstStyle/>
                    <a:p>
                      <a:pPr algn="ctr"/>
                      <a:r>
                        <a:rPr lang="tr-TR" dirty="0"/>
                        <a:t>34</a:t>
                      </a:r>
                    </a:p>
                  </a:txBody>
                  <a:tcPr/>
                </a:tc>
                <a:tc>
                  <a:txBody>
                    <a:bodyPr/>
                    <a:lstStyle/>
                    <a:p>
                      <a:pPr algn="ctr"/>
                      <a:r>
                        <a:rPr lang="tr-TR" dirty="0"/>
                        <a:t>26</a:t>
                      </a:r>
                    </a:p>
                  </a:txBody>
                  <a:tcPr/>
                </a:tc>
                <a:tc>
                  <a:txBody>
                    <a:bodyPr/>
                    <a:lstStyle/>
                    <a:p>
                      <a:pPr algn="ctr"/>
                      <a:r>
                        <a:rPr lang="tr-TR" dirty="0"/>
                        <a:t>24</a:t>
                      </a:r>
                    </a:p>
                  </a:txBody>
                  <a:tcPr>
                    <a:solidFill>
                      <a:srgbClr val="00B050"/>
                    </a:solidFill>
                  </a:tcPr>
                </a:tc>
                <a:tc>
                  <a:txBody>
                    <a:bodyPr/>
                    <a:lstStyle/>
                    <a:p>
                      <a:pPr algn="ctr"/>
                      <a:r>
                        <a:rPr lang="tr-TR" dirty="0"/>
                        <a:t>34</a:t>
                      </a:r>
                    </a:p>
                  </a:txBody>
                  <a:tcPr>
                    <a:solidFill>
                      <a:srgbClr val="FFFF00"/>
                    </a:solidFill>
                  </a:tcPr>
                </a:tc>
                <a:extLst>
                  <a:ext uri="{0D108BD9-81ED-4DB2-BD59-A6C34878D82A}">
                    <a16:rowId xmlns:a16="http://schemas.microsoft.com/office/drawing/2014/main" val="950757346"/>
                  </a:ext>
                </a:extLst>
              </a:tr>
              <a:tr h="370840">
                <a:tc>
                  <a:txBody>
                    <a:bodyPr/>
                    <a:lstStyle/>
                    <a:p>
                      <a:pPr algn="ctr"/>
                      <a:r>
                        <a:rPr lang="tr-TR" b="1" dirty="0"/>
                        <a:t>S4</a:t>
                      </a:r>
                    </a:p>
                  </a:txBody>
                  <a:tcPr/>
                </a:tc>
                <a:tc>
                  <a:txBody>
                    <a:bodyPr/>
                    <a:lstStyle/>
                    <a:p>
                      <a:pPr algn="ctr"/>
                      <a:r>
                        <a:rPr lang="tr-TR" dirty="0"/>
                        <a:t>22</a:t>
                      </a:r>
                    </a:p>
                  </a:txBody>
                  <a:tcPr/>
                </a:tc>
                <a:tc>
                  <a:txBody>
                    <a:bodyPr/>
                    <a:lstStyle/>
                    <a:p>
                      <a:pPr algn="ctr"/>
                      <a:r>
                        <a:rPr lang="tr-TR" dirty="0"/>
                        <a:t>30</a:t>
                      </a:r>
                    </a:p>
                  </a:txBody>
                  <a:tcPr/>
                </a:tc>
                <a:tc>
                  <a:txBody>
                    <a:bodyPr/>
                    <a:lstStyle/>
                    <a:p>
                      <a:pPr algn="ctr"/>
                      <a:r>
                        <a:rPr lang="tr-TR" dirty="0"/>
                        <a:t>28</a:t>
                      </a:r>
                    </a:p>
                  </a:txBody>
                  <a:tcPr/>
                </a:tc>
                <a:tc>
                  <a:txBody>
                    <a:bodyPr/>
                    <a:lstStyle/>
                    <a:p>
                      <a:pPr algn="ctr"/>
                      <a:r>
                        <a:rPr lang="tr-TR" dirty="0"/>
                        <a:t>20</a:t>
                      </a:r>
                    </a:p>
                  </a:txBody>
                  <a:tcPr/>
                </a:tc>
                <a:tc>
                  <a:txBody>
                    <a:bodyPr/>
                    <a:lstStyle/>
                    <a:p>
                      <a:pPr algn="ctr"/>
                      <a:r>
                        <a:rPr lang="tr-TR" dirty="0"/>
                        <a:t>20</a:t>
                      </a:r>
                    </a:p>
                  </a:txBody>
                  <a:tcPr/>
                </a:tc>
                <a:tc>
                  <a:txBody>
                    <a:bodyPr/>
                    <a:lstStyle/>
                    <a:p>
                      <a:pPr algn="ctr"/>
                      <a:r>
                        <a:rPr lang="tr-TR" dirty="0"/>
                        <a:t>30</a:t>
                      </a:r>
                    </a:p>
                  </a:txBody>
                  <a:tcPr/>
                </a:tc>
                <a:extLst>
                  <a:ext uri="{0D108BD9-81ED-4DB2-BD59-A6C34878D82A}">
                    <a16:rowId xmlns:a16="http://schemas.microsoft.com/office/drawing/2014/main" val="3234323236"/>
                  </a:ext>
                </a:extLst>
              </a:tr>
            </a:tbl>
          </a:graphicData>
        </a:graphic>
      </p:graphicFrame>
    </p:spTree>
    <p:extLst>
      <p:ext uri="{BB962C8B-B14F-4D97-AF65-F5344CB8AC3E}">
        <p14:creationId xmlns:p14="http://schemas.microsoft.com/office/powerpoint/2010/main" val="39330240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spect="1" noChangeArrowheads="1"/>
          </p:cNvSpPr>
          <p:nvPr>
            <p:ph type="title"/>
          </p:nvPr>
        </p:nvSpPr>
        <p:spPr/>
        <p:txBody>
          <a:bodyPr/>
          <a:lstStyle/>
          <a:p>
            <a:r>
              <a:rPr lang="en-US" altLang="tr-TR"/>
              <a:t> </a:t>
            </a:r>
            <a:r>
              <a:rPr lang="tr-TR" altLang="tr-TR"/>
              <a:t>4. </a:t>
            </a:r>
            <a:r>
              <a:rPr lang="en-US" altLang="tr-TR"/>
              <a:t>Savage </a:t>
            </a:r>
            <a:r>
              <a:rPr lang="tr-TR" altLang="tr-TR"/>
              <a:t>Ölçütü</a:t>
            </a:r>
          </a:p>
        </p:txBody>
      </p:sp>
      <p:sp>
        <p:nvSpPr>
          <p:cNvPr id="110595" name="Rectangle 3"/>
          <p:cNvSpPr>
            <a:spLocks noGrp="1" noChangeAspect="1" noChangeArrowheads="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80000"/>
              </a:lnSpc>
            </a:pPr>
            <a:r>
              <a:rPr lang="en-US" altLang="tr-TR" sz="2400" dirty="0"/>
              <a:t>Bu </a:t>
            </a:r>
            <a:r>
              <a:rPr lang="en-US" altLang="tr-TR" sz="2400" dirty="0" err="1"/>
              <a:t>ölçüt</a:t>
            </a:r>
            <a:r>
              <a:rPr lang="en-US" altLang="tr-TR" sz="2400" dirty="0"/>
              <a:t> </a:t>
            </a:r>
            <a:r>
              <a:rPr lang="en-US" altLang="tr-TR" sz="2400" u="sng" dirty="0" err="1"/>
              <a:t>en</a:t>
            </a:r>
            <a:r>
              <a:rPr lang="en-US" altLang="tr-TR" sz="2400" u="sng" dirty="0"/>
              <a:t> </a:t>
            </a:r>
            <a:r>
              <a:rPr lang="en-US" altLang="tr-TR" sz="2400" u="sng" dirty="0" err="1"/>
              <a:t>büyük</a:t>
            </a:r>
            <a:r>
              <a:rPr lang="en-US" altLang="tr-TR" sz="2400" u="sng" dirty="0"/>
              <a:t> </a:t>
            </a:r>
            <a:r>
              <a:rPr lang="en-US" altLang="tr-TR" sz="2400" u="sng" dirty="0" err="1"/>
              <a:t>fırsat</a:t>
            </a:r>
            <a:r>
              <a:rPr lang="en-US" altLang="tr-TR" sz="2400" u="sng" dirty="0"/>
              <a:t> </a:t>
            </a:r>
            <a:r>
              <a:rPr lang="en-US" altLang="tr-TR" sz="2400" u="sng" dirty="0" err="1"/>
              <a:t>kaybının</a:t>
            </a:r>
            <a:r>
              <a:rPr lang="en-US" altLang="tr-TR" sz="2400" u="sng" dirty="0"/>
              <a:t> </a:t>
            </a:r>
            <a:r>
              <a:rPr lang="en-US" altLang="tr-TR" sz="2400" u="sng" dirty="0" err="1"/>
              <a:t>en</a:t>
            </a:r>
            <a:r>
              <a:rPr lang="en-US" altLang="tr-TR" sz="2400" u="sng" dirty="0"/>
              <a:t> </a:t>
            </a:r>
            <a:r>
              <a:rPr lang="en-US" altLang="tr-TR" sz="2400" u="sng" dirty="0" err="1"/>
              <a:t>küçüklenmesi</a:t>
            </a:r>
            <a:r>
              <a:rPr lang="en-US" altLang="tr-TR" sz="2400" dirty="0"/>
              <a:t> </a:t>
            </a:r>
            <a:r>
              <a:rPr lang="en-US" altLang="tr-TR" sz="2400" dirty="0" err="1"/>
              <a:t>esasına</a:t>
            </a:r>
            <a:r>
              <a:rPr lang="en-US" altLang="tr-TR" sz="2400" dirty="0"/>
              <a:t> </a:t>
            </a:r>
            <a:r>
              <a:rPr lang="en-US" altLang="tr-TR" sz="2400" dirty="0" err="1"/>
              <a:t>dayanır</a:t>
            </a:r>
            <a:r>
              <a:rPr lang="en-US" altLang="tr-TR" sz="2400" dirty="0"/>
              <a:t>. Bu </a:t>
            </a:r>
            <a:r>
              <a:rPr lang="en-US" altLang="tr-TR" sz="2400" dirty="0" err="1"/>
              <a:t>nedenle</a:t>
            </a:r>
            <a:r>
              <a:rPr lang="en-US" altLang="tr-TR" sz="2400" dirty="0"/>
              <a:t> </a:t>
            </a:r>
            <a:r>
              <a:rPr lang="en-US" altLang="tr-TR" sz="2400" dirty="0" err="1"/>
              <a:t>minimaks</a:t>
            </a:r>
            <a:r>
              <a:rPr lang="en-US" altLang="tr-TR" sz="2400" dirty="0"/>
              <a:t> </a:t>
            </a:r>
            <a:r>
              <a:rPr lang="en-US" altLang="tr-TR" sz="2400" dirty="0" err="1"/>
              <a:t>fırsat</a:t>
            </a:r>
            <a:r>
              <a:rPr lang="en-US" altLang="tr-TR" sz="2400" dirty="0"/>
              <a:t> </a:t>
            </a:r>
            <a:r>
              <a:rPr lang="en-US" altLang="tr-TR" sz="2400" dirty="0" err="1"/>
              <a:t>kaybı</a:t>
            </a:r>
            <a:r>
              <a:rPr lang="en-US" altLang="tr-TR" sz="2400" dirty="0"/>
              <a:t> </a:t>
            </a:r>
            <a:r>
              <a:rPr lang="en-US" altLang="tr-TR" sz="2400" dirty="0" err="1"/>
              <a:t>ölçütü</a:t>
            </a:r>
            <a:r>
              <a:rPr lang="en-US" altLang="tr-TR" sz="2400" dirty="0"/>
              <a:t> </a:t>
            </a:r>
            <a:r>
              <a:rPr lang="en-US" altLang="tr-TR" sz="2400" dirty="0" err="1"/>
              <a:t>olarak</a:t>
            </a:r>
            <a:r>
              <a:rPr lang="en-US" altLang="tr-TR" sz="2400" dirty="0"/>
              <a:t> da </a:t>
            </a:r>
            <a:r>
              <a:rPr lang="en-US" altLang="tr-TR" sz="2400" dirty="0" err="1"/>
              <a:t>bilinir</a:t>
            </a:r>
            <a:r>
              <a:rPr lang="en-US" altLang="tr-TR" sz="2400" dirty="0"/>
              <a:t>. </a:t>
            </a:r>
            <a:r>
              <a:rPr lang="en-US" altLang="tr-TR" sz="2400" dirty="0" err="1"/>
              <a:t>Ölçütün</a:t>
            </a:r>
            <a:r>
              <a:rPr lang="en-US" altLang="tr-TR" sz="2400" dirty="0"/>
              <a:t> </a:t>
            </a:r>
            <a:r>
              <a:rPr lang="en-US" altLang="tr-TR" sz="2400" dirty="0" err="1"/>
              <a:t>uygulanması</a:t>
            </a:r>
            <a:r>
              <a:rPr lang="en-US" altLang="tr-TR" sz="2400" dirty="0"/>
              <a:t> </a:t>
            </a:r>
            <a:r>
              <a:rPr lang="en-US" altLang="tr-TR" sz="2400" dirty="0" err="1"/>
              <a:t>için</a:t>
            </a:r>
            <a:r>
              <a:rPr lang="en-US" altLang="tr-TR" sz="2400" dirty="0"/>
              <a:t> </a:t>
            </a:r>
            <a:r>
              <a:rPr lang="en-US" altLang="tr-TR" sz="2400" dirty="0" err="1"/>
              <a:t>öncelikle</a:t>
            </a:r>
            <a:r>
              <a:rPr lang="en-US" altLang="tr-TR" sz="2400" dirty="0"/>
              <a:t> </a:t>
            </a:r>
            <a:r>
              <a:rPr lang="en-US" altLang="tr-TR" sz="2400" dirty="0" err="1"/>
              <a:t>fırsat</a:t>
            </a:r>
            <a:r>
              <a:rPr lang="en-US" altLang="tr-TR" sz="2400" dirty="0"/>
              <a:t> </a:t>
            </a:r>
            <a:r>
              <a:rPr lang="en-US" altLang="tr-TR" sz="2400" dirty="0" err="1"/>
              <a:t>kaybı</a:t>
            </a:r>
            <a:r>
              <a:rPr lang="en-US" altLang="tr-TR" sz="2400" dirty="0"/>
              <a:t> </a:t>
            </a:r>
            <a:r>
              <a:rPr lang="en-US" altLang="tr-TR" sz="2400" dirty="0" err="1"/>
              <a:t>veya</a:t>
            </a:r>
            <a:r>
              <a:rPr lang="en-US" altLang="tr-TR" sz="2400" dirty="0"/>
              <a:t> </a:t>
            </a:r>
            <a:r>
              <a:rPr lang="en-US" altLang="tr-TR" sz="2400" dirty="0" err="1"/>
              <a:t>pişmanlık</a:t>
            </a:r>
            <a:r>
              <a:rPr lang="en-US" altLang="tr-TR" sz="2400" dirty="0"/>
              <a:t> </a:t>
            </a:r>
            <a:r>
              <a:rPr lang="en-US" altLang="tr-TR" sz="2400" dirty="0" err="1"/>
              <a:t>matrisinin</a:t>
            </a:r>
            <a:r>
              <a:rPr lang="en-US" altLang="tr-TR" sz="2400" dirty="0"/>
              <a:t> </a:t>
            </a:r>
            <a:r>
              <a:rPr lang="en-US" altLang="tr-TR" sz="2400" dirty="0" err="1"/>
              <a:t>oluşturulması</a:t>
            </a:r>
            <a:r>
              <a:rPr lang="en-US" altLang="tr-TR" sz="2400" dirty="0"/>
              <a:t> </a:t>
            </a:r>
            <a:r>
              <a:rPr lang="en-US" altLang="tr-TR" sz="2400" dirty="0" err="1"/>
              <a:t>gerekir</a:t>
            </a:r>
            <a:r>
              <a:rPr lang="en-US" altLang="tr-TR" sz="2400" dirty="0"/>
              <a:t>. </a:t>
            </a:r>
            <a:r>
              <a:rPr lang="en-US" altLang="tr-TR" sz="2400" u="sng" dirty="0" err="1"/>
              <a:t>Fırsat</a:t>
            </a:r>
            <a:r>
              <a:rPr lang="en-US" altLang="tr-TR" sz="2400" u="sng" dirty="0"/>
              <a:t> </a:t>
            </a:r>
            <a:r>
              <a:rPr lang="en-US" altLang="tr-TR" sz="2400" u="sng" dirty="0" err="1"/>
              <a:t>kaybı</a:t>
            </a:r>
            <a:r>
              <a:rPr lang="en-US" altLang="tr-TR" sz="2400" dirty="0"/>
              <a:t> her </a:t>
            </a:r>
            <a:r>
              <a:rPr lang="en-US" altLang="tr-TR" sz="2400" dirty="0" err="1"/>
              <a:t>bir</a:t>
            </a:r>
            <a:r>
              <a:rPr lang="en-US" altLang="tr-TR" sz="2400" dirty="0"/>
              <a:t> </a:t>
            </a:r>
            <a:r>
              <a:rPr lang="en-US" altLang="tr-TR" sz="2400" dirty="0" err="1"/>
              <a:t>olay</a:t>
            </a:r>
            <a:r>
              <a:rPr lang="en-US" altLang="tr-TR" sz="2400" dirty="0"/>
              <a:t> </a:t>
            </a:r>
            <a:r>
              <a:rPr lang="en-US" altLang="tr-TR" sz="2400" dirty="0" err="1"/>
              <a:t>için</a:t>
            </a:r>
            <a:r>
              <a:rPr lang="en-US" altLang="tr-TR" sz="2400" dirty="0"/>
              <a:t> </a:t>
            </a:r>
            <a:r>
              <a:rPr lang="en-US" altLang="tr-TR" sz="2400" dirty="0" err="1"/>
              <a:t>en</a:t>
            </a:r>
            <a:r>
              <a:rPr lang="en-US" altLang="tr-TR" sz="2400" dirty="0"/>
              <a:t> </a:t>
            </a:r>
            <a:r>
              <a:rPr lang="en-US" altLang="tr-TR" sz="2400" dirty="0" err="1"/>
              <a:t>iyi</a:t>
            </a:r>
            <a:r>
              <a:rPr lang="en-US" altLang="tr-TR" sz="2400" dirty="0"/>
              <a:t> </a:t>
            </a:r>
            <a:r>
              <a:rPr lang="en-US" altLang="tr-TR" sz="2400" dirty="0" err="1"/>
              <a:t>sonucu</a:t>
            </a:r>
            <a:r>
              <a:rPr lang="en-US" altLang="tr-TR" sz="2400" dirty="0"/>
              <a:t> </a:t>
            </a:r>
            <a:r>
              <a:rPr lang="en-US" altLang="tr-TR" sz="2400" dirty="0" err="1"/>
              <a:t>sağlayacak</a:t>
            </a:r>
            <a:r>
              <a:rPr lang="en-US" altLang="tr-TR" sz="2400" dirty="0"/>
              <a:t> </a:t>
            </a:r>
            <a:r>
              <a:rPr lang="en-US" altLang="tr-TR" sz="2400" dirty="0" err="1"/>
              <a:t>stratejinin</a:t>
            </a:r>
            <a:r>
              <a:rPr lang="en-US" altLang="tr-TR" sz="2400" dirty="0"/>
              <a:t> </a:t>
            </a:r>
            <a:r>
              <a:rPr lang="tr-TR" altLang="tr-TR" sz="2400" dirty="0"/>
              <a:t>seçilmemesi</a:t>
            </a:r>
            <a:r>
              <a:rPr lang="en-US" altLang="tr-TR" sz="2400" dirty="0"/>
              <a:t> </a:t>
            </a:r>
            <a:r>
              <a:rPr lang="en-US" altLang="tr-TR" sz="2400" dirty="0" err="1"/>
              <a:t>sonucu</a:t>
            </a:r>
            <a:r>
              <a:rPr lang="en-US" altLang="tr-TR" sz="2400" dirty="0"/>
              <a:t> </a:t>
            </a:r>
            <a:r>
              <a:rPr lang="en-US" altLang="tr-TR" sz="2400" dirty="0" err="1"/>
              <a:t>vazgeçilen</a:t>
            </a:r>
            <a:r>
              <a:rPr lang="en-US" altLang="tr-TR" sz="2400" dirty="0"/>
              <a:t> </a:t>
            </a:r>
            <a:r>
              <a:rPr lang="en-US" altLang="tr-TR" sz="2400" dirty="0" err="1"/>
              <a:t>kazanç</a:t>
            </a:r>
            <a:r>
              <a:rPr lang="en-US" altLang="tr-TR" sz="2400" dirty="0"/>
              <a:t> </a:t>
            </a:r>
            <a:r>
              <a:rPr lang="en-US" altLang="tr-TR" sz="2400" dirty="0" err="1"/>
              <a:t>veya</a:t>
            </a:r>
            <a:r>
              <a:rPr lang="en-US" altLang="tr-TR" sz="2400" dirty="0"/>
              <a:t> </a:t>
            </a:r>
            <a:r>
              <a:rPr lang="en-US" altLang="tr-TR" sz="2400" dirty="0" err="1"/>
              <a:t>katlanılan</a:t>
            </a:r>
            <a:r>
              <a:rPr lang="en-US" altLang="tr-TR" sz="2400" dirty="0"/>
              <a:t> </a:t>
            </a:r>
            <a:r>
              <a:rPr lang="en-US" altLang="tr-TR" sz="2400" dirty="0" err="1"/>
              <a:t>kayıp</a:t>
            </a:r>
            <a:r>
              <a:rPr lang="en-US" altLang="tr-TR" sz="2400" dirty="0"/>
              <a:t> </a:t>
            </a:r>
            <a:r>
              <a:rPr lang="en-US" altLang="tr-TR" sz="2400" dirty="0" err="1"/>
              <a:t>miktarıdır</a:t>
            </a:r>
            <a:r>
              <a:rPr lang="en-US" altLang="tr-TR" sz="2400" dirty="0"/>
              <a:t>.</a:t>
            </a:r>
            <a:endParaRPr lang="tr-TR" altLang="tr-TR" sz="2400" dirty="0"/>
          </a:p>
          <a:p>
            <a:pPr>
              <a:lnSpc>
                <a:spcPct val="80000"/>
              </a:lnSpc>
            </a:pPr>
            <a:endParaRPr lang="tr-TR" altLang="tr-TR" sz="2400" dirty="0"/>
          </a:p>
          <a:p>
            <a:pPr>
              <a:lnSpc>
                <a:spcPct val="80000"/>
              </a:lnSpc>
            </a:pPr>
            <a:r>
              <a:rPr lang="en-US" altLang="tr-TR" sz="2400" b="1" u="sng" dirty="0" err="1">
                <a:solidFill>
                  <a:srgbClr val="C00000"/>
                </a:solidFill>
              </a:rPr>
              <a:t>Karar</a:t>
            </a:r>
            <a:r>
              <a:rPr lang="en-US" altLang="tr-TR" sz="2400" b="1" u="sng" dirty="0">
                <a:solidFill>
                  <a:srgbClr val="C00000"/>
                </a:solidFill>
              </a:rPr>
              <a:t> </a:t>
            </a:r>
            <a:r>
              <a:rPr lang="en-US" altLang="tr-TR" sz="2400" b="1" u="sng" dirty="0" err="1">
                <a:solidFill>
                  <a:srgbClr val="C00000"/>
                </a:solidFill>
              </a:rPr>
              <a:t>tablosu</a:t>
            </a:r>
            <a:r>
              <a:rPr lang="en-US" altLang="tr-TR" sz="2400" b="1" u="sng" dirty="0">
                <a:solidFill>
                  <a:srgbClr val="C00000"/>
                </a:solidFill>
              </a:rPr>
              <a:t> </a:t>
            </a:r>
            <a:r>
              <a:rPr lang="tr-TR" altLang="tr-TR" sz="2400" b="1" u="sng" dirty="0">
                <a:solidFill>
                  <a:srgbClr val="C00000"/>
                </a:solidFill>
              </a:rPr>
              <a:t>kazançları göstermesi durumunda:</a:t>
            </a:r>
            <a:endParaRPr lang="tr-TR" altLang="tr-TR" sz="2400" b="1" dirty="0">
              <a:solidFill>
                <a:srgbClr val="C00000"/>
              </a:solidFill>
            </a:endParaRPr>
          </a:p>
          <a:p>
            <a:pPr>
              <a:lnSpc>
                <a:spcPct val="80000"/>
              </a:lnSpc>
              <a:buFontTx/>
              <a:buNone/>
            </a:pPr>
            <a:r>
              <a:rPr lang="tr-TR" altLang="tr-TR" sz="2400" b="1" dirty="0"/>
              <a:t>		</a:t>
            </a:r>
            <a:r>
              <a:rPr lang="tr-TR" altLang="tr-TR" sz="2400" dirty="0"/>
              <a:t>[Fırsat kaybı matrisi] = [Sütun </a:t>
            </a:r>
            <a:r>
              <a:rPr lang="tr-TR" altLang="tr-TR" sz="2400" dirty="0" err="1"/>
              <a:t>Enbüyük</a:t>
            </a:r>
            <a:r>
              <a:rPr lang="tr-TR" altLang="tr-TR" sz="2400" dirty="0"/>
              <a:t> Değeri] – [Sütun Değerleri]</a:t>
            </a:r>
          </a:p>
          <a:p>
            <a:pPr>
              <a:lnSpc>
                <a:spcPct val="80000"/>
              </a:lnSpc>
              <a:buFontTx/>
              <a:buNone/>
            </a:pPr>
            <a:endParaRPr lang="tr-TR" altLang="tr-TR" sz="2400" dirty="0"/>
          </a:p>
          <a:p>
            <a:pPr>
              <a:lnSpc>
                <a:spcPct val="80000"/>
              </a:lnSpc>
            </a:pPr>
            <a:r>
              <a:rPr lang="en-US" altLang="tr-TR" sz="2400" b="1" u="sng" dirty="0" err="1">
                <a:solidFill>
                  <a:srgbClr val="C00000"/>
                </a:solidFill>
              </a:rPr>
              <a:t>Karar</a:t>
            </a:r>
            <a:r>
              <a:rPr lang="en-US" altLang="tr-TR" sz="2400" b="1" u="sng" dirty="0">
                <a:solidFill>
                  <a:srgbClr val="C00000"/>
                </a:solidFill>
              </a:rPr>
              <a:t> </a:t>
            </a:r>
            <a:r>
              <a:rPr lang="en-US" altLang="tr-TR" sz="2400" b="1" u="sng" dirty="0" err="1">
                <a:solidFill>
                  <a:srgbClr val="C00000"/>
                </a:solidFill>
              </a:rPr>
              <a:t>matrisinin</a:t>
            </a:r>
            <a:r>
              <a:rPr lang="en-US" altLang="tr-TR" sz="2400" b="1" u="sng" dirty="0">
                <a:solidFill>
                  <a:srgbClr val="C00000"/>
                </a:solidFill>
              </a:rPr>
              <a:t> </a:t>
            </a:r>
            <a:r>
              <a:rPr lang="en-US" altLang="tr-TR" sz="2400" b="1" u="sng" dirty="0" err="1">
                <a:solidFill>
                  <a:srgbClr val="C00000"/>
                </a:solidFill>
              </a:rPr>
              <a:t>maliyetleri</a:t>
            </a:r>
            <a:r>
              <a:rPr lang="en-US" altLang="tr-TR" sz="2400" b="1" u="sng" dirty="0">
                <a:solidFill>
                  <a:srgbClr val="C00000"/>
                </a:solidFill>
              </a:rPr>
              <a:t> </a:t>
            </a:r>
            <a:r>
              <a:rPr lang="en-US" altLang="tr-TR" sz="2400" b="1" u="sng" dirty="0" err="1">
                <a:solidFill>
                  <a:srgbClr val="C00000"/>
                </a:solidFill>
              </a:rPr>
              <a:t>göstermesi</a:t>
            </a:r>
            <a:r>
              <a:rPr lang="en-US" altLang="tr-TR" sz="2400" b="1" u="sng" dirty="0">
                <a:solidFill>
                  <a:srgbClr val="C00000"/>
                </a:solidFill>
              </a:rPr>
              <a:t> </a:t>
            </a:r>
            <a:r>
              <a:rPr lang="en-US" altLang="tr-TR" sz="2400" b="1" u="sng" dirty="0" err="1">
                <a:solidFill>
                  <a:srgbClr val="C00000"/>
                </a:solidFill>
              </a:rPr>
              <a:t>durumunda</a:t>
            </a:r>
            <a:r>
              <a:rPr lang="tr-TR" altLang="tr-TR" sz="2400" b="1" u="sng" dirty="0">
                <a:solidFill>
                  <a:srgbClr val="C00000"/>
                </a:solidFill>
              </a:rPr>
              <a:t>:</a:t>
            </a:r>
            <a:endParaRPr lang="tr-TR" altLang="tr-TR" sz="2400" b="1" dirty="0">
              <a:solidFill>
                <a:srgbClr val="C00000"/>
              </a:solidFill>
            </a:endParaRPr>
          </a:p>
          <a:p>
            <a:pPr>
              <a:lnSpc>
                <a:spcPct val="80000"/>
              </a:lnSpc>
              <a:buFontTx/>
              <a:buNone/>
            </a:pPr>
            <a:r>
              <a:rPr lang="tr-TR" altLang="tr-TR" sz="2400" b="1" dirty="0"/>
              <a:t>		</a:t>
            </a:r>
            <a:r>
              <a:rPr lang="tr-TR" altLang="tr-TR" sz="2400" dirty="0"/>
              <a:t> [Fırsat kaybı matrisi] = [Sütun Değerleri] – [Sütun </a:t>
            </a:r>
            <a:r>
              <a:rPr lang="tr-TR" altLang="tr-TR" sz="2400" dirty="0" err="1"/>
              <a:t>Enküçük</a:t>
            </a:r>
            <a:r>
              <a:rPr lang="tr-TR" altLang="tr-TR" sz="2400" dirty="0"/>
              <a:t> Değeri]</a:t>
            </a:r>
          </a:p>
          <a:p>
            <a:pPr>
              <a:lnSpc>
                <a:spcPct val="80000"/>
              </a:lnSpc>
            </a:pPr>
            <a:endParaRPr lang="tr-TR" altLang="tr-TR" sz="2400" b="1" dirty="0"/>
          </a:p>
        </p:txBody>
      </p:sp>
    </p:spTree>
    <p:extLst>
      <p:ext uri="{BB962C8B-B14F-4D97-AF65-F5344CB8AC3E}">
        <p14:creationId xmlns:p14="http://schemas.microsoft.com/office/powerpoint/2010/main" val="23253070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spect="1" noChangeArrowheads="1"/>
          </p:cNvSpPr>
          <p:nvPr>
            <p:ph type="title"/>
          </p:nvPr>
        </p:nvSpPr>
        <p:spPr/>
        <p:txBody>
          <a:bodyPr/>
          <a:lstStyle/>
          <a:p>
            <a:r>
              <a:rPr lang="tr-TR" altLang="tr-TR" dirty="0"/>
              <a:t>Örnek-4</a:t>
            </a:r>
          </a:p>
        </p:txBody>
      </p:sp>
      <p:sp>
        <p:nvSpPr>
          <p:cNvPr id="112643" name="Rectangle 3"/>
          <p:cNvSpPr>
            <a:spLocks noGrp="1" noChangeAspect="1" noChangeArrowheads="1"/>
          </p:cNvSpPr>
          <p:nvPr>
            <p:ph idx="1"/>
          </p:nvPr>
        </p:nvSpPr>
        <p:spPr bwMode="auto">
          <a:xfrm>
            <a:off x="95250" y="1080912"/>
            <a:ext cx="9048750" cy="327659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None/>
            </a:pPr>
            <a:r>
              <a:rPr lang="en-US" altLang="tr-TR" dirty="0"/>
              <a:t>Savage </a:t>
            </a:r>
            <a:r>
              <a:rPr lang="en-US" altLang="tr-TR" dirty="0" err="1"/>
              <a:t>ölçütü</a:t>
            </a:r>
            <a:r>
              <a:rPr lang="tr-TR" altLang="tr-TR" dirty="0"/>
              <a:t>nü kullanarak </a:t>
            </a:r>
            <a:r>
              <a:rPr lang="en-US" altLang="tr-TR" dirty="0" err="1"/>
              <a:t>sırasıyla</a:t>
            </a:r>
            <a:r>
              <a:rPr lang="tr-TR" altLang="tr-TR" dirty="0"/>
              <a:t> sonuç değerlerinin</a:t>
            </a:r>
            <a:r>
              <a:rPr lang="en-US" altLang="tr-TR" dirty="0"/>
              <a:t>; </a:t>
            </a:r>
            <a:endParaRPr lang="tr-TR" altLang="tr-TR" dirty="0"/>
          </a:p>
          <a:p>
            <a:pPr marL="0" indent="0">
              <a:buNone/>
            </a:pPr>
            <a:r>
              <a:rPr lang="tr-TR" altLang="tr-TR" dirty="0"/>
              <a:t>a. </a:t>
            </a:r>
            <a:r>
              <a:rPr lang="en-US" altLang="tr-TR" dirty="0" err="1"/>
              <a:t>kazançlara</a:t>
            </a:r>
            <a:r>
              <a:rPr lang="en-US" altLang="tr-TR" dirty="0"/>
              <a:t> </a:t>
            </a:r>
            <a:endParaRPr lang="tr-TR" altLang="tr-TR" dirty="0"/>
          </a:p>
          <a:p>
            <a:pPr marL="0" indent="0">
              <a:buNone/>
            </a:pPr>
            <a:r>
              <a:rPr lang="tr-TR" altLang="tr-TR" dirty="0"/>
              <a:t>b. </a:t>
            </a:r>
            <a:r>
              <a:rPr lang="en-US" altLang="tr-TR" dirty="0" err="1"/>
              <a:t>kayıplara</a:t>
            </a:r>
            <a:r>
              <a:rPr lang="en-US" altLang="tr-TR" dirty="0"/>
              <a:t> </a:t>
            </a:r>
            <a:endParaRPr lang="tr-TR" altLang="tr-TR" dirty="0"/>
          </a:p>
          <a:p>
            <a:pPr marL="0" indent="0">
              <a:buNone/>
            </a:pPr>
            <a:r>
              <a:rPr lang="en-US" altLang="tr-TR" dirty="0" err="1"/>
              <a:t>karşılık</a:t>
            </a:r>
            <a:r>
              <a:rPr lang="en-US" altLang="tr-TR" dirty="0"/>
              <a:t> </a:t>
            </a:r>
            <a:r>
              <a:rPr lang="en-US" altLang="tr-TR" dirty="0" err="1"/>
              <a:t>gelmeleri</a:t>
            </a:r>
            <a:r>
              <a:rPr lang="en-US" altLang="tr-TR" dirty="0"/>
              <a:t> </a:t>
            </a:r>
            <a:endParaRPr lang="tr-TR" altLang="tr-TR" dirty="0"/>
          </a:p>
          <a:p>
            <a:pPr marL="0" indent="0">
              <a:buNone/>
            </a:pPr>
            <a:r>
              <a:rPr lang="en-US" altLang="tr-TR" dirty="0" err="1"/>
              <a:t>durumunda</a:t>
            </a:r>
            <a:r>
              <a:rPr lang="en-US" altLang="tr-TR" dirty="0"/>
              <a:t> </a:t>
            </a:r>
            <a:r>
              <a:rPr lang="en-US" altLang="tr-TR" dirty="0" err="1"/>
              <a:t>en</a:t>
            </a:r>
            <a:r>
              <a:rPr lang="en-US" altLang="tr-TR" dirty="0"/>
              <a:t> </a:t>
            </a:r>
            <a:r>
              <a:rPr lang="en-US" altLang="tr-TR" dirty="0" err="1"/>
              <a:t>iyi</a:t>
            </a:r>
            <a:r>
              <a:rPr lang="en-US" altLang="tr-TR" dirty="0"/>
              <a:t> </a:t>
            </a:r>
            <a:endParaRPr lang="tr-TR" altLang="tr-TR" dirty="0"/>
          </a:p>
          <a:p>
            <a:pPr marL="0" indent="0">
              <a:buNone/>
            </a:pPr>
            <a:r>
              <a:rPr lang="en-US" altLang="tr-TR" dirty="0" err="1"/>
              <a:t>stratejiyi</a:t>
            </a:r>
            <a:r>
              <a:rPr lang="en-US" altLang="tr-TR" dirty="0"/>
              <a:t> </a:t>
            </a:r>
            <a:r>
              <a:rPr lang="en-US" altLang="tr-TR" dirty="0" err="1"/>
              <a:t>belirleyiniz</a:t>
            </a:r>
            <a:r>
              <a:rPr lang="en-US" altLang="tr-TR" dirty="0"/>
              <a:t>.</a:t>
            </a:r>
            <a:endParaRPr lang="tr-TR" altLang="tr-TR" dirty="0"/>
          </a:p>
          <a:p>
            <a:endParaRPr lang="tr-TR" altLang="tr-TR" dirty="0"/>
          </a:p>
          <a:p>
            <a:endParaRPr lang="tr-TR" altLang="tr-TR" dirty="0"/>
          </a:p>
        </p:txBody>
      </p:sp>
      <p:graphicFrame>
        <p:nvGraphicFramePr>
          <p:cNvPr id="2" name="Tablo 1"/>
          <p:cNvGraphicFramePr>
            <a:graphicFrameLocks noGrp="1"/>
          </p:cNvGraphicFramePr>
          <p:nvPr>
            <p:extLst>
              <p:ext uri="{D42A27DB-BD31-4B8C-83A1-F6EECF244321}">
                <p14:modId xmlns:p14="http://schemas.microsoft.com/office/powerpoint/2010/main" val="2630558496"/>
              </p:ext>
            </p:extLst>
          </p:nvPr>
        </p:nvGraphicFramePr>
        <p:xfrm>
          <a:off x="4199467" y="2132471"/>
          <a:ext cx="4538134" cy="2225040"/>
        </p:xfrm>
        <a:graphic>
          <a:graphicData uri="http://schemas.openxmlformats.org/drawingml/2006/table">
            <a:tbl>
              <a:tblPr firstRow="1" bandRow="1">
                <a:tableStyleId>{5940675A-B579-460E-94D1-54222C63F5DA}</a:tableStyleId>
              </a:tblPr>
              <a:tblGrid>
                <a:gridCol w="891822">
                  <a:extLst>
                    <a:ext uri="{9D8B030D-6E8A-4147-A177-3AD203B41FA5}">
                      <a16:colId xmlns:a16="http://schemas.microsoft.com/office/drawing/2014/main" val="985765618"/>
                    </a:ext>
                  </a:extLst>
                </a:gridCol>
                <a:gridCol w="1061155">
                  <a:extLst>
                    <a:ext uri="{9D8B030D-6E8A-4147-A177-3AD203B41FA5}">
                      <a16:colId xmlns:a16="http://schemas.microsoft.com/office/drawing/2014/main" val="1185846330"/>
                    </a:ext>
                  </a:extLst>
                </a:gridCol>
                <a:gridCol w="891822">
                  <a:extLst>
                    <a:ext uri="{9D8B030D-6E8A-4147-A177-3AD203B41FA5}">
                      <a16:colId xmlns:a16="http://schemas.microsoft.com/office/drawing/2014/main" val="362275870"/>
                    </a:ext>
                  </a:extLst>
                </a:gridCol>
                <a:gridCol w="778934">
                  <a:extLst>
                    <a:ext uri="{9D8B030D-6E8A-4147-A177-3AD203B41FA5}">
                      <a16:colId xmlns:a16="http://schemas.microsoft.com/office/drawing/2014/main" val="3611757921"/>
                    </a:ext>
                  </a:extLst>
                </a:gridCol>
                <a:gridCol w="914401">
                  <a:extLst>
                    <a:ext uri="{9D8B030D-6E8A-4147-A177-3AD203B41FA5}">
                      <a16:colId xmlns:a16="http://schemas.microsoft.com/office/drawing/2014/main" val="2849128033"/>
                    </a:ext>
                  </a:extLst>
                </a:gridCol>
              </a:tblGrid>
              <a:tr h="370840">
                <a:tc rowSpan="2">
                  <a:txBody>
                    <a:bodyPr/>
                    <a:lstStyle/>
                    <a:p>
                      <a:endParaRPr lang="tr-TR" b="1" dirty="0"/>
                    </a:p>
                    <a:p>
                      <a:r>
                        <a:rPr lang="tr-TR" b="1" dirty="0"/>
                        <a:t>Strateji</a:t>
                      </a:r>
                    </a:p>
                  </a:txBody>
                  <a:tcPr>
                    <a:solidFill>
                      <a:schemeClr val="bg1">
                        <a:lumMod val="95000"/>
                      </a:schemeClr>
                    </a:solidFill>
                  </a:tcPr>
                </a:tc>
                <a:tc gridSpan="4">
                  <a:txBody>
                    <a:bodyPr/>
                    <a:lstStyle/>
                    <a:p>
                      <a:pPr algn="ctr"/>
                      <a:r>
                        <a:rPr lang="tr-TR" b="1" dirty="0"/>
                        <a:t>Olay</a:t>
                      </a:r>
                    </a:p>
                  </a:txBody>
                  <a:tcPr>
                    <a:solidFill>
                      <a:schemeClr val="bg1">
                        <a:lumMod val="95000"/>
                      </a:schemeClr>
                    </a:solidFill>
                  </a:tcPr>
                </a:tc>
                <a:tc hMerge="1">
                  <a:txBody>
                    <a:bodyPr/>
                    <a:lstStyle/>
                    <a:p>
                      <a:endParaRPr lang="tr-TR" dirty="0"/>
                    </a:p>
                  </a:txBody>
                  <a:tcPr/>
                </a:tc>
                <a:tc hMerge="1">
                  <a:txBody>
                    <a:bodyPr/>
                    <a:lstStyle/>
                    <a:p>
                      <a:endParaRPr lang="tr-TR" dirty="0"/>
                    </a:p>
                  </a:txBody>
                  <a:tcPr/>
                </a:tc>
                <a:tc hMerge="1">
                  <a:txBody>
                    <a:bodyPr/>
                    <a:lstStyle/>
                    <a:p>
                      <a:endParaRPr lang="tr-TR" dirty="0"/>
                    </a:p>
                  </a:txBody>
                  <a:tcPr/>
                </a:tc>
                <a:extLst>
                  <a:ext uri="{0D108BD9-81ED-4DB2-BD59-A6C34878D82A}">
                    <a16:rowId xmlns:a16="http://schemas.microsoft.com/office/drawing/2014/main" val="70239759"/>
                  </a:ext>
                </a:extLst>
              </a:tr>
              <a:tr h="370840">
                <a:tc vMerge="1">
                  <a:txBody>
                    <a:bodyPr/>
                    <a:lstStyle/>
                    <a:p>
                      <a:endParaRPr lang="tr-TR" dirty="0"/>
                    </a:p>
                  </a:txBody>
                  <a:tcPr/>
                </a:tc>
                <a:tc>
                  <a:txBody>
                    <a:bodyPr/>
                    <a:lstStyle/>
                    <a:p>
                      <a:pPr algn="ctr"/>
                      <a:r>
                        <a:rPr lang="tr-TR" b="1" dirty="0"/>
                        <a:t>O1</a:t>
                      </a:r>
                    </a:p>
                  </a:txBody>
                  <a:tcPr>
                    <a:solidFill>
                      <a:schemeClr val="bg1">
                        <a:lumMod val="95000"/>
                      </a:schemeClr>
                    </a:solidFill>
                  </a:tcPr>
                </a:tc>
                <a:tc>
                  <a:txBody>
                    <a:bodyPr/>
                    <a:lstStyle/>
                    <a:p>
                      <a:pPr algn="ctr"/>
                      <a:r>
                        <a:rPr lang="tr-TR" b="1" dirty="0"/>
                        <a:t>O2</a:t>
                      </a:r>
                    </a:p>
                  </a:txBody>
                  <a:tcPr>
                    <a:solidFill>
                      <a:schemeClr val="bg1">
                        <a:lumMod val="95000"/>
                      </a:schemeClr>
                    </a:solidFill>
                  </a:tcPr>
                </a:tc>
                <a:tc>
                  <a:txBody>
                    <a:bodyPr/>
                    <a:lstStyle/>
                    <a:p>
                      <a:pPr algn="ctr"/>
                      <a:r>
                        <a:rPr lang="tr-TR" b="1" dirty="0"/>
                        <a:t>O3</a:t>
                      </a:r>
                    </a:p>
                  </a:txBody>
                  <a:tcPr>
                    <a:solidFill>
                      <a:schemeClr val="bg1">
                        <a:lumMod val="95000"/>
                      </a:schemeClr>
                    </a:solidFill>
                  </a:tcPr>
                </a:tc>
                <a:tc>
                  <a:txBody>
                    <a:bodyPr/>
                    <a:lstStyle/>
                    <a:p>
                      <a:pPr algn="ctr"/>
                      <a:r>
                        <a:rPr lang="tr-TR" b="1" dirty="0"/>
                        <a:t>O4</a:t>
                      </a:r>
                    </a:p>
                  </a:txBody>
                  <a:tcPr>
                    <a:solidFill>
                      <a:schemeClr val="bg1">
                        <a:lumMod val="95000"/>
                      </a:schemeClr>
                    </a:solidFill>
                  </a:tcPr>
                </a:tc>
                <a:extLst>
                  <a:ext uri="{0D108BD9-81ED-4DB2-BD59-A6C34878D82A}">
                    <a16:rowId xmlns:a16="http://schemas.microsoft.com/office/drawing/2014/main" val="4164950331"/>
                  </a:ext>
                </a:extLst>
              </a:tr>
              <a:tr h="370840">
                <a:tc>
                  <a:txBody>
                    <a:bodyPr/>
                    <a:lstStyle/>
                    <a:p>
                      <a:pPr algn="ctr"/>
                      <a:r>
                        <a:rPr lang="tr-TR" b="1" dirty="0"/>
                        <a:t>S1</a:t>
                      </a:r>
                    </a:p>
                  </a:txBody>
                  <a:tcPr>
                    <a:solidFill>
                      <a:schemeClr val="bg1">
                        <a:lumMod val="95000"/>
                      </a:schemeClr>
                    </a:solidFill>
                  </a:tcPr>
                </a:tc>
                <a:tc>
                  <a:txBody>
                    <a:bodyPr/>
                    <a:lstStyle/>
                    <a:p>
                      <a:pPr algn="ctr"/>
                      <a:r>
                        <a:rPr lang="tr-TR" dirty="0"/>
                        <a:t>26</a:t>
                      </a:r>
                    </a:p>
                  </a:txBody>
                  <a:tcPr/>
                </a:tc>
                <a:tc>
                  <a:txBody>
                    <a:bodyPr/>
                    <a:lstStyle/>
                    <a:p>
                      <a:pPr algn="ctr"/>
                      <a:r>
                        <a:rPr lang="tr-TR" dirty="0"/>
                        <a:t>26</a:t>
                      </a:r>
                    </a:p>
                  </a:txBody>
                  <a:tcPr/>
                </a:tc>
                <a:tc>
                  <a:txBody>
                    <a:bodyPr/>
                    <a:lstStyle/>
                    <a:p>
                      <a:pPr algn="ctr"/>
                      <a:r>
                        <a:rPr lang="tr-TR" dirty="0"/>
                        <a:t>18</a:t>
                      </a:r>
                    </a:p>
                  </a:txBody>
                  <a:tcPr/>
                </a:tc>
                <a:tc>
                  <a:txBody>
                    <a:bodyPr/>
                    <a:lstStyle/>
                    <a:p>
                      <a:pPr algn="ctr"/>
                      <a:r>
                        <a:rPr lang="tr-TR" dirty="0"/>
                        <a:t>22</a:t>
                      </a:r>
                    </a:p>
                  </a:txBody>
                  <a:tcPr/>
                </a:tc>
                <a:extLst>
                  <a:ext uri="{0D108BD9-81ED-4DB2-BD59-A6C34878D82A}">
                    <a16:rowId xmlns:a16="http://schemas.microsoft.com/office/drawing/2014/main" val="1357213415"/>
                  </a:ext>
                </a:extLst>
              </a:tr>
              <a:tr h="370840">
                <a:tc>
                  <a:txBody>
                    <a:bodyPr/>
                    <a:lstStyle/>
                    <a:p>
                      <a:pPr algn="ctr"/>
                      <a:r>
                        <a:rPr lang="tr-TR" b="1" dirty="0"/>
                        <a:t>S3</a:t>
                      </a:r>
                    </a:p>
                  </a:txBody>
                  <a:tcPr>
                    <a:solidFill>
                      <a:schemeClr val="bg1">
                        <a:lumMod val="95000"/>
                      </a:schemeClr>
                    </a:solidFill>
                  </a:tcPr>
                </a:tc>
                <a:tc>
                  <a:txBody>
                    <a:bodyPr/>
                    <a:lstStyle/>
                    <a:p>
                      <a:pPr algn="ctr"/>
                      <a:r>
                        <a:rPr lang="tr-TR" dirty="0"/>
                        <a:t>22</a:t>
                      </a:r>
                    </a:p>
                  </a:txBody>
                  <a:tcPr/>
                </a:tc>
                <a:tc>
                  <a:txBody>
                    <a:bodyPr/>
                    <a:lstStyle/>
                    <a:p>
                      <a:pPr algn="ctr"/>
                      <a:r>
                        <a:rPr lang="tr-TR" dirty="0"/>
                        <a:t>34</a:t>
                      </a:r>
                    </a:p>
                  </a:txBody>
                  <a:tcPr/>
                </a:tc>
                <a:tc>
                  <a:txBody>
                    <a:bodyPr/>
                    <a:lstStyle/>
                    <a:p>
                      <a:pPr algn="ctr"/>
                      <a:r>
                        <a:rPr lang="tr-TR" dirty="0"/>
                        <a:t>30</a:t>
                      </a:r>
                    </a:p>
                  </a:txBody>
                  <a:tcPr/>
                </a:tc>
                <a:tc>
                  <a:txBody>
                    <a:bodyPr/>
                    <a:lstStyle/>
                    <a:p>
                      <a:pPr algn="ctr"/>
                      <a:r>
                        <a:rPr lang="tr-TR" dirty="0"/>
                        <a:t>18</a:t>
                      </a:r>
                    </a:p>
                  </a:txBody>
                  <a:tcPr/>
                </a:tc>
                <a:extLst>
                  <a:ext uri="{0D108BD9-81ED-4DB2-BD59-A6C34878D82A}">
                    <a16:rowId xmlns:a16="http://schemas.microsoft.com/office/drawing/2014/main" val="3267563697"/>
                  </a:ext>
                </a:extLst>
              </a:tr>
              <a:tr h="370840">
                <a:tc>
                  <a:txBody>
                    <a:bodyPr/>
                    <a:lstStyle/>
                    <a:p>
                      <a:pPr algn="ctr"/>
                      <a:r>
                        <a:rPr lang="tr-TR" b="1" dirty="0"/>
                        <a:t>S3</a:t>
                      </a:r>
                    </a:p>
                  </a:txBody>
                  <a:tcPr>
                    <a:solidFill>
                      <a:schemeClr val="bg1">
                        <a:lumMod val="95000"/>
                      </a:schemeClr>
                    </a:solidFill>
                  </a:tcPr>
                </a:tc>
                <a:tc>
                  <a:txBody>
                    <a:bodyPr/>
                    <a:lstStyle/>
                    <a:p>
                      <a:pPr algn="ctr"/>
                      <a:r>
                        <a:rPr lang="tr-TR" dirty="0"/>
                        <a:t>28</a:t>
                      </a:r>
                    </a:p>
                  </a:txBody>
                  <a:tcPr/>
                </a:tc>
                <a:tc>
                  <a:txBody>
                    <a:bodyPr/>
                    <a:lstStyle/>
                    <a:p>
                      <a:pPr algn="ctr"/>
                      <a:r>
                        <a:rPr lang="tr-TR" dirty="0"/>
                        <a:t>24</a:t>
                      </a:r>
                    </a:p>
                  </a:txBody>
                  <a:tcPr/>
                </a:tc>
                <a:tc>
                  <a:txBody>
                    <a:bodyPr/>
                    <a:lstStyle/>
                    <a:p>
                      <a:pPr algn="ctr"/>
                      <a:r>
                        <a:rPr lang="tr-TR" dirty="0"/>
                        <a:t>34</a:t>
                      </a:r>
                    </a:p>
                  </a:txBody>
                  <a:tcPr/>
                </a:tc>
                <a:tc>
                  <a:txBody>
                    <a:bodyPr/>
                    <a:lstStyle/>
                    <a:p>
                      <a:pPr algn="ctr"/>
                      <a:r>
                        <a:rPr lang="tr-TR" dirty="0"/>
                        <a:t>26</a:t>
                      </a:r>
                    </a:p>
                  </a:txBody>
                  <a:tcPr/>
                </a:tc>
                <a:extLst>
                  <a:ext uri="{0D108BD9-81ED-4DB2-BD59-A6C34878D82A}">
                    <a16:rowId xmlns:a16="http://schemas.microsoft.com/office/drawing/2014/main" val="2197941183"/>
                  </a:ext>
                </a:extLst>
              </a:tr>
              <a:tr h="370840">
                <a:tc>
                  <a:txBody>
                    <a:bodyPr/>
                    <a:lstStyle/>
                    <a:p>
                      <a:pPr algn="ctr"/>
                      <a:r>
                        <a:rPr lang="tr-TR" b="1" dirty="0"/>
                        <a:t>S4</a:t>
                      </a:r>
                    </a:p>
                  </a:txBody>
                  <a:tcPr>
                    <a:solidFill>
                      <a:schemeClr val="bg1">
                        <a:lumMod val="95000"/>
                      </a:schemeClr>
                    </a:solidFill>
                  </a:tcPr>
                </a:tc>
                <a:tc>
                  <a:txBody>
                    <a:bodyPr/>
                    <a:lstStyle/>
                    <a:p>
                      <a:pPr algn="ctr"/>
                      <a:r>
                        <a:rPr lang="tr-TR" dirty="0"/>
                        <a:t>22</a:t>
                      </a:r>
                    </a:p>
                  </a:txBody>
                  <a:tcPr/>
                </a:tc>
                <a:tc>
                  <a:txBody>
                    <a:bodyPr/>
                    <a:lstStyle/>
                    <a:p>
                      <a:pPr algn="ctr"/>
                      <a:r>
                        <a:rPr lang="tr-TR" dirty="0"/>
                        <a:t>30</a:t>
                      </a:r>
                    </a:p>
                  </a:txBody>
                  <a:tcPr/>
                </a:tc>
                <a:tc>
                  <a:txBody>
                    <a:bodyPr/>
                    <a:lstStyle/>
                    <a:p>
                      <a:pPr algn="ctr"/>
                      <a:r>
                        <a:rPr lang="tr-TR" dirty="0"/>
                        <a:t>28</a:t>
                      </a:r>
                    </a:p>
                  </a:txBody>
                  <a:tcPr/>
                </a:tc>
                <a:tc>
                  <a:txBody>
                    <a:bodyPr/>
                    <a:lstStyle/>
                    <a:p>
                      <a:pPr algn="ctr"/>
                      <a:r>
                        <a:rPr lang="tr-TR" dirty="0"/>
                        <a:t>20</a:t>
                      </a:r>
                    </a:p>
                  </a:txBody>
                  <a:tcPr/>
                </a:tc>
                <a:extLst>
                  <a:ext uri="{0D108BD9-81ED-4DB2-BD59-A6C34878D82A}">
                    <a16:rowId xmlns:a16="http://schemas.microsoft.com/office/drawing/2014/main" val="2832340240"/>
                  </a:ext>
                </a:extLst>
              </a:tr>
            </a:tbl>
          </a:graphicData>
        </a:graphic>
      </p:graphicFrame>
    </p:spTree>
    <p:extLst>
      <p:ext uri="{BB962C8B-B14F-4D97-AF65-F5344CB8AC3E}">
        <p14:creationId xmlns:p14="http://schemas.microsoft.com/office/powerpoint/2010/main" val="33693710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spect="1" noChangeArrowheads="1"/>
          </p:cNvSpPr>
          <p:nvPr>
            <p:ph type="title"/>
          </p:nvPr>
        </p:nvSpPr>
        <p:spPr/>
        <p:txBody>
          <a:bodyPr/>
          <a:lstStyle/>
          <a:p>
            <a:r>
              <a:rPr lang="tr-TR" altLang="tr-TR" dirty="0"/>
              <a:t>Çözüm-4-a</a:t>
            </a:r>
          </a:p>
        </p:txBody>
      </p:sp>
      <p:sp>
        <p:nvSpPr>
          <p:cNvPr id="116739" name="Rectangle 3"/>
          <p:cNvSpPr>
            <a:spLocks noGrp="1" noChangeAspect="1" noChangeArrowheads="1"/>
          </p:cNvSpPr>
          <p:nvPr>
            <p:ph idx="1"/>
          </p:nvPr>
        </p:nvSpPr>
        <p:spPr bwMode="auto">
          <a:xfrm>
            <a:off x="95250" y="5147733"/>
            <a:ext cx="8953500" cy="119662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None/>
            </a:pPr>
            <a:r>
              <a:rPr lang="en-US" altLang="tr-TR" sz="2400" dirty="0" err="1"/>
              <a:t>Karar</a:t>
            </a:r>
            <a:r>
              <a:rPr lang="en-US" altLang="tr-TR" sz="2400" dirty="0"/>
              <a:t> </a:t>
            </a:r>
            <a:r>
              <a:rPr lang="en-US" altLang="tr-TR" sz="2400" dirty="0" err="1"/>
              <a:t>vericinin</a:t>
            </a:r>
            <a:r>
              <a:rPr lang="en-US" altLang="tr-TR" sz="2400" dirty="0"/>
              <a:t> </a:t>
            </a:r>
            <a:r>
              <a:rPr lang="en-US" altLang="tr-TR" sz="2400" dirty="0" err="1"/>
              <a:t>amacı</a:t>
            </a:r>
            <a:r>
              <a:rPr lang="en-US" altLang="tr-TR" sz="2400" dirty="0"/>
              <a:t> </a:t>
            </a:r>
            <a:r>
              <a:rPr lang="en-US" altLang="tr-TR" sz="2400" dirty="0" err="1"/>
              <a:t>fırsat</a:t>
            </a:r>
            <a:r>
              <a:rPr lang="en-US" altLang="tr-TR" sz="2400" dirty="0"/>
              <a:t> </a:t>
            </a:r>
            <a:r>
              <a:rPr lang="en-US" altLang="tr-TR" sz="2400" dirty="0" err="1"/>
              <a:t>kaybını</a:t>
            </a:r>
            <a:r>
              <a:rPr lang="en-US" altLang="tr-TR" sz="2400" dirty="0"/>
              <a:t> </a:t>
            </a:r>
            <a:r>
              <a:rPr lang="en-US" altLang="tr-TR" sz="2400" dirty="0" err="1"/>
              <a:t>en</a:t>
            </a:r>
            <a:r>
              <a:rPr lang="en-US" altLang="tr-TR" sz="2400" dirty="0"/>
              <a:t> </a:t>
            </a:r>
            <a:r>
              <a:rPr lang="en-US" altLang="tr-TR" sz="2400" dirty="0" err="1"/>
              <a:t>düşük</a:t>
            </a:r>
            <a:r>
              <a:rPr lang="en-US" altLang="tr-TR" sz="2400" dirty="0"/>
              <a:t> </a:t>
            </a:r>
            <a:r>
              <a:rPr lang="en-US" altLang="tr-TR" sz="2400" dirty="0" err="1"/>
              <a:t>düzeyde</a:t>
            </a:r>
            <a:r>
              <a:rPr lang="en-US" altLang="tr-TR" sz="2400" dirty="0"/>
              <a:t> </a:t>
            </a:r>
            <a:r>
              <a:rPr lang="en-US" altLang="tr-TR" sz="2400" dirty="0" err="1"/>
              <a:t>tutmak</a:t>
            </a:r>
            <a:r>
              <a:rPr lang="en-US" altLang="tr-TR" sz="2400" dirty="0"/>
              <a:t> </a:t>
            </a:r>
            <a:r>
              <a:rPr lang="en-US" altLang="tr-TR" sz="2400" dirty="0" err="1"/>
              <a:t>olduğundan</a:t>
            </a:r>
            <a:r>
              <a:rPr lang="en-US" altLang="tr-TR" sz="2400" dirty="0"/>
              <a:t> </a:t>
            </a:r>
            <a:r>
              <a:rPr lang="en-US" altLang="tr-TR" sz="2400" dirty="0" err="1"/>
              <a:t>en</a:t>
            </a:r>
            <a:r>
              <a:rPr lang="en-US" altLang="tr-TR" sz="2400" dirty="0"/>
              <a:t> </a:t>
            </a:r>
            <a:r>
              <a:rPr lang="en-US" altLang="tr-TR" sz="2400" dirty="0" err="1"/>
              <a:t>büyük</a:t>
            </a:r>
            <a:r>
              <a:rPr lang="en-US" altLang="tr-TR" sz="2400" dirty="0"/>
              <a:t> </a:t>
            </a:r>
            <a:r>
              <a:rPr lang="en-US" altLang="tr-TR" sz="2400" dirty="0" err="1"/>
              <a:t>pişmanlıklar</a:t>
            </a:r>
            <a:r>
              <a:rPr lang="en-US" altLang="tr-TR" sz="2400" dirty="0"/>
              <a:t> </a:t>
            </a:r>
            <a:r>
              <a:rPr lang="en-US" altLang="tr-TR" sz="2400" dirty="0" err="1"/>
              <a:t>arasından</a:t>
            </a:r>
            <a:r>
              <a:rPr lang="en-US" altLang="tr-TR" sz="2400" dirty="0"/>
              <a:t> </a:t>
            </a:r>
            <a:r>
              <a:rPr lang="en-US" altLang="tr-TR" sz="2400" dirty="0" err="1"/>
              <a:t>en</a:t>
            </a:r>
            <a:r>
              <a:rPr lang="en-US" altLang="tr-TR" sz="2400" dirty="0"/>
              <a:t> </a:t>
            </a:r>
            <a:r>
              <a:rPr lang="en-US" altLang="tr-TR" sz="2400" dirty="0" err="1"/>
              <a:t>küçük</a:t>
            </a:r>
            <a:r>
              <a:rPr lang="en-US" altLang="tr-TR" sz="2400" dirty="0"/>
              <a:t> </a:t>
            </a:r>
            <a:r>
              <a:rPr lang="en-US" altLang="tr-TR" sz="2400" dirty="0" err="1"/>
              <a:t>olanının</a:t>
            </a:r>
            <a:r>
              <a:rPr lang="en-US" altLang="tr-TR" sz="2400" dirty="0"/>
              <a:t> </a:t>
            </a:r>
            <a:r>
              <a:rPr lang="en-US" altLang="tr-TR" sz="2400" dirty="0" err="1"/>
              <a:t>işaret</a:t>
            </a:r>
            <a:r>
              <a:rPr lang="en-US" altLang="tr-TR" sz="2400" dirty="0"/>
              <a:t> </a:t>
            </a:r>
            <a:r>
              <a:rPr lang="en-US" altLang="tr-TR" sz="2400" dirty="0" err="1"/>
              <a:t>ettiği</a:t>
            </a:r>
            <a:r>
              <a:rPr lang="en-US" altLang="tr-TR" sz="2400" dirty="0"/>
              <a:t> </a:t>
            </a:r>
            <a:r>
              <a:rPr lang="en-US" altLang="tr-TR" sz="2400" b="1" dirty="0">
                <a:solidFill>
                  <a:srgbClr val="C00000"/>
                </a:solidFill>
              </a:rPr>
              <a:t>S4</a:t>
            </a:r>
            <a:r>
              <a:rPr lang="en-US" altLang="tr-TR" sz="2400" dirty="0"/>
              <a:t> </a:t>
            </a:r>
            <a:r>
              <a:rPr lang="tr-TR" altLang="tr-TR" sz="2400" dirty="0"/>
              <a:t>stratejisini </a:t>
            </a:r>
            <a:r>
              <a:rPr lang="en-US" altLang="tr-TR" sz="2400" dirty="0" err="1"/>
              <a:t>seçilmelidir</a:t>
            </a:r>
            <a:r>
              <a:rPr lang="en-US" altLang="tr-TR" sz="2400" dirty="0"/>
              <a:t>.</a:t>
            </a:r>
            <a:endParaRPr lang="tr-TR" altLang="tr-TR" sz="2400" dirty="0"/>
          </a:p>
          <a:p>
            <a:endParaRPr lang="tr-TR" altLang="tr-TR" sz="2400" dirty="0"/>
          </a:p>
          <a:p>
            <a:endParaRPr lang="tr-TR" altLang="tr-TR" sz="2400" dirty="0"/>
          </a:p>
          <a:p>
            <a:endParaRPr lang="tr-TR" altLang="tr-TR" sz="2400" dirty="0"/>
          </a:p>
        </p:txBody>
      </p:sp>
      <p:graphicFrame>
        <p:nvGraphicFramePr>
          <p:cNvPr id="6" name="Tablo 5"/>
          <p:cNvGraphicFramePr>
            <a:graphicFrameLocks noGrp="1"/>
          </p:cNvGraphicFramePr>
          <p:nvPr>
            <p:extLst>
              <p:ext uri="{D42A27DB-BD31-4B8C-83A1-F6EECF244321}">
                <p14:modId xmlns:p14="http://schemas.microsoft.com/office/powerpoint/2010/main" val="3655924971"/>
              </p:ext>
            </p:extLst>
          </p:nvPr>
        </p:nvGraphicFramePr>
        <p:xfrm>
          <a:off x="1173044" y="2825050"/>
          <a:ext cx="5769624" cy="2322683"/>
        </p:xfrm>
        <a:graphic>
          <a:graphicData uri="http://schemas.openxmlformats.org/drawingml/2006/table">
            <a:tbl>
              <a:tblPr firstRow="1" bandRow="1">
                <a:tableStyleId>{5940675A-B579-460E-94D1-54222C63F5DA}</a:tableStyleId>
              </a:tblPr>
              <a:tblGrid>
                <a:gridCol w="1099280">
                  <a:extLst>
                    <a:ext uri="{9D8B030D-6E8A-4147-A177-3AD203B41FA5}">
                      <a16:colId xmlns:a16="http://schemas.microsoft.com/office/drawing/2014/main" val="2798692330"/>
                    </a:ext>
                  </a:extLst>
                </a:gridCol>
                <a:gridCol w="741810">
                  <a:extLst>
                    <a:ext uri="{9D8B030D-6E8A-4147-A177-3AD203B41FA5}">
                      <a16:colId xmlns:a16="http://schemas.microsoft.com/office/drawing/2014/main" val="3531719595"/>
                    </a:ext>
                  </a:extLst>
                </a:gridCol>
                <a:gridCol w="733778">
                  <a:extLst>
                    <a:ext uri="{9D8B030D-6E8A-4147-A177-3AD203B41FA5}">
                      <a16:colId xmlns:a16="http://schemas.microsoft.com/office/drawing/2014/main" val="1183051451"/>
                    </a:ext>
                  </a:extLst>
                </a:gridCol>
                <a:gridCol w="903111">
                  <a:extLst>
                    <a:ext uri="{9D8B030D-6E8A-4147-A177-3AD203B41FA5}">
                      <a16:colId xmlns:a16="http://schemas.microsoft.com/office/drawing/2014/main" val="4243770742"/>
                    </a:ext>
                  </a:extLst>
                </a:gridCol>
                <a:gridCol w="852140">
                  <a:extLst>
                    <a:ext uri="{9D8B030D-6E8A-4147-A177-3AD203B41FA5}">
                      <a16:colId xmlns:a16="http://schemas.microsoft.com/office/drawing/2014/main" val="468507851"/>
                    </a:ext>
                  </a:extLst>
                </a:gridCol>
                <a:gridCol w="1439505">
                  <a:extLst>
                    <a:ext uri="{9D8B030D-6E8A-4147-A177-3AD203B41FA5}">
                      <a16:colId xmlns:a16="http://schemas.microsoft.com/office/drawing/2014/main" val="2673790539"/>
                    </a:ext>
                  </a:extLst>
                </a:gridCol>
              </a:tblGrid>
              <a:tr h="416224">
                <a:tc rowSpan="2">
                  <a:txBody>
                    <a:bodyPr/>
                    <a:lstStyle/>
                    <a:p>
                      <a:endParaRPr lang="tr-TR" b="1" dirty="0"/>
                    </a:p>
                    <a:p>
                      <a:r>
                        <a:rPr lang="tr-TR" b="1" dirty="0"/>
                        <a:t>Strateji</a:t>
                      </a:r>
                    </a:p>
                  </a:txBody>
                  <a:tcPr>
                    <a:solidFill>
                      <a:schemeClr val="bg1">
                        <a:lumMod val="95000"/>
                      </a:schemeClr>
                    </a:solidFill>
                  </a:tcPr>
                </a:tc>
                <a:tc gridSpan="4">
                  <a:txBody>
                    <a:bodyPr/>
                    <a:lstStyle/>
                    <a:p>
                      <a:pPr algn="ctr"/>
                      <a:r>
                        <a:rPr lang="tr-TR" b="1" dirty="0"/>
                        <a:t>Olay</a:t>
                      </a:r>
                    </a:p>
                  </a:txBody>
                  <a:tcPr>
                    <a:solidFill>
                      <a:schemeClr val="bg1">
                        <a:lumMod val="95000"/>
                      </a:schemeClr>
                    </a:solidFill>
                  </a:tcPr>
                </a:tc>
                <a:tc hMerge="1">
                  <a:txBody>
                    <a:bodyPr/>
                    <a:lstStyle/>
                    <a:p>
                      <a:endParaRPr lang="tr-TR" dirty="0"/>
                    </a:p>
                  </a:txBody>
                  <a:tcPr/>
                </a:tc>
                <a:tc hMerge="1">
                  <a:txBody>
                    <a:bodyPr/>
                    <a:lstStyle/>
                    <a:p>
                      <a:endParaRPr lang="tr-TR" dirty="0"/>
                    </a:p>
                  </a:txBody>
                  <a:tcPr/>
                </a:tc>
                <a:tc hMerge="1">
                  <a:txBody>
                    <a:bodyPr/>
                    <a:lstStyle/>
                    <a:p>
                      <a:endParaRPr lang="tr-TR" dirty="0"/>
                    </a:p>
                  </a:txBody>
                  <a:tcPr/>
                </a:tc>
                <a:tc rowSpan="2">
                  <a:txBody>
                    <a:bodyPr/>
                    <a:lstStyle/>
                    <a:p>
                      <a:pPr algn="ctr"/>
                      <a:endParaRPr lang="tr-TR" b="1" dirty="0"/>
                    </a:p>
                    <a:p>
                      <a:pPr algn="ctr"/>
                      <a:r>
                        <a:rPr lang="tr-TR" b="1" dirty="0"/>
                        <a:t>Satır </a:t>
                      </a:r>
                      <a:r>
                        <a:rPr lang="tr-TR" b="1" dirty="0" err="1"/>
                        <a:t>Enb</a:t>
                      </a:r>
                      <a:endParaRPr lang="tr-TR" b="1" dirty="0"/>
                    </a:p>
                  </a:txBody>
                  <a:tcPr>
                    <a:solidFill>
                      <a:schemeClr val="bg1">
                        <a:lumMod val="95000"/>
                      </a:schemeClr>
                    </a:solidFill>
                  </a:tcPr>
                </a:tc>
                <a:extLst>
                  <a:ext uri="{0D108BD9-81ED-4DB2-BD59-A6C34878D82A}">
                    <a16:rowId xmlns:a16="http://schemas.microsoft.com/office/drawing/2014/main" val="2292861808"/>
                  </a:ext>
                </a:extLst>
              </a:tr>
              <a:tr h="275221">
                <a:tc vMerge="1">
                  <a:txBody>
                    <a:bodyPr/>
                    <a:lstStyle/>
                    <a:p>
                      <a:endParaRPr lang="tr-TR" dirty="0"/>
                    </a:p>
                  </a:txBody>
                  <a:tcPr/>
                </a:tc>
                <a:tc>
                  <a:txBody>
                    <a:bodyPr/>
                    <a:lstStyle/>
                    <a:p>
                      <a:pPr algn="ctr"/>
                      <a:r>
                        <a:rPr lang="tr-TR" b="1" dirty="0"/>
                        <a:t>O1</a:t>
                      </a:r>
                    </a:p>
                  </a:txBody>
                  <a:tcPr>
                    <a:solidFill>
                      <a:schemeClr val="bg1">
                        <a:lumMod val="95000"/>
                      </a:schemeClr>
                    </a:solidFill>
                  </a:tcPr>
                </a:tc>
                <a:tc>
                  <a:txBody>
                    <a:bodyPr/>
                    <a:lstStyle/>
                    <a:p>
                      <a:pPr algn="ctr"/>
                      <a:r>
                        <a:rPr lang="tr-TR" b="1" dirty="0"/>
                        <a:t>O2</a:t>
                      </a:r>
                    </a:p>
                  </a:txBody>
                  <a:tcPr>
                    <a:solidFill>
                      <a:schemeClr val="bg1">
                        <a:lumMod val="95000"/>
                      </a:schemeClr>
                    </a:solidFill>
                  </a:tcPr>
                </a:tc>
                <a:tc>
                  <a:txBody>
                    <a:bodyPr/>
                    <a:lstStyle/>
                    <a:p>
                      <a:pPr algn="ctr"/>
                      <a:r>
                        <a:rPr lang="tr-TR" b="1" dirty="0"/>
                        <a:t>O3</a:t>
                      </a:r>
                    </a:p>
                  </a:txBody>
                  <a:tcPr>
                    <a:solidFill>
                      <a:schemeClr val="bg1">
                        <a:lumMod val="95000"/>
                      </a:schemeClr>
                    </a:solidFill>
                  </a:tcPr>
                </a:tc>
                <a:tc>
                  <a:txBody>
                    <a:bodyPr/>
                    <a:lstStyle/>
                    <a:p>
                      <a:pPr algn="ctr"/>
                      <a:r>
                        <a:rPr lang="tr-TR" b="1" dirty="0"/>
                        <a:t>O4</a:t>
                      </a:r>
                    </a:p>
                  </a:txBody>
                  <a:tcPr>
                    <a:solidFill>
                      <a:schemeClr val="bg1">
                        <a:lumMod val="95000"/>
                      </a:schemeClr>
                    </a:solidFill>
                  </a:tcPr>
                </a:tc>
                <a:tc vMerge="1">
                  <a:txBody>
                    <a:bodyPr/>
                    <a:lstStyle/>
                    <a:p>
                      <a:endParaRPr lang="tr-TR" dirty="0"/>
                    </a:p>
                  </a:txBody>
                  <a:tcPr/>
                </a:tc>
                <a:extLst>
                  <a:ext uri="{0D108BD9-81ED-4DB2-BD59-A6C34878D82A}">
                    <a16:rowId xmlns:a16="http://schemas.microsoft.com/office/drawing/2014/main" val="3987235984"/>
                  </a:ext>
                </a:extLst>
              </a:tr>
              <a:tr h="317072">
                <a:tc>
                  <a:txBody>
                    <a:bodyPr/>
                    <a:lstStyle/>
                    <a:p>
                      <a:pPr algn="ctr"/>
                      <a:r>
                        <a:rPr lang="tr-TR" b="1" dirty="0"/>
                        <a:t>S1</a:t>
                      </a:r>
                    </a:p>
                  </a:txBody>
                  <a:tcPr/>
                </a:tc>
                <a:tc>
                  <a:txBody>
                    <a:bodyPr/>
                    <a:lstStyle/>
                    <a:p>
                      <a:pPr algn="ctr"/>
                      <a:r>
                        <a:rPr lang="tr-TR" dirty="0"/>
                        <a:t>2</a:t>
                      </a:r>
                    </a:p>
                  </a:txBody>
                  <a:tcPr/>
                </a:tc>
                <a:tc>
                  <a:txBody>
                    <a:bodyPr/>
                    <a:lstStyle/>
                    <a:p>
                      <a:pPr algn="ctr"/>
                      <a:r>
                        <a:rPr lang="tr-TR" dirty="0"/>
                        <a:t>8</a:t>
                      </a:r>
                    </a:p>
                  </a:txBody>
                  <a:tcPr/>
                </a:tc>
                <a:tc>
                  <a:txBody>
                    <a:bodyPr/>
                    <a:lstStyle/>
                    <a:p>
                      <a:pPr algn="ctr"/>
                      <a:r>
                        <a:rPr lang="tr-TR" dirty="0"/>
                        <a:t>16</a:t>
                      </a:r>
                    </a:p>
                  </a:txBody>
                  <a:tcPr/>
                </a:tc>
                <a:tc>
                  <a:txBody>
                    <a:bodyPr/>
                    <a:lstStyle/>
                    <a:p>
                      <a:pPr algn="ctr"/>
                      <a:r>
                        <a:rPr lang="tr-TR" dirty="0"/>
                        <a:t>4</a:t>
                      </a:r>
                    </a:p>
                  </a:txBody>
                  <a:tcPr/>
                </a:tc>
                <a:tc>
                  <a:txBody>
                    <a:bodyPr/>
                    <a:lstStyle/>
                    <a:p>
                      <a:pPr algn="ctr"/>
                      <a:r>
                        <a:rPr lang="tr-TR" dirty="0"/>
                        <a:t>16</a:t>
                      </a:r>
                    </a:p>
                  </a:txBody>
                  <a:tcPr>
                    <a:solidFill>
                      <a:schemeClr val="bg1"/>
                    </a:solidFill>
                  </a:tcPr>
                </a:tc>
                <a:extLst>
                  <a:ext uri="{0D108BD9-81ED-4DB2-BD59-A6C34878D82A}">
                    <a16:rowId xmlns:a16="http://schemas.microsoft.com/office/drawing/2014/main" val="3538661491"/>
                  </a:ext>
                </a:extLst>
              </a:tr>
              <a:tr h="264702">
                <a:tc>
                  <a:txBody>
                    <a:bodyPr/>
                    <a:lstStyle/>
                    <a:p>
                      <a:pPr algn="ctr"/>
                      <a:r>
                        <a:rPr lang="tr-TR" b="1" dirty="0"/>
                        <a:t>S2</a:t>
                      </a:r>
                    </a:p>
                  </a:txBody>
                  <a:tcPr/>
                </a:tc>
                <a:tc>
                  <a:txBody>
                    <a:bodyPr/>
                    <a:lstStyle/>
                    <a:p>
                      <a:pPr algn="ctr"/>
                      <a:r>
                        <a:rPr lang="tr-TR" dirty="0"/>
                        <a:t>6</a:t>
                      </a:r>
                    </a:p>
                  </a:txBody>
                  <a:tcPr/>
                </a:tc>
                <a:tc>
                  <a:txBody>
                    <a:bodyPr/>
                    <a:lstStyle/>
                    <a:p>
                      <a:pPr algn="ctr"/>
                      <a:r>
                        <a:rPr lang="tr-TR" dirty="0"/>
                        <a:t>0</a:t>
                      </a:r>
                    </a:p>
                  </a:txBody>
                  <a:tcPr/>
                </a:tc>
                <a:tc>
                  <a:txBody>
                    <a:bodyPr/>
                    <a:lstStyle/>
                    <a:p>
                      <a:pPr algn="ctr"/>
                      <a:r>
                        <a:rPr lang="tr-TR" dirty="0"/>
                        <a:t>4</a:t>
                      </a:r>
                    </a:p>
                  </a:txBody>
                  <a:tcPr/>
                </a:tc>
                <a:tc>
                  <a:txBody>
                    <a:bodyPr/>
                    <a:lstStyle/>
                    <a:p>
                      <a:pPr algn="ctr"/>
                      <a:r>
                        <a:rPr lang="tr-TR" dirty="0"/>
                        <a:t>8</a:t>
                      </a:r>
                    </a:p>
                  </a:txBody>
                  <a:tcPr/>
                </a:tc>
                <a:tc>
                  <a:txBody>
                    <a:bodyPr/>
                    <a:lstStyle/>
                    <a:p>
                      <a:pPr algn="ctr"/>
                      <a:r>
                        <a:rPr lang="tr-TR" dirty="0"/>
                        <a:t>8</a:t>
                      </a:r>
                    </a:p>
                  </a:txBody>
                  <a:tcPr>
                    <a:solidFill>
                      <a:schemeClr val="bg1"/>
                    </a:solidFill>
                  </a:tcPr>
                </a:tc>
                <a:extLst>
                  <a:ext uri="{0D108BD9-81ED-4DB2-BD59-A6C34878D82A}">
                    <a16:rowId xmlns:a16="http://schemas.microsoft.com/office/drawing/2014/main" val="1922621547"/>
                  </a:ext>
                </a:extLst>
              </a:tr>
              <a:tr h="392955">
                <a:tc>
                  <a:txBody>
                    <a:bodyPr/>
                    <a:lstStyle/>
                    <a:p>
                      <a:pPr algn="ctr"/>
                      <a:r>
                        <a:rPr lang="tr-TR" b="1" dirty="0"/>
                        <a:t>S3</a:t>
                      </a:r>
                    </a:p>
                  </a:txBody>
                  <a:tcPr/>
                </a:tc>
                <a:tc>
                  <a:txBody>
                    <a:bodyPr/>
                    <a:lstStyle/>
                    <a:p>
                      <a:pPr algn="ctr"/>
                      <a:r>
                        <a:rPr lang="tr-TR" dirty="0"/>
                        <a:t>0</a:t>
                      </a:r>
                    </a:p>
                  </a:txBody>
                  <a:tcPr/>
                </a:tc>
                <a:tc>
                  <a:txBody>
                    <a:bodyPr/>
                    <a:lstStyle/>
                    <a:p>
                      <a:pPr algn="ctr"/>
                      <a:r>
                        <a:rPr lang="tr-TR" dirty="0"/>
                        <a:t>10</a:t>
                      </a:r>
                    </a:p>
                  </a:txBody>
                  <a:tcPr/>
                </a:tc>
                <a:tc>
                  <a:txBody>
                    <a:bodyPr/>
                    <a:lstStyle/>
                    <a:p>
                      <a:pPr algn="ctr"/>
                      <a:r>
                        <a:rPr lang="tr-TR" dirty="0"/>
                        <a:t>0</a:t>
                      </a:r>
                    </a:p>
                  </a:txBody>
                  <a:tcPr/>
                </a:tc>
                <a:tc>
                  <a:txBody>
                    <a:bodyPr/>
                    <a:lstStyle/>
                    <a:p>
                      <a:pPr algn="ctr"/>
                      <a:r>
                        <a:rPr lang="tr-TR" dirty="0"/>
                        <a:t>0</a:t>
                      </a:r>
                    </a:p>
                  </a:txBody>
                  <a:tcPr/>
                </a:tc>
                <a:tc>
                  <a:txBody>
                    <a:bodyPr/>
                    <a:lstStyle/>
                    <a:p>
                      <a:pPr algn="ctr"/>
                      <a:r>
                        <a:rPr lang="tr-TR" dirty="0"/>
                        <a:t>10</a:t>
                      </a:r>
                    </a:p>
                  </a:txBody>
                  <a:tcPr>
                    <a:solidFill>
                      <a:schemeClr val="bg1"/>
                    </a:solidFill>
                  </a:tcPr>
                </a:tc>
                <a:extLst>
                  <a:ext uri="{0D108BD9-81ED-4DB2-BD59-A6C34878D82A}">
                    <a16:rowId xmlns:a16="http://schemas.microsoft.com/office/drawing/2014/main" val="950757346"/>
                  </a:ext>
                </a:extLst>
              </a:tr>
              <a:tr h="416224">
                <a:tc>
                  <a:txBody>
                    <a:bodyPr/>
                    <a:lstStyle/>
                    <a:p>
                      <a:pPr algn="ctr"/>
                      <a:r>
                        <a:rPr lang="tr-TR" b="1" dirty="0"/>
                        <a:t>S4</a:t>
                      </a:r>
                    </a:p>
                  </a:txBody>
                  <a:tcPr/>
                </a:tc>
                <a:tc>
                  <a:txBody>
                    <a:bodyPr/>
                    <a:lstStyle/>
                    <a:p>
                      <a:pPr algn="ctr"/>
                      <a:r>
                        <a:rPr lang="tr-TR" dirty="0"/>
                        <a:t>6</a:t>
                      </a:r>
                    </a:p>
                  </a:txBody>
                  <a:tcPr/>
                </a:tc>
                <a:tc>
                  <a:txBody>
                    <a:bodyPr/>
                    <a:lstStyle/>
                    <a:p>
                      <a:pPr algn="ctr"/>
                      <a:r>
                        <a:rPr lang="tr-TR" dirty="0"/>
                        <a:t>4</a:t>
                      </a:r>
                    </a:p>
                  </a:txBody>
                  <a:tcPr/>
                </a:tc>
                <a:tc>
                  <a:txBody>
                    <a:bodyPr/>
                    <a:lstStyle/>
                    <a:p>
                      <a:pPr algn="ctr"/>
                      <a:r>
                        <a:rPr lang="tr-TR" dirty="0"/>
                        <a:t>6</a:t>
                      </a:r>
                    </a:p>
                  </a:txBody>
                  <a:tcPr/>
                </a:tc>
                <a:tc>
                  <a:txBody>
                    <a:bodyPr/>
                    <a:lstStyle/>
                    <a:p>
                      <a:pPr algn="ctr"/>
                      <a:r>
                        <a:rPr lang="tr-TR" dirty="0"/>
                        <a:t>6</a:t>
                      </a:r>
                    </a:p>
                  </a:txBody>
                  <a:tcPr/>
                </a:tc>
                <a:tc>
                  <a:txBody>
                    <a:bodyPr/>
                    <a:lstStyle/>
                    <a:p>
                      <a:pPr algn="ctr"/>
                      <a:r>
                        <a:rPr lang="tr-TR" dirty="0"/>
                        <a:t>6</a:t>
                      </a:r>
                    </a:p>
                  </a:txBody>
                  <a:tcPr>
                    <a:solidFill>
                      <a:schemeClr val="accent3"/>
                    </a:solidFill>
                  </a:tcPr>
                </a:tc>
                <a:extLst>
                  <a:ext uri="{0D108BD9-81ED-4DB2-BD59-A6C34878D82A}">
                    <a16:rowId xmlns:a16="http://schemas.microsoft.com/office/drawing/2014/main" val="3234323236"/>
                  </a:ext>
                </a:extLst>
              </a:tr>
            </a:tbl>
          </a:graphicData>
        </a:graphic>
      </p:graphicFrame>
      <p:sp>
        <p:nvSpPr>
          <p:cNvPr id="2" name="Metin kutusu 1"/>
          <p:cNvSpPr txBox="1"/>
          <p:nvPr/>
        </p:nvSpPr>
        <p:spPr>
          <a:xfrm>
            <a:off x="7332838" y="3287179"/>
            <a:ext cx="1715912" cy="12003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tr-TR" dirty="0">
                <a:solidFill>
                  <a:schemeClr val="tx1"/>
                </a:solidFill>
              </a:rPr>
              <a:t>Satır </a:t>
            </a:r>
            <a:r>
              <a:rPr lang="tr-TR" dirty="0" err="1">
                <a:solidFill>
                  <a:schemeClr val="tx1"/>
                </a:solidFill>
              </a:rPr>
              <a:t>enbüyüklerinin</a:t>
            </a:r>
            <a:r>
              <a:rPr lang="tr-TR" dirty="0">
                <a:solidFill>
                  <a:schemeClr val="tx1"/>
                </a:solidFill>
              </a:rPr>
              <a:t> </a:t>
            </a:r>
            <a:r>
              <a:rPr lang="tr-TR" dirty="0" err="1">
                <a:solidFill>
                  <a:schemeClr val="tx1"/>
                </a:solidFill>
              </a:rPr>
              <a:t>enküçüğü</a:t>
            </a:r>
            <a:r>
              <a:rPr lang="tr-TR" dirty="0">
                <a:solidFill>
                  <a:schemeClr val="tx1"/>
                </a:solidFill>
              </a:rPr>
              <a:t> (</a:t>
            </a:r>
            <a:r>
              <a:rPr lang="tr-TR" dirty="0" err="1">
                <a:solidFill>
                  <a:schemeClr val="tx1"/>
                </a:solidFill>
              </a:rPr>
              <a:t>minimaks</a:t>
            </a:r>
            <a:r>
              <a:rPr lang="tr-TR" dirty="0">
                <a:solidFill>
                  <a:schemeClr val="tx1"/>
                </a:solidFill>
              </a:rPr>
              <a:t>)</a:t>
            </a:r>
          </a:p>
        </p:txBody>
      </p:sp>
      <p:cxnSp>
        <p:nvCxnSpPr>
          <p:cNvPr id="11" name="Eğri Bağlayıcı 10"/>
          <p:cNvCxnSpPr/>
          <p:nvPr/>
        </p:nvCxnSpPr>
        <p:spPr>
          <a:xfrm rot="10800000" flipV="1">
            <a:off x="6445960" y="4131731"/>
            <a:ext cx="886879" cy="790223"/>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Dikdörtgen 11"/>
          <p:cNvSpPr/>
          <p:nvPr/>
        </p:nvSpPr>
        <p:spPr>
          <a:xfrm>
            <a:off x="730917" y="828921"/>
            <a:ext cx="7907946" cy="1384995"/>
          </a:xfrm>
          <a:prstGeom prst="rect">
            <a:avLst/>
          </a:prstGeom>
        </p:spPr>
        <p:txBody>
          <a:bodyPr wrap="square">
            <a:spAutoFit/>
          </a:bodyPr>
          <a:lstStyle/>
          <a:p>
            <a:r>
              <a:rPr lang="tr-TR" altLang="tr-TR" sz="2800" b="1" dirty="0"/>
              <a:t>a.</a:t>
            </a:r>
          </a:p>
          <a:p>
            <a:r>
              <a:rPr lang="en-US" altLang="tr-TR" sz="2800" dirty="0" err="1"/>
              <a:t>Sonuç</a:t>
            </a:r>
            <a:r>
              <a:rPr lang="en-US" altLang="tr-TR" sz="2800" dirty="0"/>
              <a:t> </a:t>
            </a:r>
            <a:r>
              <a:rPr lang="en-US" altLang="tr-TR" sz="2800" dirty="0" err="1"/>
              <a:t>değerlerinin</a:t>
            </a:r>
            <a:r>
              <a:rPr lang="en-US" altLang="tr-TR" sz="2800" dirty="0"/>
              <a:t> </a:t>
            </a:r>
            <a:r>
              <a:rPr lang="en-US" altLang="tr-TR" sz="2800" dirty="0" err="1"/>
              <a:t>ka</a:t>
            </a:r>
            <a:r>
              <a:rPr lang="tr-TR" altLang="tr-TR" sz="2800" dirty="0" err="1"/>
              <a:t>zançl</a:t>
            </a:r>
            <a:r>
              <a:rPr lang="en-US" altLang="tr-TR" sz="2800" dirty="0" err="1"/>
              <a:t>ara</a:t>
            </a:r>
            <a:r>
              <a:rPr lang="en-US" altLang="tr-TR" sz="2800" dirty="0"/>
              <a:t> </a:t>
            </a:r>
            <a:r>
              <a:rPr lang="en-US" altLang="tr-TR" sz="2800" dirty="0" err="1"/>
              <a:t>karşılık</a:t>
            </a:r>
            <a:r>
              <a:rPr lang="en-US" altLang="tr-TR" sz="2800" dirty="0"/>
              <a:t> </a:t>
            </a:r>
            <a:r>
              <a:rPr lang="en-US" altLang="tr-TR" sz="2800" dirty="0" err="1"/>
              <a:t>gelmesi</a:t>
            </a:r>
            <a:r>
              <a:rPr lang="en-US" altLang="tr-TR" sz="2800" dirty="0"/>
              <a:t> </a:t>
            </a:r>
            <a:r>
              <a:rPr lang="en-US" altLang="tr-TR" sz="2800" dirty="0" err="1"/>
              <a:t>durumunda</a:t>
            </a:r>
            <a:r>
              <a:rPr lang="tr-TR" altLang="tr-TR" sz="2800" dirty="0"/>
              <a:t> fırsat </a:t>
            </a:r>
            <a:r>
              <a:rPr lang="en-US" altLang="tr-TR" sz="2800" dirty="0" err="1"/>
              <a:t>kaybı</a:t>
            </a:r>
            <a:r>
              <a:rPr lang="tr-TR" altLang="tr-TR" sz="2800" dirty="0"/>
              <a:t> matrisi</a:t>
            </a:r>
            <a:endParaRPr lang="tr-TR" sz="2800" dirty="0"/>
          </a:p>
        </p:txBody>
      </p:sp>
      <p:sp>
        <p:nvSpPr>
          <p:cNvPr id="18" name="Metin kutusu 17"/>
          <p:cNvSpPr txBox="1"/>
          <p:nvPr/>
        </p:nvSpPr>
        <p:spPr>
          <a:xfrm>
            <a:off x="874888" y="2213916"/>
            <a:ext cx="3810002" cy="646331"/>
          </a:xfrm>
          <a:prstGeom prst="rect">
            <a:avLst/>
          </a:prstGeom>
          <a:solidFill>
            <a:srgbClr val="FFFF00"/>
          </a:solidFill>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tr-TR" dirty="0">
                <a:solidFill>
                  <a:schemeClr val="tx1"/>
                </a:solidFill>
              </a:rPr>
              <a:t>[Sütun </a:t>
            </a:r>
            <a:r>
              <a:rPr lang="tr-TR" dirty="0" err="1">
                <a:solidFill>
                  <a:schemeClr val="tx1"/>
                </a:solidFill>
              </a:rPr>
              <a:t>enb</a:t>
            </a:r>
            <a:r>
              <a:rPr lang="tr-TR" dirty="0">
                <a:solidFill>
                  <a:schemeClr val="tx1"/>
                </a:solidFill>
              </a:rPr>
              <a:t> değeri]-[Sütundaki hücre değeri]</a:t>
            </a:r>
          </a:p>
        </p:txBody>
      </p:sp>
      <p:cxnSp>
        <p:nvCxnSpPr>
          <p:cNvPr id="19" name="Eğri Bağlayıcı 18"/>
          <p:cNvCxnSpPr>
            <a:stCxn id="18" idx="1"/>
          </p:cNvCxnSpPr>
          <p:nvPr/>
        </p:nvCxnSpPr>
        <p:spPr>
          <a:xfrm rot="10800000" flipH="1" flipV="1">
            <a:off x="874888" y="2537082"/>
            <a:ext cx="1461912" cy="1865584"/>
          </a:xfrm>
          <a:prstGeom prst="curvedConnector4">
            <a:avLst>
              <a:gd name="adj1" fmla="val -15637"/>
              <a:gd name="adj2" fmla="val 5866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Sol Ayraç 35"/>
          <p:cNvSpPr/>
          <p:nvPr/>
        </p:nvSpPr>
        <p:spPr>
          <a:xfrm>
            <a:off x="2421465" y="3725334"/>
            <a:ext cx="79023" cy="130404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tr-TR"/>
          </a:p>
        </p:txBody>
      </p:sp>
    </p:spTree>
    <p:extLst>
      <p:ext uri="{BB962C8B-B14F-4D97-AF65-F5344CB8AC3E}">
        <p14:creationId xmlns:p14="http://schemas.microsoft.com/office/powerpoint/2010/main" val="3816480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spect="1" noChangeArrowheads="1"/>
          </p:cNvSpPr>
          <p:nvPr>
            <p:ph type="title"/>
          </p:nvPr>
        </p:nvSpPr>
        <p:spPr/>
        <p:txBody>
          <a:bodyPr/>
          <a:lstStyle/>
          <a:p>
            <a:r>
              <a:rPr lang="tr-TR" altLang="tr-TR" dirty="0"/>
              <a:t>Çözüm-4-b</a:t>
            </a:r>
          </a:p>
        </p:txBody>
      </p:sp>
      <p:sp>
        <p:nvSpPr>
          <p:cNvPr id="118787" name="Rectangle 3"/>
          <p:cNvSpPr>
            <a:spLocks noGrp="1" noChangeAspect="1" noChangeArrowheads="1"/>
          </p:cNvSpPr>
          <p:nvPr>
            <p:ph idx="1"/>
          </p:nvPr>
        </p:nvSpPr>
        <p:spPr bwMode="auto">
          <a:xfrm>
            <a:off x="332316" y="839802"/>
            <a:ext cx="8953500" cy="154194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None/>
            </a:pPr>
            <a:r>
              <a:rPr lang="tr-TR" altLang="tr-TR" sz="2800" dirty="0"/>
              <a:t>b.</a:t>
            </a:r>
          </a:p>
          <a:p>
            <a:pPr marL="0" indent="0">
              <a:buNone/>
            </a:pPr>
            <a:r>
              <a:rPr lang="en-US" altLang="tr-TR" sz="2800" dirty="0" err="1"/>
              <a:t>Sonuç</a:t>
            </a:r>
            <a:r>
              <a:rPr lang="en-US" altLang="tr-TR" sz="2800" dirty="0"/>
              <a:t> </a:t>
            </a:r>
            <a:r>
              <a:rPr lang="en-US" altLang="tr-TR" sz="2800" dirty="0" err="1"/>
              <a:t>değerlerinin</a:t>
            </a:r>
            <a:r>
              <a:rPr lang="en-US" altLang="tr-TR" sz="2800" dirty="0"/>
              <a:t> </a:t>
            </a:r>
            <a:r>
              <a:rPr lang="en-US" altLang="tr-TR" sz="2800" dirty="0" err="1"/>
              <a:t>kayıplara</a:t>
            </a:r>
            <a:r>
              <a:rPr lang="en-US" altLang="tr-TR" sz="2800" dirty="0"/>
              <a:t> </a:t>
            </a:r>
            <a:r>
              <a:rPr lang="en-US" altLang="tr-TR" sz="2800" dirty="0" err="1"/>
              <a:t>karşılık</a:t>
            </a:r>
            <a:r>
              <a:rPr lang="en-US" altLang="tr-TR" sz="2800" dirty="0"/>
              <a:t> </a:t>
            </a:r>
            <a:r>
              <a:rPr lang="en-US" altLang="tr-TR" sz="2800" dirty="0" err="1"/>
              <a:t>gelmesi</a:t>
            </a:r>
            <a:r>
              <a:rPr lang="en-US" altLang="tr-TR" sz="2800" dirty="0"/>
              <a:t> </a:t>
            </a:r>
            <a:r>
              <a:rPr lang="en-US" altLang="tr-TR" sz="2800" dirty="0" err="1"/>
              <a:t>durumunda</a:t>
            </a:r>
            <a:r>
              <a:rPr lang="tr-TR" altLang="tr-TR" sz="2800" dirty="0"/>
              <a:t> fırsat kaybı matrisi</a:t>
            </a:r>
          </a:p>
        </p:txBody>
      </p:sp>
      <p:graphicFrame>
        <p:nvGraphicFramePr>
          <p:cNvPr id="4" name="Tablo 3"/>
          <p:cNvGraphicFramePr>
            <a:graphicFrameLocks noGrp="1"/>
          </p:cNvGraphicFramePr>
          <p:nvPr>
            <p:extLst>
              <p:ext uri="{D42A27DB-BD31-4B8C-83A1-F6EECF244321}">
                <p14:modId xmlns:p14="http://schemas.microsoft.com/office/powerpoint/2010/main" val="285783695"/>
              </p:ext>
            </p:extLst>
          </p:nvPr>
        </p:nvGraphicFramePr>
        <p:xfrm>
          <a:off x="1206205" y="2910746"/>
          <a:ext cx="5769624" cy="2322683"/>
        </p:xfrm>
        <a:graphic>
          <a:graphicData uri="http://schemas.openxmlformats.org/drawingml/2006/table">
            <a:tbl>
              <a:tblPr firstRow="1" bandRow="1">
                <a:tableStyleId>{5940675A-B579-460E-94D1-54222C63F5DA}</a:tableStyleId>
              </a:tblPr>
              <a:tblGrid>
                <a:gridCol w="1099280">
                  <a:extLst>
                    <a:ext uri="{9D8B030D-6E8A-4147-A177-3AD203B41FA5}">
                      <a16:colId xmlns:a16="http://schemas.microsoft.com/office/drawing/2014/main" val="2798692330"/>
                    </a:ext>
                  </a:extLst>
                </a:gridCol>
                <a:gridCol w="741810">
                  <a:extLst>
                    <a:ext uri="{9D8B030D-6E8A-4147-A177-3AD203B41FA5}">
                      <a16:colId xmlns:a16="http://schemas.microsoft.com/office/drawing/2014/main" val="3531719595"/>
                    </a:ext>
                  </a:extLst>
                </a:gridCol>
                <a:gridCol w="733778">
                  <a:extLst>
                    <a:ext uri="{9D8B030D-6E8A-4147-A177-3AD203B41FA5}">
                      <a16:colId xmlns:a16="http://schemas.microsoft.com/office/drawing/2014/main" val="1183051451"/>
                    </a:ext>
                  </a:extLst>
                </a:gridCol>
                <a:gridCol w="903111">
                  <a:extLst>
                    <a:ext uri="{9D8B030D-6E8A-4147-A177-3AD203B41FA5}">
                      <a16:colId xmlns:a16="http://schemas.microsoft.com/office/drawing/2014/main" val="4243770742"/>
                    </a:ext>
                  </a:extLst>
                </a:gridCol>
                <a:gridCol w="852140">
                  <a:extLst>
                    <a:ext uri="{9D8B030D-6E8A-4147-A177-3AD203B41FA5}">
                      <a16:colId xmlns:a16="http://schemas.microsoft.com/office/drawing/2014/main" val="468507851"/>
                    </a:ext>
                  </a:extLst>
                </a:gridCol>
                <a:gridCol w="1439505">
                  <a:extLst>
                    <a:ext uri="{9D8B030D-6E8A-4147-A177-3AD203B41FA5}">
                      <a16:colId xmlns:a16="http://schemas.microsoft.com/office/drawing/2014/main" val="2673790539"/>
                    </a:ext>
                  </a:extLst>
                </a:gridCol>
              </a:tblGrid>
              <a:tr h="416224">
                <a:tc rowSpan="2">
                  <a:txBody>
                    <a:bodyPr/>
                    <a:lstStyle/>
                    <a:p>
                      <a:endParaRPr lang="tr-TR" b="1" dirty="0"/>
                    </a:p>
                    <a:p>
                      <a:r>
                        <a:rPr lang="tr-TR" b="1" dirty="0"/>
                        <a:t>Strateji</a:t>
                      </a:r>
                    </a:p>
                  </a:txBody>
                  <a:tcPr>
                    <a:solidFill>
                      <a:schemeClr val="bg1">
                        <a:lumMod val="95000"/>
                      </a:schemeClr>
                    </a:solidFill>
                  </a:tcPr>
                </a:tc>
                <a:tc gridSpan="4">
                  <a:txBody>
                    <a:bodyPr/>
                    <a:lstStyle/>
                    <a:p>
                      <a:pPr algn="ctr"/>
                      <a:r>
                        <a:rPr lang="tr-TR" b="1" dirty="0"/>
                        <a:t>Olay</a:t>
                      </a:r>
                    </a:p>
                  </a:txBody>
                  <a:tcPr>
                    <a:solidFill>
                      <a:schemeClr val="bg1">
                        <a:lumMod val="95000"/>
                      </a:schemeClr>
                    </a:solidFill>
                  </a:tcPr>
                </a:tc>
                <a:tc hMerge="1">
                  <a:txBody>
                    <a:bodyPr/>
                    <a:lstStyle/>
                    <a:p>
                      <a:endParaRPr lang="tr-TR" dirty="0"/>
                    </a:p>
                  </a:txBody>
                  <a:tcPr/>
                </a:tc>
                <a:tc hMerge="1">
                  <a:txBody>
                    <a:bodyPr/>
                    <a:lstStyle/>
                    <a:p>
                      <a:endParaRPr lang="tr-TR" dirty="0"/>
                    </a:p>
                  </a:txBody>
                  <a:tcPr/>
                </a:tc>
                <a:tc hMerge="1">
                  <a:txBody>
                    <a:bodyPr/>
                    <a:lstStyle/>
                    <a:p>
                      <a:endParaRPr lang="tr-TR" dirty="0"/>
                    </a:p>
                  </a:txBody>
                  <a:tcPr/>
                </a:tc>
                <a:tc rowSpan="2">
                  <a:txBody>
                    <a:bodyPr/>
                    <a:lstStyle/>
                    <a:p>
                      <a:pPr algn="ctr"/>
                      <a:endParaRPr lang="tr-TR" b="1" dirty="0"/>
                    </a:p>
                    <a:p>
                      <a:pPr algn="ctr"/>
                      <a:r>
                        <a:rPr lang="tr-TR" b="1" dirty="0"/>
                        <a:t>Satır </a:t>
                      </a:r>
                      <a:r>
                        <a:rPr lang="tr-TR" b="1" dirty="0" err="1"/>
                        <a:t>Enb</a:t>
                      </a:r>
                      <a:endParaRPr lang="tr-TR" b="1" dirty="0"/>
                    </a:p>
                  </a:txBody>
                  <a:tcPr>
                    <a:solidFill>
                      <a:schemeClr val="bg1">
                        <a:lumMod val="95000"/>
                      </a:schemeClr>
                    </a:solidFill>
                  </a:tcPr>
                </a:tc>
                <a:extLst>
                  <a:ext uri="{0D108BD9-81ED-4DB2-BD59-A6C34878D82A}">
                    <a16:rowId xmlns:a16="http://schemas.microsoft.com/office/drawing/2014/main" val="2292861808"/>
                  </a:ext>
                </a:extLst>
              </a:tr>
              <a:tr h="275221">
                <a:tc vMerge="1">
                  <a:txBody>
                    <a:bodyPr/>
                    <a:lstStyle/>
                    <a:p>
                      <a:endParaRPr lang="tr-TR" dirty="0"/>
                    </a:p>
                  </a:txBody>
                  <a:tcPr/>
                </a:tc>
                <a:tc>
                  <a:txBody>
                    <a:bodyPr/>
                    <a:lstStyle/>
                    <a:p>
                      <a:pPr algn="ctr"/>
                      <a:r>
                        <a:rPr lang="tr-TR" b="1" dirty="0"/>
                        <a:t>O1</a:t>
                      </a:r>
                    </a:p>
                  </a:txBody>
                  <a:tcPr>
                    <a:solidFill>
                      <a:schemeClr val="bg1">
                        <a:lumMod val="95000"/>
                      </a:schemeClr>
                    </a:solidFill>
                  </a:tcPr>
                </a:tc>
                <a:tc>
                  <a:txBody>
                    <a:bodyPr/>
                    <a:lstStyle/>
                    <a:p>
                      <a:pPr algn="ctr"/>
                      <a:r>
                        <a:rPr lang="tr-TR" b="1" dirty="0"/>
                        <a:t>O2</a:t>
                      </a:r>
                    </a:p>
                  </a:txBody>
                  <a:tcPr>
                    <a:solidFill>
                      <a:schemeClr val="bg1">
                        <a:lumMod val="95000"/>
                      </a:schemeClr>
                    </a:solidFill>
                  </a:tcPr>
                </a:tc>
                <a:tc>
                  <a:txBody>
                    <a:bodyPr/>
                    <a:lstStyle/>
                    <a:p>
                      <a:pPr algn="ctr"/>
                      <a:r>
                        <a:rPr lang="tr-TR" b="1" dirty="0"/>
                        <a:t>O3</a:t>
                      </a:r>
                    </a:p>
                  </a:txBody>
                  <a:tcPr>
                    <a:solidFill>
                      <a:schemeClr val="bg1">
                        <a:lumMod val="95000"/>
                      </a:schemeClr>
                    </a:solidFill>
                  </a:tcPr>
                </a:tc>
                <a:tc>
                  <a:txBody>
                    <a:bodyPr/>
                    <a:lstStyle/>
                    <a:p>
                      <a:pPr algn="ctr"/>
                      <a:r>
                        <a:rPr lang="tr-TR" b="1" dirty="0"/>
                        <a:t>O4</a:t>
                      </a:r>
                    </a:p>
                  </a:txBody>
                  <a:tcPr>
                    <a:solidFill>
                      <a:schemeClr val="bg1">
                        <a:lumMod val="95000"/>
                      </a:schemeClr>
                    </a:solidFill>
                  </a:tcPr>
                </a:tc>
                <a:tc vMerge="1">
                  <a:txBody>
                    <a:bodyPr/>
                    <a:lstStyle/>
                    <a:p>
                      <a:endParaRPr lang="tr-TR" dirty="0"/>
                    </a:p>
                  </a:txBody>
                  <a:tcPr/>
                </a:tc>
                <a:extLst>
                  <a:ext uri="{0D108BD9-81ED-4DB2-BD59-A6C34878D82A}">
                    <a16:rowId xmlns:a16="http://schemas.microsoft.com/office/drawing/2014/main" val="3987235984"/>
                  </a:ext>
                </a:extLst>
              </a:tr>
              <a:tr h="317072">
                <a:tc>
                  <a:txBody>
                    <a:bodyPr/>
                    <a:lstStyle/>
                    <a:p>
                      <a:pPr algn="ctr"/>
                      <a:r>
                        <a:rPr lang="tr-TR" b="1" dirty="0"/>
                        <a:t>S1</a:t>
                      </a:r>
                    </a:p>
                  </a:txBody>
                  <a:tcPr/>
                </a:tc>
                <a:tc>
                  <a:txBody>
                    <a:bodyPr/>
                    <a:lstStyle/>
                    <a:p>
                      <a:pPr algn="ctr"/>
                      <a:r>
                        <a:rPr lang="tr-TR" dirty="0"/>
                        <a:t>4</a:t>
                      </a:r>
                    </a:p>
                  </a:txBody>
                  <a:tcPr/>
                </a:tc>
                <a:tc>
                  <a:txBody>
                    <a:bodyPr/>
                    <a:lstStyle/>
                    <a:p>
                      <a:pPr algn="ctr"/>
                      <a:r>
                        <a:rPr lang="tr-TR" dirty="0"/>
                        <a:t>2</a:t>
                      </a:r>
                    </a:p>
                  </a:txBody>
                  <a:tcPr/>
                </a:tc>
                <a:tc>
                  <a:txBody>
                    <a:bodyPr/>
                    <a:lstStyle/>
                    <a:p>
                      <a:pPr algn="ctr"/>
                      <a:r>
                        <a:rPr lang="tr-TR" dirty="0"/>
                        <a:t>0</a:t>
                      </a:r>
                    </a:p>
                  </a:txBody>
                  <a:tcPr/>
                </a:tc>
                <a:tc>
                  <a:txBody>
                    <a:bodyPr/>
                    <a:lstStyle/>
                    <a:p>
                      <a:pPr algn="ctr"/>
                      <a:r>
                        <a:rPr lang="tr-TR" dirty="0"/>
                        <a:t>4</a:t>
                      </a:r>
                    </a:p>
                  </a:txBody>
                  <a:tcPr/>
                </a:tc>
                <a:tc>
                  <a:txBody>
                    <a:bodyPr/>
                    <a:lstStyle/>
                    <a:p>
                      <a:pPr algn="ctr"/>
                      <a:r>
                        <a:rPr lang="tr-TR" dirty="0"/>
                        <a:t>4</a:t>
                      </a:r>
                    </a:p>
                  </a:txBody>
                  <a:tcPr>
                    <a:solidFill>
                      <a:schemeClr val="accent3"/>
                    </a:solidFill>
                  </a:tcPr>
                </a:tc>
                <a:extLst>
                  <a:ext uri="{0D108BD9-81ED-4DB2-BD59-A6C34878D82A}">
                    <a16:rowId xmlns:a16="http://schemas.microsoft.com/office/drawing/2014/main" val="3538661491"/>
                  </a:ext>
                </a:extLst>
              </a:tr>
              <a:tr h="264702">
                <a:tc>
                  <a:txBody>
                    <a:bodyPr/>
                    <a:lstStyle/>
                    <a:p>
                      <a:pPr algn="ctr"/>
                      <a:r>
                        <a:rPr lang="tr-TR" b="1" dirty="0"/>
                        <a:t>S2</a:t>
                      </a:r>
                    </a:p>
                  </a:txBody>
                  <a:tcPr/>
                </a:tc>
                <a:tc>
                  <a:txBody>
                    <a:bodyPr/>
                    <a:lstStyle/>
                    <a:p>
                      <a:pPr algn="ctr"/>
                      <a:r>
                        <a:rPr lang="tr-TR" dirty="0"/>
                        <a:t>0</a:t>
                      </a:r>
                    </a:p>
                  </a:txBody>
                  <a:tcPr/>
                </a:tc>
                <a:tc>
                  <a:txBody>
                    <a:bodyPr/>
                    <a:lstStyle/>
                    <a:p>
                      <a:pPr algn="ctr"/>
                      <a:r>
                        <a:rPr lang="tr-TR" dirty="0"/>
                        <a:t>10</a:t>
                      </a:r>
                    </a:p>
                  </a:txBody>
                  <a:tcPr/>
                </a:tc>
                <a:tc>
                  <a:txBody>
                    <a:bodyPr/>
                    <a:lstStyle/>
                    <a:p>
                      <a:pPr algn="ctr"/>
                      <a:r>
                        <a:rPr lang="tr-TR" dirty="0"/>
                        <a:t>12</a:t>
                      </a:r>
                    </a:p>
                  </a:txBody>
                  <a:tcPr/>
                </a:tc>
                <a:tc>
                  <a:txBody>
                    <a:bodyPr/>
                    <a:lstStyle/>
                    <a:p>
                      <a:pPr algn="ctr"/>
                      <a:r>
                        <a:rPr lang="tr-TR" dirty="0"/>
                        <a:t>0</a:t>
                      </a:r>
                    </a:p>
                  </a:txBody>
                  <a:tcPr/>
                </a:tc>
                <a:tc>
                  <a:txBody>
                    <a:bodyPr/>
                    <a:lstStyle/>
                    <a:p>
                      <a:pPr algn="ctr"/>
                      <a:r>
                        <a:rPr lang="tr-TR" dirty="0"/>
                        <a:t>12</a:t>
                      </a:r>
                    </a:p>
                  </a:txBody>
                  <a:tcPr>
                    <a:solidFill>
                      <a:schemeClr val="bg1"/>
                    </a:solidFill>
                  </a:tcPr>
                </a:tc>
                <a:extLst>
                  <a:ext uri="{0D108BD9-81ED-4DB2-BD59-A6C34878D82A}">
                    <a16:rowId xmlns:a16="http://schemas.microsoft.com/office/drawing/2014/main" val="1922621547"/>
                  </a:ext>
                </a:extLst>
              </a:tr>
              <a:tr h="392955">
                <a:tc>
                  <a:txBody>
                    <a:bodyPr/>
                    <a:lstStyle/>
                    <a:p>
                      <a:pPr algn="ctr"/>
                      <a:r>
                        <a:rPr lang="tr-TR" b="1" dirty="0"/>
                        <a:t>S3</a:t>
                      </a:r>
                    </a:p>
                  </a:txBody>
                  <a:tcPr/>
                </a:tc>
                <a:tc>
                  <a:txBody>
                    <a:bodyPr/>
                    <a:lstStyle/>
                    <a:p>
                      <a:pPr algn="ctr"/>
                      <a:r>
                        <a:rPr lang="tr-TR" dirty="0"/>
                        <a:t>6</a:t>
                      </a:r>
                    </a:p>
                  </a:txBody>
                  <a:tcPr/>
                </a:tc>
                <a:tc>
                  <a:txBody>
                    <a:bodyPr/>
                    <a:lstStyle/>
                    <a:p>
                      <a:pPr algn="ctr"/>
                      <a:r>
                        <a:rPr lang="tr-TR" dirty="0"/>
                        <a:t>0</a:t>
                      </a:r>
                    </a:p>
                  </a:txBody>
                  <a:tcPr/>
                </a:tc>
                <a:tc>
                  <a:txBody>
                    <a:bodyPr/>
                    <a:lstStyle/>
                    <a:p>
                      <a:pPr algn="ctr"/>
                      <a:r>
                        <a:rPr lang="tr-TR" dirty="0"/>
                        <a:t>16</a:t>
                      </a:r>
                    </a:p>
                  </a:txBody>
                  <a:tcPr/>
                </a:tc>
                <a:tc>
                  <a:txBody>
                    <a:bodyPr/>
                    <a:lstStyle/>
                    <a:p>
                      <a:pPr algn="ctr"/>
                      <a:r>
                        <a:rPr lang="tr-TR" dirty="0"/>
                        <a:t>8</a:t>
                      </a:r>
                    </a:p>
                  </a:txBody>
                  <a:tcPr/>
                </a:tc>
                <a:tc>
                  <a:txBody>
                    <a:bodyPr/>
                    <a:lstStyle/>
                    <a:p>
                      <a:pPr algn="ctr"/>
                      <a:r>
                        <a:rPr lang="tr-TR" dirty="0"/>
                        <a:t>16</a:t>
                      </a:r>
                    </a:p>
                  </a:txBody>
                  <a:tcPr>
                    <a:solidFill>
                      <a:schemeClr val="bg1"/>
                    </a:solidFill>
                  </a:tcPr>
                </a:tc>
                <a:extLst>
                  <a:ext uri="{0D108BD9-81ED-4DB2-BD59-A6C34878D82A}">
                    <a16:rowId xmlns:a16="http://schemas.microsoft.com/office/drawing/2014/main" val="950757346"/>
                  </a:ext>
                </a:extLst>
              </a:tr>
              <a:tr h="416224">
                <a:tc>
                  <a:txBody>
                    <a:bodyPr/>
                    <a:lstStyle/>
                    <a:p>
                      <a:pPr algn="ctr"/>
                      <a:r>
                        <a:rPr lang="tr-TR" b="1" dirty="0"/>
                        <a:t>S4</a:t>
                      </a:r>
                    </a:p>
                  </a:txBody>
                  <a:tcPr/>
                </a:tc>
                <a:tc>
                  <a:txBody>
                    <a:bodyPr/>
                    <a:lstStyle/>
                    <a:p>
                      <a:pPr algn="ctr"/>
                      <a:r>
                        <a:rPr lang="tr-TR" dirty="0"/>
                        <a:t>0</a:t>
                      </a:r>
                    </a:p>
                  </a:txBody>
                  <a:tcPr/>
                </a:tc>
                <a:tc>
                  <a:txBody>
                    <a:bodyPr/>
                    <a:lstStyle/>
                    <a:p>
                      <a:pPr algn="ctr"/>
                      <a:r>
                        <a:rPr lang="tr-TR" dirty="0"/>
                        <a:t>6</a:t>
                      </a:r>
                    </a:p>
                  </a:txBody>
                  <a:tcPr/>
                </a:tc>
                <a:tc>
                  <a:txBody>
                    <a:bodyPr/>
                    <a:lstStyle/>
                    <a:p>
                      <a:pPr algn="ctr"/>
                      <a:r>
                        <a:rPr lang="tr-TR" dirty="0"/>
                        <a:t>10</a:t>
                      </a:r>
                    </a:p>
                  </a:txBody>
                  <a:tcPr/>
                </a:tc>
                <a:tc>
                  <a:txBody>
                    <a:bodyPr/>
                    <a:lstStyle/>
                    <a:p>
                      <a:pPr algn="ctr"/>
                      <a:r>
                        <a:rPr lang="tr-TR" dirty="0"/>
                        <a:t>2</a:t>
                      </a:r>
                    </a:p>
                  </a:txBody>
                  <a:tcPr/>
                </a:tc>
                <a:tc>
                  <a:txBody>
                    <a:bodyPr/>
                    <a:lstStyle/>
                    <a:p>
                      <a:pPr algn="ctr"/>
                      <a:r>
                        <a:rPr lang="tr-TR" dirty="0"/>
                        <a:t>10</a:t>
                      </a:r>
                    </a:p>
                  </a:txBody>
                  <a:tcPr>
                    <a:noFill/>
                  </a:tcPr>
                </a:tc>
                <a:extLst>
                  <a:ext uri="{0D108BD9-81ED-4DB2-BD59-A6C34878D82A}">
                    <a16:rowId xmlns:a16="http://schemas.microsoft.com/office/drawing/2014/main" val="3234323236"/>
                  </a:ext>
                </a:extLst>
              </a:tr>
            </a:tbl>
          </a:graphicData>
        </a:graphic>
      </p:graphicFrame>
      <p:sp>
        <p:nvSpPr>
          <p:cNvPr id="5" name="Metin kutusu 4"/>
          <p:cNvSpPr txBox="1"/>
          <p:nvPr/>
        </p:nvSpPr>
        <p:spPr>
          <a:xfrm>
            <a:off x="7365999" y="3372875"/>
            <a:ext cx="1715912" cy="12003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tr-TR" dirty="0">
                <a:solidFill>
                  <a:schemeClr val="tx1"/>
                </a:solidFill>
              </a:rPr>
              <a:t>Satır </a:t>
            </a:r>
            <a:r>
              <a:rPr lang="tr-TR" dirty="0" err="1">
                <a:solidFill>
                  <a:schemeClr val="tx1"/>
                </a:solidFill>
              </a:rPr>
              <a:t>enbüyüklerinin</a:t>
            </a:r>
            <a:r>
              <a:rPr lang="tr-TR" dirty="0">
                <a:solidFill>
                  <a:schemeClr val="tx1"/>
                </a:solidFill>
              </a:rPr>
              <a:t> </a:t>
            </a:r>
            <a:r>
              <a:rPr lang="tr-TR" dirty="0" err="1">
                <a:solidFill>
                  <a:schemeClr val="tx1"/>
                </a:solidFill>
              </a:rPr>
              <a:t>enküçüğü</a:t>
            </a:r>
            <a:r>
              <a:rPr lang="tr-TR" dirty="0">
                <a:solidFill>
                  <a:schemeClr val="tx1"/>
                </a:solidFill>
              </a:rPr>
              <a:t> (</a:t>
            </a:r>
            <a:r>
              <a:rPr lang="tr-TR" dirty="0" err="1">
                <a:solidFill>
                  <a:schemeClr val="tx1"/>
                </a:solidFill>
              </a:rPr>
              <a:t>minimaks</a:t>
            </a:r>
            <a:r>
              <a:rPr lang="tr-TR" dirty="0">
                <a:solidFill>
                  <a:schemeClr val="tx1"/>
                </a:solidFill>
              </a:rPr>
              <a:t>)</a:t>
            </a:r>
          </a:p>
        </p:txBody>
      </p:sp>
      <p:cxnSp>
        <p:nvCxnSpPr>
          <p:cNvPr id="6" name="Eğri Bağlayıcı 5"/>
          <p:cNvCxnSpPr/>
          <p:nvPr/>
        </p:nvCxnSpPr>
        <p:spPr>
          <a:xfrm rot="10800000">
            <a:off x="6694311" y="3811031"/>
            <a:ext cx="671690" cy="406397"/>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Metin kutusu 6"/>
          <p:cNvSpPr txBox="1"/>
          <p:nvPr/>
        </p:nvSpPr>
        <p:spPr>
          <a:xfrm>
            <a:off x="716136" y="2381750"/>
            <a:ext cx="4307419" cy="369332"/>
          </a:xfrm>
          <a:prstGeom prst="rect">
            <a:avLst/>
          </a:prstGeom>
          <a:solidFill>
            <a:srgbClr val="FFFF00"/>
          </a:solidFill>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tr-TR" dirty="0">
                <a:solidFill>
                  <a:schemeClr val="tx1"/>
                </a:solidFill>
              </a:rPr>
              <a:t>[Sütun hücre değeri]-[Sütun </a:t>
            </a:r>
            <a:r>
              <a:rPr lang="tr-TR" dirty="0" err="1">
                <a:solidFill>
                  <a:schemeClr val="tx1"/>
                </a:solidFill>
              </a:rPr>
              <a:t>enk</a:t>
            </a:r>
            <a:r>
              <a:rPr lang="tr-TR" dirty="0">
                <a:solidFill>
                  <a:schemeClr val="tx1"/>
                </a:solidFill>
              </a:rPr>
              <a:t> değeri]</a:t>
            </a:r>
          </a:p>
        </p:txBody>
      </p:sp>
      <p:cxnSp>
        <p:nvCxnSpPr>
          <p:cNvPr id="8" name="Eğri Bağlayıcı 7"/>
          <p:cNvCxnSpPr>
            <a:stCxn id="7" idx="1"/>
          </p:cNvCxnSpPr>
          <p:nvPr/>
        </p:nvCxnSpPr>
        <p:spPr>
          <a:xfrm rot="10800000" flipH="1" flipV="1">
            <a:off x="716136" y="2566416"/>
            <a:ext cx="1738490" cy="1791094"/>
          </a:xfrm>
          <a:prstGeom prst="curvedConnector4">
            <a:avLst>
              <a:gd name="adj1" fmla="val -13149"/>
              <a:gd name="adj2" fmla="val 55155"/>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Sol Ayraç 8"/>
          <p:cNvSpPr/>
          <p:nvPr/>
        </p:nvSpPr>
        <p:spPr>
          <a:xfrm>
            <a:off x="2454626" y="3811030"/>
            <a:ext cx="79023" cy="130404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tr-TR"/>
          </a:p>
        </p:txBody>
      </p:sp>
    </p:spTree>
    <p:extLst>
      <p:ext uri="{BB962C8B-B14F-4D97-AF65-F5344CB8AC3E}">
        <p14:creationId xmlns:p14="http://schemas.microsoft.com/office/powerpoint/2010/main" val="22717868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spect="1" noChangeArrowheads="1"/>
          </p:cNvSpPr>
          <p:nvPr>
            <p:ph type="title"/>
          </p:nvPr>
        </p:nvSpPr>
        <p:spPr/>
        <p:txBody>
          <a:bodyPr/>
          <a:lstStyle/>
          <a:p>
            <a:r>
              <a:rPr lang="tr-TR" altLang="tr-TR" dirty="0"/>
              <a:t> 5. </a:t>
            </a:r>
            <a:r>
              <a:rPr lang="en-US" altLang="tr-TR" dirty="0" err="1"/>
              <a:t>Hurwicz</a:t>
            </a:r>
            <a:r>
              <a:rPr lang="en-US" altLang="tr-TR" dirty="0"/>
              <a:t> </a:t>
            </a:r>
            <a:r>
              <a:rPr lang="tr-TR" altLang="tr-TR" dirty="0"/>
              <a:t>Ölçütü</a:t>
            </a:r>
          </a:p>
        </p:txBody>
      </p:sp>
      <p:sp>
        <p:nvSpPr>
          <p:cNvPr id="122883" name="Rectangle 3"/>
          <p:cNvSpPr>
            <a:spLocks noGrp="1" noChangeAspect="1" noChangeArrowheads="1"/>
          </p:cNvSpPr>
          <p:nvPr>
            <p:ph idx="1"/>
          </p:nvPr>
        </p:nvSpPr>
        <p:spPr bwMode="auto">
          <a:xfrm>
            <a:off x="0" y="1238958"/>
            <a:ext cx="8953500"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r>
              <a:rPr lang="tr-TR" altLang="tr-TR" sz="2800" dirty="0" err="1"/>
              <a:t>Hurwicz</a:t>
            </a:r>
            <a:r>
              <a:rPr lang="tr-TR" altLang="tr-TR" sz="2800" dirty="0"/>
              <a:t> ölçütü, k</a:t>
            </a:r>
            <a:r>
              <a:rPr lang="en-US" altLang="tr-TR" sz="2800" dirty="0" err="1"/>
              <a:t>arar</a:t>
            </a:r>
            <a:r>
              <a:rPr lang="en-US" altLang="tr-TR" sz="2800" dirty="0"/>
              <a:t> </a:t>
            </a:r>
            <a:r>
              <a:rPr lang="en-US" altLang="tr-TR" sz="2800" dirty="0" err="1"/>
              <a:t>vericinin</a:t>
            </a:r>
            <a:r>
              <a:rPr lang="en-US" altLang="tr-TR" sz="2800" dirty="0"/>
              <a:t> </a:t>
            </a:r>
            <a:r>
              <a:rPr lang="tr-TR" altLang="tr-TR" sz="2800" dirty="0"/>
              <a:t>(</a:t>
            </a:r>
            <a:r>
              <a:rPr lang="en-US" altLang="tr-TR" sz="2800" dirty="0" err="1"/>
              <a:t>maksimin</a:t>
            </a:r>
            <a:r>
              <a:rPr lang="tr-TR" altLang="tr-TR" sz="2800" dirty="0"/>
              <a:t>-</a:t>
            </a:r>
            <a:r>
              <a:rPr lang="tr-TR" altLang="tr-TR" sz="2800" dirty="0" err="1"/>
              <a:t>minimaks</a:t>
            </a:r>
            <a:r>
              <a:rPr lang="tr-TR" altLang="tr-TR" sz="2800" dirty="0"/>
              <a:t>)</a:t>
            </a:r>
            <a:r>
              <a:rPr lang="en-US" altLang="tr-TR" sz="2800" dirty="0"/>
              <a:t> </a:t>
            </a:r>
            <a:r>
              <a:rPr lang="en-US" altLang="tr-TR" sz="2800" dirty="0" err="1"/>
              <a:t>aşırı</a:t>
            </a:r>
            <a:r>
              <a:rPr lang="en-US" altLang="tr-TR" sz="2800" dirty="0"/>
              <a:t> </a:t>
            </a:r>
            <a:r>
              <a:rPr lang="en-US" altLang="tr-TR" sz="2800" dirty="0" err="1"/>
              <a:t>kötümserli</a:t>
            </a:r>
            <a:r>
              <a:rPr lang="tr-TR" altLang="tr-TR" sz="2800" dirty="0"/>
              <a:t>k</a:t>
            </a:r>
            <a:r>
              <a:rPr lang="en-US" altLang="tr-TR" sz="2800" dirty="0"/>
              <a:t> </a:t>
            </a:r>
            <a:r>
              <a:rPr lang="en-US" altLang="tr-TR" sz="2800" dirty="0" err="1"/>
              <a:t>ile</a:t>
            </a:r>
            <a:r>
              <a:rPr lang="en-US" altLang="tr-TR" sz="2800" dirty="0"/>
              <a:t> </a:t>
            </a:r>
            <a:r>
              <a:rPr lang="tr-TR" altLang="tr-TR" sz="2800" dirty="0"/>
              <a:t>(</a:t>
            </a:r>
            <a:r>
              <a:rPr lang="en-US" altLang="tr-TR" sz="2800" dirty="0" err="1"/>
              <a:t>maksimaks</a:t>
            </a:r>
            <a:r>
              <a:rPr lang="tr-TR" altLang="tr-TR" sz="2800" dirty="0"/>
              <a:t>-minimin)</a:t>
            </a:r>
            <a:r>
              <a:rPr lang="en-US" altLang="tr-TR" sz="2800" dirty="0"/>
              <a:t> </a:t>
            </a:r>
            <a:r>
              <a:rPr lang="en-US" altLang="tr-TR" sz="2800" dirty="0" err="1"/>
              <a:t>aşırı</a:t>
            </a:r>
            <a:r>
              <a:rPr lang="en-US" altLang="tr-TR" sz="2800" dirty="0"/>
              <a:t> </a:t>
            </a:r>
            <a:r>
              <a:rPr lang="en-US" altLang="tr-TR" sz="2800" dirty="0" err="1"/>
              <a:t>iyimserli</a:t>
            </a:r>
            <a:r>
              <a:rPr lang="tr-TR" altLang="tr-TR" sz="2800" dirty="0"/>
              <a:t>k</a:t>
            </a:r>
            <a:r>
              <a:rPr lang="en-US" altLang="tr-TR" sz="2800" dirty="0"/>
              <a:t> </a:t>
            </a:r>
            <a:r>
              <a:rPr lang="en-US" altLang="tr-TR" sz="2800" dirty="0" err="1"/>
              <a:t>arasında</a:t>
            </a:r>
            <a:r>
              <a:rPr lang="en-US" altLang="tr-TR" sz="2800" dirty="0"/>
              <a:t> </a:t>
            </a:r>
            <a:r>
              <a:rPr lang="en-US" altLang="tr-TR" sz="2800" dirty="0" err="1"/>
              <a:t>bir</a:t>
            </a:r>
            <a:r>
              <a:rPr lang="en-US" altLang="tr-TR" sz="2800" dirty="0"/>
              <a:t> </a:t>
            </a:r>
            <a:r>
              <a:rPr lang="en-US" altLang="tr-TR" sz="2800" dirty="0" err="1"/>
              <a:t>denge</a:t>
            </a:r>
            <a:r>
              <a:rPr lang="en-US" altLang="tr-TR" sz="2800" dirty="0"/>
              <a:t> </a:t>
            </a:r>
            <a:r>
              <a:rPr lang="en-US" altLang="tr-TR" sz="2800" dirty="0" err="1"/>
              <a:t>kurması</a:t>
            </a:r>
            <a:r>
              <a:rPr lang="tr-TR" altLang="tr-TR" sz="2800" dirty="0" err="1"/>
              <a:t>nı</a:t>
            </a:r>
            <a:r>
              <a:rPr lang="tr-TR" altLang="tr-TR" sz="2800" dirty="0"/>
              <a:t> sağlar</a:t>
            </a:r>
            <a:r>
              <a:rPr lang="en-US" altLang="tr-TR" sz="2800" dirty="0"/>
              <a:t>. Bu </a:t>
            </a:r>
            <a:r>
              <a:rPr lang="en-US" altLang="tr-TR" sz="2800" dirty="0" err="1"/>
              <a:t>nedenle</a:t>
            </a:r>
            <a:r>
              <a:rPr lang="en-US" altLang="tr-TR" sz="2800" dirty="0"/>
              <a:t> </a:t>
            </a:r>
            <a:r>
              <a:rPr lang="en-US" altLang="tr-TR" sz="2800" dirty="0" err="1"/>
              <a:t>bu</a:t>
            </a:r>
            <a:r>
              <a:rPr lang="en-US" altLang="tr-TR" sz="2800" dirty="0"/>
              <a:t> </a:t>
            </a:r>
            <a:r>
              <a:rPr lang="en-US" altLang="tr-TR" sz="2800" dirty="0" err="1"/>
              <a:t>ölçüte</a:t>
            </a:r>
            <a:r>
              <a:rPr lang="en-US" altLang="tr-TR" sz="2800" dirty="0"/>
              <a:t> "</a:t>
            </a:r>
            <a:r>
              <a:rPr lang="en-US" altLang="tr-TR" sz="2800" dirty="0" err="1"/>
              <a:t>ağırlıklı</a:t>
            </a:r>
            <a:r>
              <a:rPr lang="en-US" altLang="tr-TR" sz="2800" dirty="0"/>
              <a:t> ortalama" </a:t>
            </a:r>
            <a:r>
              <a:rPr lang="en-US" altLang="tr-TR" sz="2800" dirty="0" err="1"/>
              <a:t>veya</a:t>
            </a:r>
            <a:r>
              <a:rPr lang="en-US" altLang="tr-TR" sz="2800" dirty="0"/>
              <a:t> "</a:t>
            </a:r>
            <a:r>
              <a:rPr lang="en-US" altLang="tr-TR" sz="2800" dirty="0" err="1"/>
              <a:t>gerçekçilik</a:t>
            </a:r>
            <a:r>
              <a:rPr lang="en-US" altLang="tr-TR" sz="2800" dirty="0"/>
              <a:t> </a:t>
            </a:r>
            <a:r>
              <a:rPr lang="en-US" altLang="tr-TR" sz="2800" dirty="0" err="1"/>
              <a:t>ölçütü</a:t>
            </a:r>
            <a:r>
              <a:rPr lang="en-US" altLang="tr-TR" sz="2800" dirty="0"/>
              <a:t>" de </a:t>
            </a:r>
            <a:r>
              <a:rPr lang="en-US" altLang="tr-TR" sz="2800" dirty="0" err="1"/>
              <a:t>denir</a:t>
            </a:r>
            <a:r>
              <a:rPr lang="en-US" altLang="tr-TR" sz="2800" dirty="0"/>
              <a:t>. </a:t>
            </a:r>
            <a:r>
              <a:rPr lang="en-US" altLang="tr-TR" sz="2800" dirty="0" err="1"/>
              <a:t>Hurwicz</a:t>
            </a:r>
            <a:r>
              <a:rPr lang="en-US" altLang="tr-TR" sz="2800" dirty="0"/>
              <a:t> </a:t>
            </a:r>
            <a:r>
              <a:rPr lang="en-US" altLang="tr-TR" sz="2800" dirty="0" err="1"/>
              <a:t>ölçütü</a:t>
            </a:r>
            <a:r>
              <a:rPr lang="en-US" altLang="tr-TR" sz="2800" dirty="0"/>
              <a:t>, </a:t>
            </a:r>
            <a:r>
              <a:rPr lang="en-US" altLang="tr-TR" sz="2800" dirty="0" err="1"/>
              <a:t>seçilen</a:t>
            </a:r>
            <a:r>
              <a:rPr lang="en-US" altLang="tr-TR" sz="2800" dirty="0"/>
              <a:t> her </a:t>
            </a:r>
            <a:r>
              <a:rPr lang="en-US" altLang="tr-TR" sz="2800" dirty="0" err="1"/>
              <a:t>strateji</a:t>
            </a:r>
            <a:r>
              <a:rPr lang="en-US" altLang="tr-TR" sz="2800" dirty="0"/>
              <a:t> </a:t>
            </a:r>
            <a:r>
              <a:rPr lang="en-US" altLang="tr-TR" sz="2800" dirty="0" err="1"/>
              <a:t>için</a:t>
            </a:r>
            <a:r>
              <a:rPr lang="en-US" altLang="tr-TR" sz="2800" dirty="0"/>
              <a:t> </a:t>
            </a:r>
            <a:r>
              <a:rPr lang="en-US" altLang="tr-TR" sz="2800" dirty="0" err="1"/>
              <a:t>iyimserlik</a:t>
            </a:r>
            <a:r>
              <a:rPr lang="en-US" altLang="tr-TR" sz="2800" dirty="0"/>
              <a:t> </a:t>
            </a:r>
            <a:r>
              <a:rPr lang="en-US" altLang="tr-TR" sz="2800" dirty="0" err="1"/>
              <a:t>koşullarında</a:t>
            </a:r>
            <a:r>
              <a:rPr lang="en-US" altLang="tr-TR" sz="2800" dirty="0"/>
              <a:t> </a:t>
            </a:r>
            <a:r>
              <a:rPr lang="en-US" altLang="tr-TR" sz="2800" dirty="0" err="1"/>
              <a:t>ortaya</a:t>
            </a:r>
            <a:r>
              <a:rPr lang="en-US" altLang="tr-TR" sz="2800" dirty="0"/>
              <a:t> </a:t>
            </a:r>
            <a:r>
              <a:rPr lang="en-US" altLang="tr-TR" sz="2800" dirty="0" err="1"/>
              <a:t>çıkan</a:t>
            </a:r>
            <a:r>
              <a:rPr lang="en-US" altLang="tr-TR" sz="2800" dirty="0"/>
              <a:t> </a:t>
            </a:r>
            <a:r>
              <a:rPr lang="en-US" altLang="tr-TR" sz="2800" dirty="0" err="1"/>
              <a:t>sonuçlar</a:t>
            </a:r>
            <a:r>
              <a:rPr lang="en-US" altLang="tr-TR" sz="2800" dirty="0"/>
              <a:t> </a:t>
            </a:r>
            <a:r>
              <a:rPr lang="en-US" altLang="tr-TR" sz="2800" dirty="0" err="1"/>
              <a:t>ile</a:t>
            </a:r>
            <a:r>
              <a:rPr lang="en-US" altLang="tr-TR" sz="2800" dirty="0"/>
              <a:t> </a:t>
            </a:r>
            <a:r>
              <a:rPr lang="en-US" altLang="tr-TR" sz="2800" dirty="0" err="1"/>
              <a:t>kötümserlik</a:t>
            </a:r>
            <a:r>
              <a:rPr lang="en-US" altLang="tr-TR" sz="2800" dirty="0"/>
              <a:t> </a:t>
            </a:r>
            <a:r>
              <a:rPr lang="en-US" altLang="tr-TR" sz="2800" dirty="0" err="1"/>
              <a:t>koşullarında</a:t>
            </a:r>
            <a:r>
              <a:rPr lang="en-US" altLang="tr-TR" sz="2800" dirty="0"/>
              <a:t> </a:t>
            </a:r>
            <a:r>
              <a:rPr lang="en-US" altLang="tr-TR" sz="2800" dirty="0" err="1"/>
              <a:t>ortaya</a:t>
            </a:r>
            <a:r>
              <a:rPr lang="en-US" altLang="tr-TR" sz="2800" dirty="0"/>
              <a:t> </a:t>
            </a:r>
            <a:r>
              <a:rPr lang="en-US" altLang="tr-TR" sz="2800" dirty="0" err="1"/>
              <a:t>çıkan</a:t>
            </a:r>
            <a:r>
              <a:rPr lang="en-US" altLang="tr-TR" sz="2800" dirty="0"/>
              <a:t> </a:t>
            </a:r>
            <a:r>
              <a:rPr lang="en-US" altLang="tr-TR" sz="2800" dirty="0" err="1"/>
              <a:t>sonuçların</a:t>
            </a:r>
            <a:r>
              <a:rPr lang="en-US" altLang="tr-TR" sz="2800" dirty="0"/>
              <a:t> </a:t>
            </a:r>
            <a:r>
              <a:rPr lang="en-US" altLang="tr-TR" sz="2800" dirty="0" err="1"/>
              <a:t>ağırlıklandırılması</a:t>
            </a:r>
            <a:r>
              <a:rPr lang="en-US" altLang="tr-TR" sz="2800" dirty="0"/>
              <a:t> </a:t>
            </a:r>
            <a:r>
              <a:rPr lang="en-US" altLang="tr-TR" sz="2800" dirty="0" err="1"/>
              <a:t>esasına</a:t>
            </a:r>
            <a:r>
              <a:rPr lang="en-US" altLang="tr-TR" sz="2800" dirty="0"/>
              <a:t> </a:t>
            </a:r>
            <a:r>
              <a:rPr lang="en-US" altLang="tr-TR" sz="2800" dirty="0" err="1"/>
              <a:t>dayanır</a:t>
            </a:r>
            <a:r>
              <a:rPr lang="en-US" altLang="tr-TR" sz="2800" dirty="0"/>
              <a:t>. </a:t>
            </a:r>
            <a:r>
              <a:rPr lang="en-US" altLang="tr-TR" sz="2800" dirty="0" err="1"/>
              <a:t>Bunun</a:t>
            </a:r>
            <a:r>
              <a:rPr lang="en-US" altLang="tr-TR" sz="2800" dirty="0"/>
              <a:t> </a:t>
            </a:r>
            <a:r>
              <a:rPr lang="en-US" altLang="tr-TR" sz="2800" dirty="0" err="1"/>
              <a:t>için</a:t>
            </a:r>
            <a:r>
              <a:rPr lang="en-US" altLang="tr-TR" sz="2800" dirty="0"/>
              <a:t> </a:t>
            </a:r>
            <a:r>
              <a:rPr lang="en-US" altLang="tr-TR" sz="2800" dirty="0" err="1"/>
              <a:t>iyimserlik</a:t>
            </a:r>
            <a:r>
              <a:rPr lang="en-US" altLang="tr-TR" sz="2800" dirty="0"/>
              <a:t> </a:t>
            </a:r>
            <a:r>
              <a:rPr lang="en-US" altLang="tr-TR" sz="2800" dirty="0" err="1"/>
              <a:t>katsayısı</a:t>
            </a:r>
            <a:r>
              <a:rPr lang="en-US" altLang="tr-TR" sz="2800" dirty="0"/>
              <a:t> </a:t>
            </a:r>
            <a:r>
              <a:rPr lang="en-US" altLang="tr-TR" sz="2800" dirty="0" err="1"/>
              <a:t>olarak</a:t>
            </a:r>
            <a:r>
              <a:rPr lang="en-US" altLang="tr-TR" sz="2800" dirty="0"/>
              <a:t> </a:t>
            </a:r>
            <a:r>
              <a:rPr lang="en-US" altLang="tr-TR" sz="2800" dirty="0" err="1"/>
              <a:t>bilinen</a:t>
            </a:r>
            <a:r>
              <a:rPr lang="en-US" altLang="tr-TR" sz="2800" dirty="0"/>
              <a:t> </a:t>
            </a:r>
            <a:r>
              <a:rPr lang="en-US" altLang="tr-TR" sz="2800" dirty="0">
                <a:sym typeface="Symbol" panose="05050102010706020507" pitchFamily="18" charset="2"/>
              </a:rPr>
              <a:t></a:t>
            </a:r>
            <a:r>
              <a:rPr lang="en-US" altLang="tr-TR" sz="2800" dirty="0"/>
              <a:t> </a:t>
            </a:r>
            <a:r>
              <a:rPr lang="en-US" altLang="tr-TR" sz="2800" dirty="0" err="1"/>
              <a:t>kullanılır</a:t>
            </a:r>
            <a:r>
              <a:rPr lang="en-US" altLang="tr-TR" sz="2800" dirty="0"/>
              <a:t>. </a:t>
            </a:r>
            <a:endParaRPr lang="tr-TR" altLang="tr-TR" sz="2800" dirty="0"/>
          </a:p>
          <a:p>
            <a:pPr>
              <a:lnSpc>
                <a:spcPct val="90000"/>
              </a:lnSpc>
            </a:pPr>
            <a:r>
              <a:rPr lang="tr-TR" altLang="tr-TR" sz="2800" dirty="0"/>
              <a:t>0</a:t>
            </a:r>
            <a:r>
              <a:rPr lang="en-US" altLang="tr-TR" sz="2800" dirty="0">
                <a:cs typeface="Times New Roman" panose="02020603050405020304" pitchFamily="18" charset="0"/>
              </a:rPr>
              <a:t>≤</a:t>
            </a:r>
            <a:r>
              <a:rPr lang="en-US" altLang="tr-TR" sz="2800" dirty="0">
                <a:sym typeface="Symbol" panose="05050102010706020507" pitchFamily="18" charset="2"/>
              </a:rPr>
              <a:t></a:t>
            </a:r>
            <a:r>
              <a:rPr lang="en-US" altLang="tr-TR" sz="2800" dirty="0"/>
              <a:t> </a:t>
            </a:r>
            <a:r>
              <a:rPr lang="en-US" altLang="tr-TR" sz="2800" dirty="0">
                <a:cs typeface="Times New Roman" panose="02020603050405020304" pitchFamily="18" charset="0"/>
              </a:rPr>
              <a:t>≤</a:t>
            </a:r>
            <a:r>
              <a:rPr lang="tr-TR" altLang="tr-TR" sz="2800" dirty="0">
                <a:cs typeface="Times New Roman" panose="02020603050405020304" pitchFamily="18" charset="0"/>
              </a:rPr>
              <a:t> 1 </a:t>
            </a:r>
            <a:r>
              <a:rPr lang="en-US" altLang="tr-TR" sz="2800" dirty="0" err="1"/>
              <a:t>Çok</a:t>
            </a:r>
            <a:r>
              <a:rPr lang="en-US" altLang="tr-TR" sz="2800" dirty="0"/>
              <a:t> </a:t>
            </a:r>
            <a:r>
              <a:rPr lang="en-US" altLang="tr-TR" sz="2800" dirty="0" err="1"/>
              <a:t>kötümser</a:t>
            </a:r>
            <a:r>
              <a:rPr lang="en-US" altLang="tr-TR" sz="2800" dirty="0"/>
              <a:t> </a:t>
            </a:r>
            <a:r>
              <a:rPr lang="en-US" altLang="tr-TR" sz="2800" dirty="0" err="1"/>
              <a:t>bir</a:t>
            </a:r>
            <a:r>
              <a:rPr lang="en-US" altLang="tr-TR" sz="2800" dirty="0"/>
              <a:t> </a:t>
            </a:r>
            <a:r>
              <a:rPr lang="en-US" altLang="tr-TR" sz="2800" dirty="0" err="1"/>
              <a:t>karar</a:t>
            </a:r>
            <a:r>
              <a:rPr lang="en-US" altLang="tr-TR" sz="2800" dirty="0"/>
              <a:t> </a:t>
            </a:r>
            <a:r>
              <a:rPr lang="en-US" altLang="tr-TR" sz="2800" dirty="0" err="1"/>
              <a:t>vericinin</a:t>
            </a:r>
            <a:r>
              <a:rPr lang="en-US" altLang="tr-TR" sz="2800" dirty="0"/>
              <a:t> </a:t>
            </a:r>
            <a:r>
              <a:rPr lang="en-US" altLang="tr-TR" sz="2800" dirty="0">
                <a:sym typeface="Symbol" panose="05050102010706020507" pitchFamily="18" charset="2"/>
              </a:rPr>
              <a:t></a:t>
            </a:r>
            <a:r>
              <a:rPr lang="en-US" altLang="tr-TR" sz="2800" dirty="0"/>
              <a:t> </a:t>
            </a:r>
            <a:r>
              <a:rPr lang="en-US" altLang="tr-TR" sz="2800" dirty="0" err="1"/>
              <a:t>için</a:t>
            </a:r>
            <a:r>
              <a:rPr lang="en-US" altLang="tr-TR" sz="2800" dirty="0"/>
              <a:t> </a:t>
            </a:r>
            <a:r>
              <a:rPr lang="en-US" altLang="tr-TR" sz="2800" dirty="0" err="1"/>
              <a:t>seçeceği</a:t>
            </a:r>
            <a:r>
              <a:rPr lang="en-US" altLang="tr-TR" sz="2800" dirty="0"/>
              <a:t> </a:t>
            </a:r>
            <a:r>
              <a:rPr lang="en-US" altLang="tr-TR" sz="2800" dirty="0" err="1"/>
              <a:t>değer</a:t>
            </a:r>
            <a:r>
              <a:rPr lang="en-US" altLang="tr-TR" sz="2800" dirty="0"/>
              <a:t> </a:t>
            </a:r>
            <a:r>
              <a:rPr lang="en-US" altLang="tr-TR" sz="2800" dirty="0" err="1"/>
              <a:t>sıfır</a:t>
            </a:r>
            <a:r>
              <a:rPr lang="en-US" altLang="tr-TR" sz="2800" dirty="0"/>
              <a:t>, </a:t>
            </a:r>
            <a:r>
              <a:rPr lang="en-US" altLang="tr-TR" sz="2800" dirty="0" err="1"/>
              <a:t>aşırı</a:t>
            </a:r>
            <a:r>
              <a:rPr lang="en-US" altLang="tr-TR" sz="2800" dirty="0"/>
              <a:t> </a:t>
            </a:r>
            <a:r>
              <a:rPr lang="en-US" altLang="tr-TR" sz="2800" dirty="0" err="1"/>
              <a:t>derecede</a:t>
            </a:r>
            <a:r>
              <a:rPr lang="en-US" altLang="tr-TR" sz="2800" dirty="0"/>
              <a:t> </a:t>
            </a:r>
            <a:r>
              <a:rPr lang="en-US" altLang="tr-TR" sz="2800" dirty="0" err="1"/>
              <a:t>iyimser</a:t>
            </a:r>
            <a:r>
              <a:rPr lang="en-US" altLang="tr-TR" sz="2800" dirty="0"/>
              <a:t> </a:t>
            </a:r>
            <a:r>
              <a:rPr lang="en-US" altLang="tr-TR" sz="2800" dirty="0" err="1"/>
              <a:t>bir</a:t>
            </a:r>
            <a:r>
              <a:rPr lang="en-US" altLang="tr-TR" sz="2800" dirty="0"/>
              <a:t> </a:t>
            </a:r>
            <a:r>
              <a:rPr lang="en-US" altLang="tr-TR" sz="2800" dirty="0" err="1"/>
              <a:t>karar</a:t>
            </a:r>
            <a:r>
              <a:rPr lang="en-US" altLang="tr-TR" sz="2800" dirty="0"/>
              <a:t> </a:t>
            </a:r>
            <a:r>
              <a:rPr lang="en-US" altLang="tr-TR" sz="2800" dirty="0" err="1"/>
              <a:t>vericinin</a:t>
            </a:r>
            <a:r>
              <a:rPr lang="en-US" altLang="tr-TR" sz="2800" dirty="0"/>
              <a:t> </a:t>
            </a:r>
            <a:r>
              <a:rPr lang="en-US" altLang="tr-TR" sz="2800" dirty="0" err="1"/>
              <a:t>seçeceği</a:t>
            </a:r>
            <a:r>
              <a:rPr lang="en-US" altLang="tr-TR" sz="2800" dirty="0"/>
              <a:t> </a:t>
            </a:r>
            <a:r>
              <a:rPr lang="en-US" altLang="tr-TR" sz="2800" dirty="0" err="1"/>
              <a:t>değer</a:t>
            </a:r>
            <a:r>
              <a:rPr lang="en-US" altLang="tr-TR" sz="2800" dirty="0"/>
              <a:t> 1 </a:t>
            </a:r>
            <a:r>
              <a:rPr lang="en-US" altLang="tr-TR" sz="2800" dirty="0" err="1"/>
              <a:t>olur</a:t>
            </a:r>
            <a:r>
              <a:rPr lang="en-US" altLang="tr-TR" sz="2800" dirty="0"/>
              <a:t>. </a:t>
            </a:r>
            <a:r>
              <a:rPr lang="en-US" altLang="tr-TR" sz="2800" dirty="0" err="1"/>
              <a:t>Karar</a:t>
            </a:r>
            <a:r>
              <a:rPr lang="en-US" altLang="tr-TR" sz="2800" dirty="0"/>
              <a:t> </a:t>
            </a:r>
            <a:r>
              <a:rPr lang="en-US" altLang="tr-TR" sz="2800" dirty="0" err="1"/>
              <a:t>verici</a:t>
            </a:r>
            <a:r>
              <a:rPr lang="en-US" altLang="tr-TR" sz="2800" dirty="0"/>
              <a:t> </a:t>
            </a:r>
            <a:r>
              <a:rPr lang="en-US" altLang="tr-TR" sz="2800" dirty="0">
                <a:sym typeface="Symbol" panose="05050102010706020507" pitchFamily="18" charset="2"/>
              </a:rPr>
              <a:t></a:t>
            </a:r>
            <a:r>
              <a:rPr lang="en-US" altLang="tr-TR" sz="2800" dirty="0"/>
              <a:t>’</a:t>
            </a:r>
            <a:r>
              <a:rPr lang="en-US" altLang="tr-TR" sz="2800" dirty="0" err="1"/>
              <a:t>nın</a:t>
            </a:r>
            <a:r>
              <a:rPr lang="en-US" altLang="tr-TR" sz="2800" dirty="0"/>
              <a:t> </a:t>
            </a:r>
            <a:r>
              <a:rPr lang="en-US" altLang="tr-TR" sz="2800" dirty="0" err="1"/>
              <a:t>değeri</a:t>
            </a:r>
            <a:r>
              <a:rPr lang="en-US" altLang="tr-TR" sz="2800" dirty="0"/>
              <a:t> </a:t>
            </a:r>
            <a:r>
              <a:rPr lang="en-US" altLang="tr-TR" sz="2800" dirty="0" err="1"/>
              <a:t>hakkında</a:t>
            </a:r>
            <a:r>
              <a:rPr lang="en-US" altLang="tr-TR" sz="2800" dirty="0"/>
              <a:t> </a:t>
            </a:r>
            <a:r>
              <a:rPr lang="en-US" altLang="tr-TR" sz="2800" dirty="0" err="1"/>
              <a:t>kararsızsa</a:t>
            </a:r>
            <a:r>
              <a:rPr lang="en-US" altLang="tr-TR" sz="2800" dirty="0"/>
              <a:t>, </a:t>
            </a:r>
            <a:r>
              <a:rPr lang="en-US" altLang="tr-TR" sz="2800" dirty="0">
                <a:sym typeface="Symbol" panose="05050102010706020507" pitchFamily="18" charset="2"/>
              </a:rPr>
              <a:t></a:t>
            </a:r>
            <a:r>
              <a:rPr lang="en-US" altLang="tr-TR" sz="2800" dirty="0"/>
              <a:t> = 0.5 </a:t>
            </a:r>
            <a:r>
              <a:rPr lang="en-US" altLang="tr-TR" sz="2800" dirty="0" err="1"/>
              <a:t>seçmesi</a:t>
            </a:r>
            <a:r>
              <a:rPr lang="en-US" altLang="tr-TR" sz="2800" dirty="0"/>
              <a:t> </a:t>
            </a:r>
            <a:r>
              <a:rPr lang="en-US" altLang="tr-TR" sz="2800" dirty="0" err="1"/>
              <a:t>akılcı</a:t>
            </a:r>
            <a:r>
              <a:rPr lang="en-US" altLang="tr-TR" sz="2800" dirty="0"/>
              <a:t> </a:t>
            </a:r>
            <a:r>
              <a:rPr lang="en-US" altLang="tr-TR" sz="2800" dirty="0" err="1"/>
              <a:t>olur</a:t>
            </a:r>
            <a:r>
              <a:rPr lang="en-US" altLang="tr-TR" sz="2800" dirty="0"/>
              <a:t>. </a:t>
            </a:r>
            <a:endParaRPr lang="tr-TR" altLang="tr-TR" sz="2800" dirty="0"/>
          </a:p>
        </p:txBody>
      </p:sp>
    </p:spTree>
    <p:extLst>
      <p:ext uri="{BB962C8B-B14F-4D97-AF65-F5344CB8AC3E}">
        <p14:creationId xmlns:p14="http://schemas.microsoft.com/office/powerpoint/2010/main" val="42305108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spect="1" noChangeArrowheads="1"/>
          </p:cNvSpPr>
          <p:nvPr>
            <p:ph type="title"/>
          </p:nvPr>
        </p:nvSpPr>
        <p:spPr/>
        <p:txBody>
          <a:bodyPr/>
          <a:lstStyle/>
          <a:p>
            <a:r>
              <a:rPr lang="tr-TR" altLang="tr-TR" dirty="0"/>
              <a:t>Örnek-5</a:t>
            </a:r>
          </a:p>
        </p:txBody>
      </p:sp>
      <p:sp>
        <p:nvSpPr>
          <p:cNvPr id="124931" name="Rectangle 3"/>
          <p:cNvSpPr>
            <a:spLocks noGrp="1" noChangeAspect="1" noChangeArrowheads="1"/>
          </p:cNvSpPr>
          <p:nvPr>
            <p:ph idx="1"/>
          </p:nvPr>
        </p:nvSpPr>
        <p:spPr bwMode="auto">
          <a:xfrm>
            <a:off x="95250" y="1135416"/>
            <a:ext cx="8953500"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None/>
            </a:pPr>
            <a:r>
              <a:rPr lang="tr-TR" altLang="tr-TR" sz="2800" dirty="0"/>
              <a:t>Aşağıdaki </a:t>
            </a:r>
            <a:r>
              <a:rPr lang="en-US" altLang="tr-TR" sz="2800" dirty="0" err="1"/>
              <a:t>karar</a:t>
            </a:r>
            <a:r>
              <a:rPr lang="en-US" altLang="tr-TR" sz="2800" dirty="0"/>
              <a:t> </a:t>
            </a:r>
            <a:r>
              <a:rPr lang="en-US" altLang="tr-TR" sz="2800" dirty="0" err="1"/>
              <a:t>matrisin</a:t>
            </a:r>
            <a:r>
              <a:rPr lang="tr-TR" altLang="tr-TR" sz="2800" dirty="0"/>
              <a:t>in kazanç ve kayıplardan oluştuğu duruma göre</a:t>
            </a:r>
            <a:r>
              <a:rPr lang="en-US" altLang="tr-TR" sz="2800" dirty="0"/>
              <a:t> </a:t>
            </a:r>
            <a:r>
              <a:rPr lang="en-US" altLang="tr-TR" sz="2800" dirty="0" err="1"/>
              <a:t>Hurwicz</a:t>
            </a:r>
            <a:r>
              <a:rPr lang="en-US" altLang="tr-TR" sz="2800" dirty="0"/>
              <a:t> </a:t>
            </a:r>
            <a:r>
              <a:rPr lang="en-US" altLang="tr-TR" sz="2800" dirty="0" err="1"/>
              <a:t>ölçütünü</a:t>
            </a:r>
            <a:r>
              <a:rPr lang="en-US" altLang="tr-TR" sz="2800" dirty="0"/>
              <a:t> </a:t>
            </a:r>
            <a:r>
              <a:rPr lang="en-US" altLang="tr-TR" sz="2800" dirty="0" err="1"/>
              <a:t>uygulayarak</a:t>
            </a:r>
            <a:r>
              <a:rPr lang="en-US" altLang="tr-TR" sz="2800" dirty="0"/>
              <a:t> </a:t>
            </a:r>
            <a:r>
              <a:rPr lang="en-US" altLang="tr-TR" sz="2800" dirty="0" err="1"/>
              <a:t>sırasıyla</a:t>
            </a:r>
            <a:r>
              <a:rPr lang="en-US" altLang="tr-TR" sz="2800" dirty="0"/>
              <a:t> ; </a:t>
            </a:r>
            <a:endParaRPr lang="tr-TR" altLang="tr-TR" sz="2800" dirty="0"/>
          </a:p>
          <a:p>
            <a:pPr marL="514350" indent="-514350">
              <a:buAutoNum type="alphaLcPeriod"/>
            </a:pPr>
            <a:r>
              <a:rPr lang="en-US" altLang="tr-TR" sz="2800" dirty="0">
                <a:sym typeface="Symbol" panose="05050102010706020507" pitchFamily="18" charset="2"/>
              </a:rPr>
              <a:t></a:t>
            </a:r>
            <a:r>
              <a:rPr lang="en-US" altLang="tr-TR" sz="2800" dirty="0"/>
              <a:t> = 0, </a:t>
            </a:r>
            <a:endParaRPr lang="tr-TR" altLang="tr-TR" sz="2800" dirty="0"/>
          </a:p>
          <a:p>
            <a:pPr marL="514350" indent="-514350">
              <a:buAutoNum type="alphaLcPeriod"/>
            </a:pPr>
            <a:r>
              <a:rPr lang="en-US" altLang="tr-TR" sz="2800" dirty="0">
                <a:sym typeface="Symbol" panose="05050102010706020507" pitchFamily="18" charset="2"/>
              </a:rPr>
              <a:t></a:t>
            </a:r>
            <a:r>
              <a:rPr lang="en-US" altLang="tr-TR" sz="2800" dirty="0"/>
              <a:t> = 1 </a:t>
            </a:r>
            <a:endParaRPr lang="tr-TR" altLang="tr-TR" sz="2800" dirty="0"/>
          </a:p>
          <a:p>
            <a:pPr marL="514350" indent="-514350">
              <a:buAutoNum type="alphaLcPeriod"/>
            </a:pPr>
            <a:r>
              <a:rPr lang="en-US" altLang="tr-TR" sz="2800" dirty="0">
                <a:sym typeface="Symbol" panose="05050102010706020507" pitchFamily="18" charset="2"/>
              </a:rPr>
              <a:t></a:t>
            </a:r>
            <a:r>
              <a:rPr lang="en-US" altLang="tr-TR" sz="2800" dirty="0"/>
              <a:t> = 0.6 </a:t>
            </a:r>
            <a:endParaRPr lang="tr-TR" altLang="tr-TR" sz="2800" dirty="0"/>
          </a:p>
          <a:p>
            <a:pPr marL="0" indent="0">
              <a:buNone/>
            </a:pPr>
            <a:r>
              <a:rPr lang="en-US" altLang="tr-TR" sz="2800" dirty="0" err="1"/>
              <a:t>için</a:t>
            </a:r>
            <a:r>
              <a:rPr lang="en-US" altLang="tr-TR" sz="2800" dirty="0"/>
              <a:t> </a:t>
            </a:r>
            <a:r>
              <a:rPr lang="en-US" altLang="tr-TR" sz="2800" dirty="0" err="1"/>
              <a:t>en</a:t>
            </a:r>
            <a:r>
              <a:rPr lang="en-US" altLang="tr-TR" sz="2800" dirty="0"/>
              <a:t> </a:t>
            </a:r>
            <a:r>
              <a:rPr lang="en-US" altLang="tr-TR" sz="2800" dirty="0" err="1"/>
              <a:t>iyi</a:t>
            </a:r>
            <a:r>
              <a:rPr lang="en-US" altLang="tr-TR" sz="2800" dirty="0"/>
              <a:t> </a:t>
            </a:r>
            <a:r>
              <a:rPr lang="en-US" altLang="tr-TR" sz="2800" dirty="0" err="1"/>
              <a:t>stratejiyi</a:t>
            </a:r>
            <a:r>
              <a:rPr lang="en-US" altLang="tr-TR" sz="2800" dirty="0"/>
              <a:t> </a:t>
            </a:r>
            <a:r>
              <a:rPr lang="en-US" altLang="tr-TR" sz="2800" dirty="0" err="1"/>
              <a:t>belirleyiniz</a:t>
            </a:r>
            <a:r>
              <a:rPr lang="en-US" altLang="tr-TR" sz="2800" dirty="0"/>
              <a:t>.</a:t>
            </a:r>
            <a:endParaRPr lang="tr-TR" altLang="tr-TR" sz="2800" dirty="0"/>
          </a:p>
          <a:p>
            <a:pPr>
              <a:buFontTx/>
              <a:buNone/>
            </a:pPr>
            <a:endParaRPr lang="tr-TR" altLang="tr-TR" sz="2800" dirty="0"/>
          </a:p>
        </p:txBody>
      </p:sp>
      <p:graphicFrame>
        <p:nvGraphicFramePr>
          <p:cNvPr id="5" name="Tablo 4"/>
          <p:cNvGraphicFramePr>
            <a:graphicFrameLocks noGrp="1"/>
          </p:cNvGraphicFramePr>
          <p:nvPr>
            <p:extLst>
              <p:ext uri="{D42A27DB-BD31-4B8C-83A1-F6EECF244321}">
                <p14:modId xmlns:p14="http://schemas.microsoft.com/office/powerpoint/2010/main" val="3896433353"/>
              </p:ext>
            </p:extLst>
          </p:nvPr>
        </p:nvGraphicFramePr>
        <p:xfrm>
          <a:off x="1631949" y="4153182"/>
          <a:ext cx="4538134" cy="2225040"/>
        </p:xfrm>
        <a:graphic>
          <a:graphicData uri="http://schemas.openxmlformats.org/drawingml/2006/table">
            <a:tbl>
              <a:tblPr firstRow="1" bandRow="1">
                <a:tableStyleId>{5940675A-B579-460E-94D1-54222C63F5DA}</a:tableStyleId>
              </a:tblPr>
              <a:tblGrid>
                <a:gridCol w="891822">
                  <a:extLst>
                    <a:ext uri="{9D8B030D-6E8A-4147-A177-3AD203B41FA5}">
                      <a16:colId xmlns:a16="http://schemas.microsoft.com/office/drawing/2014/main" val="985765618"/>
                    </a:ext>
                  </a:extLst>
                </a:gridCol>
                <a:gridCol w="1061155">
                  <a:extLst>
                    <a:ext uri="{9D8B030D-6E8A-4147-A177-3AD203B41FA5}">
                      <a16:colId xmlns:a16="http://schemas.microsoft.com/office/drawing/2014/main" val="1185846330"/>
                    </a:ext>
                  </a:extLst>
                </a:gridCol>
                <a:gridCol w="891822">
                  <a:extLst>
                    <a:ext uri="{9D8B030D-6E8A-4147-A177-3AD203B41FA5}">
                      <a16:colId xmlns:a16="http://schemas.microsoft.com/office/drawing/2014/main" val="362275870"/>
                    </a:ext>
                  </a:extLst>
                </a:gridCol>
                <a:gridCol w="778934">
                  <a:extLst>
                    <a:ext uri="{9D8B030D-6E8A-4147-A177-3AD203B41FA5}">
                      <a16:colId xmlns:a16="http://schemas.microsoft.com/office/drawing/2014/main" val="3611757921"/>
                    </a:ext>
                  </a:extLst>
                </a:gridCol>
                <a:gridCol w="914401">
                  <a:extLst>
                    <a:ext uri="{9D8B030D-6E8A-4147-A177-3AD203B41FA5}">
                      <a16:colId xmlns:a16="http://schemas.microsoft.com/office/drawing/2014/main" val="2849128033"/>
                    </a:ext>
                  </a:extLst>
                </a:gridCol>
              </a:tblGrid>
              <a:tr h="370840">
                <a:tc rowSpan="2">
                  <a:txBody>
                    <a:bodyPr/>
                    <a:lstStyle/>
                    <a:p>
                      <a:endParaRPr lang="tr-TR" b="1" dirty="0"/>
                    </a:p>
                    <a:p>
                      <a:r>
                        <a:rPr lang="tr-TR" b="1" dirty="0"/>
                        <a:t>Strateji</a:t>
                      </a:r>
                    </a:p>
                  </a:txBody>
                  <a:tcPr>
                    <a:solidFill>
                      <a:schemeClr val="bg1">
                        <a:lumMod val="95000"/>
                      </a:schemeClr>
                    </a:solidFill>
                  </a:tcPr>
                </a:tc>
                <a:tc gridSpan="4">
                  <a:txBody>
                    <a:bodyPr/>
                    <a:lstStyle/>
                    <a:p>
                      <a:pPr algn="ctr"/>
                      <a:r>
                        <a:rPr lang="tr-TR" b="1" dirty="0"/>
                        <a:t>Olay</a:t>
                      </a:r>
                    </a:p>
                  </a:txBody>
                  <a:tcPr>
                    <a:solidFill>
                      <a:schemeClr val="bg1">
                        <a:lumMod val="95000"/>
                      </a:schemeClr>
                    </a:solidFill>
                  </a:tcPr>
                </a:tc>
                <a:tc hMerge="1">
                  <a:txBody>
                    <a:bodyPr/>
                    <a:lstStyle/>
                    <a:p>
                      <a:endParaRPr lang="tr-TR" dirty="0"/>
                    </a:p>
                  </a:txBody>
                  <a:tcPr/>
                </a:tc>
                <a:tc hMerge="1">
                  <a:txBody>
                    <a:bodyPr/>
                    <a:lstStyle/>
                    <a:p>
                      <a:endParaRPr lang="tr-TR" dirty="0"/>
                    </a:p>
                  </a:txBody>
                  <a:tcPr/>
                </a:tc>
                <a:tc hMerge="1">
                  <a:txBody>
                    <a:bodyPr/>
                    <a:lstStyle/>
                    <a:p>
                      <a:endParaRPr lang="tr-TR" dirty="0"/>
                    </a:p>
                  </a:txBody>
                  <a:tcPr/>
                </a:tc>
                <a:extLst>
                  <a:ext uri="{0D108BD9-81ED-4DB2-BD59-A6C34878D82A}">
                    <a16:rowId xmlns:a16="http://schemas.microsoft.com/office/drawing/2014/main" val="70239759"/>
                  </a:ext>
                </a:extLst>
              </a:tr>
              <a:tr h="370840">
                <a:tc vMerge="1">
                  <a:txBody>
                    <a:bodyPr/>
                    <a:lstStyle/>
                    <a:p>
                      <a:endParaRPr lang="tr-TR" dirty="0"/>
                    </a:p>
                  </a:txBody>
                  <a:tcPr/>
                </a:tc>
                <a:tc>
                  <a:txBody>
                    <a:bodyPr/>
                    <a:lstStyle/>
                    <a:p>
                      <a:pPr algn="ctr"/>
                      <a:r>
                        <a:rPr lang="tr-TR" b="1" dirty="0"/>
                        <a:t>O1</a:t>
                      </a:r>
                    </a:p>
                  </a:txBody>
                  <a:tcPr>
                    <a:solidFill>
                      <a:schemeClr val="bg1">
                        <a:lumMod val="95000"/>
                      </a:schemeClr>
                    </a:solidFill>
                  </a:tcPr>
                </a:tc>
                <a:tc>
                  <a:txBody>
                    <a:bodyPr/>
                    <a:lstStyle/>
                    <a:p>
                      <a:pPr algn="ctr"/>
                      <a:r>
                        <a:rPr lang="tr-TR" b="1" dirty="0"/>
                        <a:t>O2</a:t>
                      </a:r>
                    </a:p>
                  </a:txBody>
                  <a:tcPr>
                    <a:solidFill>
                      <a:schemeClr val="bg1">
                        <a:lumMod val="95000"/>
                      </a:schemeClr>
                    </a:solidFill>
                  </a:tcPr>
                </a:tc>
                <a:tc>
                  <a:txBody>
                    <a:bodyPr/>
                    <a:lstStyle/>
                    <a:p>
                      <a:pPr algn="ctr"/>
                      <a:r>
                        <a:rPr lang="tr-TR" b="1" dirty="0"/>
                        <a:t>O3</a:t>
                      </a:r>
                    </a:p>
                  </a:txBody>
                  <a:tcPr>
                    <a:solidFill>
                      <a:schemeClr val="bg1">
                        <a:lumMod val="95000"/>
                      </a:schemeClr>
                    </a:solidFill>
                  </a:tcPr>
                </a:tc>
                <a:tc>
                  <a:txBody>
                    <a:bodyPr/>
                    <a:lstStyle/>
                    <a:p>
                      <a:pPr algn="ctr"/>
                      <a:r>
                        <a:rPr lang="tr-TR" b="1" dirty="0"/>
                        <a:t>O4</a:t>
                      </a:r>
                    </a:p>
                  </a:txBody>
                  <a:tcPr>
                    <a:solidFill>
                      <a:schemeClr val="bg1">
                        <a:lumMod val="95000"/>
                      </a:schemeClr>
                    </a:solidFill>
                  </a:tcPr>
                </a:tc>
                <a:extLst>
                  <a:ext uri="{0D108BD9-81ED-4DB2-BD59-A6C34878D82A}">
                    <a16:rowId xmlns:a16="http://schemas.microsoft.com/office/drawing/2014/main" val="4164950331"/>
                  </a:ext>
                </a:extLst>
              </a:tr>
              <a:tr h="370840">
                <a:tc>
                  <a:txBody>
                    <a:bodyPr/>
                    <a:lstStyle/>
                    <a:p>
                      <a:pPr algn="ctr"/>
                      <a:r>
                        <a:rPr lang="tr-TR" b="1" dirty="0"/>
                        <a:t>S1</a:t>
                      </a:r>
                    </a:p>
                  </a:txBody>
                  <a:tcPr>
                    <a:solidFill>
                      <a:schemeClr val="bg1">
                        <a:lumMod val="95000"/>
                      </a:schemeClr>
                    </a:solidFill>
                  </a:tcPr>
                </a:tc>
                <a:tc>
                  <a:txBody>
                    <a:bodyPr/>
                    <a:lstStyle/>
                    <a:p>
                      <a:pPr algn="ctr"/>
                      <a:r>
                        <a:rPr lang="tr-TR" dirty="0"/>
                        <a:t>26</a:t>
                      </a:r>
                    </a:p>
                  </a:txBody>
                  <a:tcPr/>
                </a:tc>
                <a:tc>
                  <a:txBody>
                    <a:bodyPr/>
                    <a:lstStyle/>
                    <a:p>
                      <a:pPr algn="ctr"/>
                      <a:r>
                        <a:rPr lang="tr-TR" dirty="0"/>
                        <a:t>26</a:t>
                      </a:r>
                    </a:p>
                  </a:txBody>
                  <a:tcPr/>
                </a:tc>
                <a:tc>
                  <a:txBody>
                    <a:bodyPr/>
                    <a:lstStyle/>
                    <a:p>
                      <a:pPr algn="ctr"/>
                      <a:r>
                        <a:rPr lang="tr-TR" dirty="0"/>
                        <a:t>18</a:t>
                      </a:r>
                    </a:p>
                  </a:txBody>
                  <a:tcPr/>
                </a:tc>
                <a:tc>
                  <a:txBody>
                    <a:bodyPr/>
                    <a:lstStyle/>
                    <a:p>
                      <a:pPr algn="ctr"/>
                      <a:r>
                        <a:rPr lang="tr-TR" dirty="0"/>
                        <a:t>22</a:t>
                      </a:r>
                    </a:p>
                  </a:txBody>
                  <a:tcPr/>
                </a:tc>
                <a:extLst>
                  <a:ext uri="{0D108BD9-81ED-4DB2-BD59-A6C34878D82A}">
                    <a16:rowId xmlns:a16="http://schemas.microsoft.com/office/drawing/2014/main" val="1357213415"/>
                  </a:ext>
                </a:extLst>
              </a:tr>
              <a:tr h="370840">
                <a:tc>
                  <a:txBody>
                    <a:bodyPr/>
                    <a:lstStyle/>
                    <a:p>
                      <a:pPr algn="ctr"/>
                      <a:r>
                        <a:rPr lang="tr-TR" b="1" dirty="0"/>
                        <a:t>S3</a:t>
                      </a:r>
                    </a:p>
                  </a:txBody>
                  <a:tcPr>
                    <a:solidFill>
                      <a:schemeClr val="bg1">
                        <a:lumMod val="95000"/>
                      </a:schemeClr>
                    </a:solidFill>
                  </a:tcPr>
                </a:tc>
                <a:tc>
                  <a:txBody>
                    <a:bodyPr/>
                    <a:lstStyle/>
                    <a:p>
                      <a:pPr algn="ctr"/>
                      <a:r>
                        <a:rPr lang="tr-TR" dirty="0"/>
                        <a:t>22</a:t>
                      </a:r>
                    </a:p>
                  </a:txBody>
                  <a:tcPr/>
                </a:tc>
                <a:tc>
                  <a:txBody>
                    <a:bodyPr/>
                    <a:lstStyle/>
                    <a:p>
                      <a:pPr algn="ctr"/>
                      <a:r>
                        <a:rPr lang="tr-TR" dirty="0"/>
                        <a:t>34</a:t>
                      </a:r>
                    </a:p>
                  </a:txBody>
                  <a:tcPr/>
                </a:tc>
                <a:tc>
                  <a:txBody>
                    <a:bodyPr/>
                    <a:lstStyle/>
                    <a:p>
                      <a:pPr algn="ctr"/>
                      <a:r>
                        <a:rPr lang="tr-TR" dirty="0"/>
                        <a:t>30</a:t>
                      </a:r>
                    </a:p>
                  </a:txBody>
                  <a:tcPr/>
                </a:tc>
                <a:tc>
                  <a:txBody>
                    <a:bodyPr/>
                    <a:lstStyle/>
                    <a:p>
                      <a:pPr algn="ctr"/>
                      <a:r>
                        <a:rPr lang="tr-TR" dirty="0"/>
                        <a:t>18</a:t>
                      </a:r>
                    </a:p>
                  </a:txBody>
                  <a:tcPr/>
                </a:tc>
                <a:extLst>
                  <a:ext uri="{0D108BD9-81ED-4DB2-BD59-A6C34878D82A}">
                    <a16:rowId xmlns:a16="http://schemas.microsoft.com/office/drawing/2014/main" val="3267563697"/>
                  </a:ext>
                </a:extLst>
              </a:tr>
              <a:tr h="370840">
                <a:tc>
                  <a:txBody>
                    <a:bodyPr/>
                    <a:lstStyle/>
                    <a:p>
                      <a:pPr algn="ctr"/>
                      <a:r>
                        <a:rPr lang="tr-TR" b="1" dirty="0"/>
                        <a:t>S3</a:t>
                      </a:r>
                    </a:p>
                  </a:txBody>
                  <a:tcPr>
                    <a:solidFill>
                      <a:schemeClr val="bg1">
                        <a:lumMod val="95000"/>
                      </a:schemeClr>
                    </a:solidFill>
                  </a:tcPr>
                </a:tc>
                <a:tc>
                  <a:txBody>
                    <a:bodyPr/>
                    <a:lstStyle/>
                    <a:p>
                      <a:pPr algn="ctr"/>
                      <a:r>
                        <a:rPr lang="tr-TR" dirty="0"/>
                        <a:t>28</a:t>
                      </a:r>
                    </a:p>
                  </a:txBody>
                  <a:tcPr/>
                </a:tc>
                <a:tc>
                  <a:txBody>
                    <a:bodyPr/>
                    <a:lstStyle/>
                    <a:p>
                      <a:pPr algn="ctr"/>
                      <a:r>
                        <a:rPr lang="tr-TR" dirty="0"/>
                        <a:t>24</a:t>
                      </a:r>
                    </a:p>
                  </a:txBody>
                  <a:tcPr/>
                </a:tc>
                <a:tc>
                  <a:txBody>
                    <a:bodyPr/>
                    <a:lstStyle/>
                    <a:p>
                      <a:pPr algn="ctr"/>
                      <a:r>
                        <a:rPr lang="tr-TR" dirty="0"/>
                        <a:t>34</a:t>
                      </a:r>
                    </a:p>
                  </a:txBody>
                  <a:tcPr/>
                </a:tc>
                <a:tc>
                  <a:txBody>
                    <a:bodyPr/>
                    <a:lstStyle/>
                    <a:p>
                      <a:pPr algn="ctr"/>
                      <a:r>
                        <a:rPr lang="tr-TR" dirty="0"/>
                        <a:t>26</a:t>
                      </a:r>
                    </a:p>
                  </a:txBody>
                  <a:tcPr/>
                </a:tc>
                <a:extLst>
                  <a:ext uri="{0D108BD9-81ED-4DB2-BD59-A6C34878D82A}">
                    <a16:rowId xmlns:a16="http://schemas.microsoft.com/office/drawing/2014/main" val="2197941183"/>
                  </a:ext>
                </a:extLst>
              </a:tr>
              <a:tr h="370840">
                <a:tc>
                  <a:txBody>
                    <a:bodyPr/>
                    <a:lstStyle/>
                    <a:p>
                      <a:pPr algn="ctr"/>
                      <a:r>
                        <a:rPr lang="tr-TR" b="1" dirty="0"/>
                        <a:t>S4</a:t>
                      </a:r>
                    </a:p>
                  </a:txBody>
                  <a:tcPr>
                    <a:solidFill>
                      <a:schemeClr val="bg1">
                        <a:lumMod val="95000"/>
                      </a:schemeClr>
                    </a:solidFill>
                  </a:tcPr>
                </a:tc>
                <a:tc>
                  <a:txBody>
                    <a:bodyPr/>
                    <a:lstStyle/>
                    <a:p>
                      <a:pPr algn="ctr"/>
                      <a:r>
                        <a:rPr lang="tr-TR" dirty="0"/>
                        <a:t>22</a:t>
                      </a:r>
                    </a:p>
                  </a:txBody>
                  <a:tcPr/>
                </a:tc>
                <a:tc>
                  <a:txBody>
                    <a:bodyPr/>
                    <a:lstStyle/>
                    <a:p>
                      <a:pPr algn="ctr"/>
                      <a:r>
                        <a:rPr lang="tr-TR" dirty="0"/>
                        <a:t>30</a:t>
                      </a:r>
                    </a:p>
                  </a:txBody>
                  <a:tcPr/>
                </a:tc>
                <a:tc>
                  <a:txBody>
                    <a:bodyPr/>
                    <a:lstStyle/>
                    <a:p>
                      <a:pPr algn="ctr"/>
                      <a:r>
                        <a:rPr lang="tr-TR" dirty="0"/>
                        <a:t>28</a:t>
                      </a:r>
                    </a:p>
                  </a:txBody>
                  <a:tcPr/>
                </a:tc>
                <a:tc>
                  <a:txBody>
                    <a:bodyPr/>
                    <a:lstStyle/>
                    <a:p>
                      <a:pPr algn="ctr"/>
                      <a:r>
                        <a:rPr lang="tr-TR" dirty="0"/>
                        <a:t>20</a:t>
                      </a:r>
                    </a:p>
                  </a:txBody>
                  <a:tcPr/>
                </a:tc>
                <a:extLst>
                  <a:ext uri="{0D108BD9-81ED-4DB2-BD59-A6C34878D82A}">
                    <a16:rowId xmlns:a16="http://schemas.microsoft.com/office/drawing/2014/main" val="2832340240"/>
                  </a:ext>
                </a:extLst>
              </a:tr>
            </a:tbl>
          </a:graphicData>
        </a:graphic>
      </p:graphicFrame>
    </p:spTree>
    <p:extLst>
      <p:ext uri="{BB962C8B-B14F-4D97-AF65-F5344CB8AC3E}">
        <p14:creationId xmlns:p14="http://schemas.microsoft.com/office/powerpoint/2010/main" val="41272296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spect="1" noChangeArrowheads="1"/>
          </p:cNvSpPr>
          <p:nvPr>
            <p:ph type="title"/>
          </p:nvPr>
        </p:nvSpPr>
        <p:spPr/>
        <p:txBody>
          <a:bodyPr/>
          <a:lstStyle/>
          <a:p>
            <a:r>
              <a:rPr lang="tr-TR" altLang="tr-TR" dirty="0"/>
              <a:t>Örnek-5-a</a:t>
            </a:r>
          </a:p>
        </p:txBody>
      </p:sp>
      <p:sp>
        <p:nvSpPr>
          <p:cNvPr id="124931" name="Rectangle 3"/>
          <p:cNvSpPr>
            <a:spLocks noGrp="1" noChangeAspect="1" noChangeArrowheads="1"/>
          </p:cNvSpPr>
          <p:nvPr>
            <p:ph idx="1"/>
          </p:nvPr>
        </p:nvSpPr>
        <p:spPr bwMode="auto">
          <a:xfrm>
            <a:off x="332317" y="1056393"/>
            <a:ext cx="8716433" cy="154005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None/>
            </a:pPr>
            <a:r>
              <a:rPr lang="tr-TR" altLang="tr-TR" sz="2800" dirty="0">
                <a:sym typeface="Symbol" panose="05050102010706020507" pitchFamily="18" charset="2"/>
              </a:rPr>
              <a:t>Karar </a:t>
            </a:r>
            <a:r>
              <a:rPr lang="tr-TR" altLang="tr-TR" sz="2800" dirty="0" err="1">
                <a:sym typeface="Symbol" panose="05050102010706020507" pitchFamily="18" charset="2"/>
              </a:rPr>
              <a:t>matirisi</a:t>
            </a:r>
            <a:r>
              <a:rPr lang="tr-TR" altLang="tr-TR" sz="2800" dirty="0">
                <a:sym typeface="Symbol" panose="05050102010706020507" pitchFamily="18" charset="2"/>
              </a:rPr>
              <a:t> kazançlardan oluşuyorsa</a:t>
            </a:r>
          </a:p>
          <a:p>
            <a:pPr marL="0" indent="0">
              <a:buNone/>
            </a:pPr>
            <a:r>
              <a:rPr lang="en-US" altLang="tr-TR" sz="2800" dirty="0">
                <a:sym typeface="Symbol" panose="05050102010706020507" pitchFamily="18" charset="2"/>
              </a:rPr>
              <a:t> </a:t>
            </a:r>
            <a:r>
              <a:rPr lang="en-US" altLang="tr-TR" sz="2800" dirty="0"/>
              <a:t>= 0</a:t>
            </a:r>
            <a:r>
              <a:rPr lang="tr-TR" altLang="tr-TR" sz="2800" dirty="0"/>
              <a:t> için (Kötümser karar verici ile aynı (maksimin) sonucu verir).</a:t>
            </a:r>
          </a:p>
          <a:p>
            <a:pPr marL="0" indent="0">
              <a:buNone/>
            </a:pPr>
            <a:r>
              <a:rPr lang="tr-TR" altLang="tr-TR" sz="2800" dirty="0" err="1"/>
              <a:t>Eniyi</a:t>
            </a:r>
            <a:r>
              <a:rPr lang="tr-TR" altLang="tr-TR" sz="2800" dirty="0"/>
              <a:t> strateji maksimin ile aynı o da S3 stratejisidir.</a:t>
            </a:r>
          </a:p>
          <a:p>
            <a:pPr>
              <a:buFontTx/>
              <a:buNone/>
            </a:pPr>
            <a:endParaRPr lang="tr-TR" altLang="tr-TR" sz="2800" dirty="0"/>
          </a:p>
        </p:txBody>
      </p:sp>
      <p:graphicFrame>
        <p:nvGraphicFramePr>
          <p:cNvPr id="6" name="Tablo 5"/>
          <p:cNvGraphicFramePr>
            <a:graphicFrameLocks noGrp="1"/>
          </p:cNvGraphicFramePr>
          <p:nvPr>
            <p:extLst>
              <p:ext uri="{D42A27DB-BD31-4B8C-83A1-F6EECF244321}">
                <p14:modId xmlns:p14="http://schemas.microsoft.com/office/powerpoint/2010/main" val="1975226337"/>
              </p:ext>
            </p:extLst>
          </p:nvPr>
        </p:nvGraphicFramePr>
        <p:xfrm>
          <a:off x="422628" y="3285068"/>
          <a:ext cx="8450439" cy="2672080"/>
        </p:xfrm>
        <a:graphic>
          <a:graphicData uri="http://schemas.openxmlformats.org/drawingml/2006/table">
            <a:tbl>
              <a:tblPr firstRow="1" bandRow="1">
                <a:tableStyleId>{5940675A-B579-460E-94D1-54222C63F5DA}</a:tableStyleId>
              </a:tblPr>
              <a:tblGrid>
                <a:gridCol w="979149">
                  <a:extLst>
                    <a:ext uri="{9D8B030D-6E8A-4147-A177-3AD203B41FA5}">
                      <a16:colId xmlns:a16="http://schemas.microsoft.com/office/drawing/2014/main" val="2798692330"/>
                    </a:ext>
                  </a:extLst>
                </a:gridCol>
                <a:gridCol w="515793">
                  <a:extLst>
                    <a:ext uri="{9D8B030D-6E8A-4147-A177-3AD203B41FA5}">
                      <a16:colId xmlns:a16="http://schemas.microsoft.com/office/drawing/2014/main" val="3531719595"/>
                    </a:ext>
                  </a:extLst>
                </a:gridCol>
                <a:gridCol w="515793">
                  <a:extLst>
                    <a:ext uri="{9D8B030D-6E8A-4147-A177-3AD203B41FA5}">
                      <a16:colId xmlns:a16="http://schemas.microsoft.com/office/drawing/2014/main" val="1183051451"/>
                    </a:ext>
                  </a:extLst>
                </a:gridCol>
                <a:gridCol w="515793">
                  <a:extLst>
                    <a:ext uri="{9D8B030D-6E8A-4147-A177-3AD203B41FA5}">
                      <a16:colId xmlns:a16="http://schemas.microsoft.com/office/drawing/2014/main" val="4243770742"/>
                    </a:ext>
                  </a:extLst>
                </a:gridCol>
                <a:gridCol w="515793">
                  <a:extLst>
                    <a:ext uri="{9D8B030D-6E8A-4147-A177-3AD203B41FA5}">
                      <a16:colId xmlns:a16="http://schemas.microsoft.com/office/drawing/2014/main" val="468507851"/>
                    </a:ext>
                  </a:extLst>
                </a:gridCol>
                <a:gridCol w="661831">
                  <a:extLst>
                    <a:ext uri="{9D8B030D-6E8A-4147-A177-3AD203B41FA5}">
                      <a16:colId xmlns:a16="http://schemas.microsoft.com/office/drawing/2014/main" val="2673790539"/>
                    </a:ext>
                  </a:extLst>
                </a:gridCol>
                <a:gridCol w="645507">
                  <a:extLst>
                    <a:ext uri="{9D8B030D-6E8A-4147-A177-3AD203B41FA5}">
                      <a16:colId xmlns:a16="http://schemas.microsoft.com/office/drawing/2014/main" val="4022602866"/>
                    </a:ext>
                  </a:extLst>
                </a:gridCol>
                <a:gridCol w="1187274">
                  <a:extLst>
                    <a:ext uri="{9D8B030D-6E8A-4147-A177-3AD203B41FA5}">
                      <a16:colId xmlns:a16="http://schemas.microsoft.com/office/drawing/2014/main" val="149576008"/>
                    </a:ext>
                  </a:extLst>
                </a:gridCol>
                <a:gridCol w="1316026">
                  <a:extLst>
                    <a:ext uri="{9D8B030D-6E8A-4147-A177-3AD203B41FA5}">
                      <a16:colId xmlns:a16="http://schemas.microsoft.com/office/drawing/2014/main" val="4174105760"/>
                    </a:ext>
                  </a:extLst>
                </a:gridCol>
                <a:gridCol w="1597480">
                  <a:extLst>
                    <a:ext uri="{9D8B030D-6E8A-4147-A177-3AD203B41FA5}">
                      <a16:colId xmlns:a16="http://schemas.microsoft.com/office/drawing/2014/main" val="196379327"/>
                    </a:ext>
                  </a:extLst>
                </a:gridCol>
              </a:tblGrid>
              <a:tr h="370840">
                <a:tc rowSpan="2">
                  <a:txBody>
                    <a:bodyPr/>
                    <a:lstStyle/>
                    <a:p>
                      <a:endParaRPr lang="tr-TR" b="1" dirty="0"/>
                    </a:p>
                    <a:p>
                      <a:r>
                        <a:rPr lang="tr-TR" b="1" dirty="0"/>
                        <a:t>Strateji</a:t>
                      </a:r>
                    </a:p>
                  </a:txBody>
                  <a:tcPr>
                    <a:solidFill>
                      <a:schemeClr val="bg1">
                        <a:lumMod val="95000"/>
                      </a:schemeClr>
                    </a:solidFill>
                  </a:tcPr>
                </a:tc>
                <a:tc gridSpan="4">
                  <a:txBody>
                    <a:bodyPr/>
                    <a:lstStyle/>
                    <a:p>
                      <a:pPr algn="ctr"/>
                      <a:r>
                        <a:rPr lang="tr-TR" b="1" dirty="0"/>
                        <a:t>Olay</a:t>
                      </a:r>
                    </a:p>
                  </a:txBody>
                  <a:tcPr>
                    <a:solidFill>
                      <a:schemeClr val="bg1">
                        <a:lumMod val="95000"/>
                      </a:schemeClr>
                    </a:solidFill>
                  </a:tcPr>
                </a:tc>
                <a:tc hMerge="1">
                  <a:txBody>
                    <a:bodyPr/>
                    <a:lstStyle/>
                    <a:p>
                      <a:endParaRPr lang="tr-TR" dirty="0"/>
                    </a:p>
                  </a:txBody>
                  <a:tcPr/>
                </a:tc>
                <a:tc hMerge="1">
                  <a:txBody>
                    <a:bodyPr/>
                    <a:lstStyle/>
                    <a:p>
                      <a:endParaRPr lang="tr-TR" dirty="0"/>
                    </a:p>
                  </a:txBody>
                  <a:tcPr/>
                </a:tc>
                <a:tc hMerge="1">
                  <a:txBody>
                    <a:bodyPr/>
                    <a:lstStyle/>
                    <a:p>
                      <a:endParaRPr lang="tr-TR" dirty="0"/>
                    </a:p>
                  </a:txBody>
                  <a:tcPr/>
                </a:tc>
                <a:tc rowSpan="2">
                  <a:txBody>
                    <a:bodyPr/>
                    <a:lstStyle/>
                    <a:p>
                      <a:pPr algn="ctr"/>
                      <a:r>
                        <a:rPr lang="tr-TR" b="1" dirty="0"/>
                        <a:t>Satır </a:t>
                      </a:r>
                      <a:r>
                        <a:rPr lang="tr-TR" b="1" dirty="0" err="1"/>
                        <a:t>Enb</a:t>
                      </a:r>
                      <a:endParaRPr lang="tr-TR" b="1" dirty="0"/>
                    </a:p>
                  </a:txBody>
                  <a:tcPr>
                    <a:solidFill>
                      <a:schemeClr val="bg1">
                        <a:lumMod val="95000"/>
                      </a:schemeClr>
                    </a:solidFill>
                  </a:tcPr>
                </a:tc>
                <a:tc rowSpan="2">
                  <a:txBody>
                    <a:bodyPr/>
                    <a:lstStyle/>
                    <a:p>
                      <a:pPr algn="ctr"/>
                      <a:r>
                        <a:rPr lang="tr-TR" b="1" dirty="0"/>
                        <a:t>Satır </a:t>
                      </a:r>
                    </a:p>
                    <a:p>
                      <a:pPr algn="ctr"/>
                      <a:r>
                        <a:rPr lang="tr-TR" b="1" dirty="0" err="1"/>
                        <a:t>Enk</a:t>
                      </a:r>
                      <a:endParaRPr lang="tr-TR" b="1" dirty="0"/>
                    </a:p>
                  </a:txBody>
                  <a:tcPr>
                    <a:solidFill>
                      <a:schemeClr val="bg1">
                        <a:lumMod val="95000"/>
                      </a:schemeClr>
                    </a:solidFill>
                  </a:tcPr>
                </a:tc>
                <a:tc rowSpan="2">
                  <a:txBody>
                    <a:bodyPr/>
                    <a:lstStyle/>
                    <a:p>
                      <a:pPr algn="ctr"/>
                      <a:r>
                        <a:rPr lang="en-US" altLang="tr-TR" sz="1800" dirty="0">
                          <a:sym typeface="Symbol" panose="05050102010706020507" pitchFamily="18" charset="2"/>
                        </a:rPr>
                        <a:t></a:t>
                      </a:r>
                      <a:r>
                        <a:rPr lang="tr-TR" altLang="tr-TR" sz="1800" dirty="0">
                          <a:sym typeface="Symbol" panose="05050102010706020507" pitchFamily="18" charset="2"/>
                        </a:rPr>
                        <a:t>=0</a:t>
                      </a:r>
                    </a:p>
                    <a:p>
                      <a:pPr algn="ctr"/>
                      <a:r>
                        <a:rPr lang="en-US" altLang="tr-TR" sz="1800" b="1" dirty="0">
                          <a:sym typeface="Symbol" panose="05050102010706020507" pitchFamily="18" charset="2"/>
                        </a:rPr>
                        <a:t></a:t>
                      </a:r>
                      <a:r>
                        <a:rPr lang="tr-TR" sz="1800" b="1" dirty="0">
                          <a:sym typeface="Symbol" panose="05050102010706020507" pitchFamily="18" charset="2"/>
                        </a:rPr>
                        <a:t>*(Satır </a:t>
                      </a:r>
                      <a:r>
                        <a:rPr lang="tr-TR" sz="1800" b="1" dirty="0" err="1">
                          <a:sym typeface="Symbol" panose="05050102010706020507" pitchFamily="18" charset="2"/>
                        </a:rPr>
                        <a:t>Enb</a:t>
                      </a:r>
                      <a:r>
                        <a:rPr lang="tr-TR" sz="1800" b="1" dirty="0">
                          <a:sym typeface="Symbol" panose="05050102010706020507" pitchFamily="18" charset="2"/>
                        </a:rPr>
                        <a:t>)</a:t>
                      </a:r>
                      <a:endParaRPr lang="tr-TR" b="1" dirty="0"/>
                    </a:p>
                  </a:txBody>
                  <a:tcPr>
                    <a:solidFill>
                      <a:schemeClr val="bg1">
                        <a:lumMod val="95000"/>
                      </a:schemeClr>
                    </a:solidFill>
                  </a:tcPr>
                </a:tc>
                <a:tc rowSpan="2">
                  <a:txBody>
                    <a:bodyPr/>
                    <a:lstStyle/>
                    <a:p>
                      <a:pPr algn="ctr"/>
                      <a:r>
                        <a:rPr lang="tr-TR" altLang="tr-TR" sz="1800" dirty="0">
                          <a:sym typeface="Symbol" panose="05050102010706020507" pitchFamily="18" charset="2"/>
                        </a:rPr>
                        <a:t>1-</a:t>
                      </a:r>
                      <a:r>
                        <a:rPr lang="en-US" altLang="tr-TR" sz="1800" dirty="0">
                          <a:sym typeface="Symbol" panose="05050102010706020507" pitchFamily="18" charset="2"/>
                        </a:rPr>
                        <a:t></a:t>
                      </a:r>
                      <a:r>
                        <a:rPr lang="tr-TR" altLang="tr-TR" sz="1800" dirty="0">
                          <a:sym typeface="Symbol" panose="05050102010706020507" pitchFamily="18" charset="2"/>
                        </a:rPr>
                        <a:t>=1</a:t>
                      </a:r>
                    </a:p>
                    <a:p>
                      <a:pPr algn="ctr"/>
                      <a:r>
                        <a:rPr lang="tr-TR" sz="1800" b="1" dirty="0">
                          <a:sym typeface="Symbol" panose="05050102010706020507" pitchFamily="18" charset="2"/>
                        </a:rPr>
                        <a:t>(1-</a:t>
                      </a:r>
                      <a:r>
                        <a:rPr lang="en-US" altLang="tr-TR" sz="1800" dirty="0">
                          <a:sym typeface="Symbol" panose="05050102010706020507" pitchFamily="18" charset="2"/>
                        </a:rPr>
                        <a:t></a:t>
                      </a:r>
                      <a:r>
                        <a:rPr lang="tr-TR" altLang="tr-TR" sz="1800" dirty="0">
                          <a:sym typeface="Symbol" panose="05050102010706020507" pitchFamily="18" charset="2"/>
                        </a:rPr>
                        <a:t>)</a:t>
                      </a:r>
                      <a:r>
                        <a:rPr lang="tr-TR" sz="1800" b="1" dirty="0">
                          <a:sym typeface="Symbol" panose="05050102010706020507" pitchFamily="18" charset="2"/>
                        </a:rPr>
                        <a:t>*(Satır </a:t>
                      </a:r>
                      <a:r>
                        <a:rPr lang="tr-TR" sz="1800" b="1" dirty="0" err="1">
                          <a:sym typeface="Symbol" panose="05050102010706020507" pitchFamily="18" charset="2"/>
                        </a:rPr>
                        <a:t>Enk</a:t>
                      </a:r>
                      <a:r>
                        <a:rPr lang="tr-TR" sz="1800" b="1" dirty="0">
                          <a:sym typeface="Symbol" panose="05050102010706020507" pitchFamily="18" charset="2"/>
                        </a:rPr>
                        <a:t>)</a:t>
                      </a:r>
                      <a:endParaRPr lang="tr-TR" b="1" dirty="0"/>
                    </a:p>
                  </a:txBody>
                  <a:tcPr>
                    <a:solidFill>
                      <a:schemeClr val="bg1">
                        <a:lumMod val="95000"/>
                      </a:schemeClr>
                    </a:solidFill>
                  </a:tcPr>
                </a:tc>
                <a:tc rowSpan="2">
                  <a:txBody>
                    <a:bodyPr/>
                    <a:lstStyle/>
                    <a:p>
                      <a:pPr algn="ctr"/>
                      <a:r>
                        <a:rPr lang="tr-TR" altLang="tr-TR" sz="1800" dirty="0">
                          <a:sym typeface="Symbol" panose="05050102010706020507" pitchFamily="18" charset="2"/>
                        </a:rPr>
                        <a:t>Beklenen Değer=</a:t>
                      </a:r>
                      <a:r>
                        <a:rPr lang="en-US" altLang="tr-TR" sz="1800" b="1" dirty="0">
                          <a:sym typeface="Symbol" panose="05050102010706020507" pitchFamily="18" charset="2"/>
                        </a:rPr>
                        <a:t></a:t>
                      </a:r>
                      <a:r>
                        <a:rPr lang="tr-TR" altLang="tr-TR" sz="1800" b="1" dirty="0">
                          <a:sym typeface="Symbol" panose="05050102010706020507" pitchFamily="18" charset="2"/>
                        </a:rPr>
                        <a:t>*Satır </a:t>
                      </a:r>
                      <a:r>
                        <a:rPr lang="tr-TR" altLang="tr-TR" sz="1800" b="1" dirty="0" err="1">
                          <a:sym typeface="Symbol" panose="05050102010706020507" pitchFamily="18" charset="2"/>
                        </a:rPr>
                        <a:t>Enb</a:t>
                      </a:r>
                      <a:r>
                        <a:rPr lang="tr-TR" altLang="tr-TR" sz="1800" b="1" dirty="0">
                          <a:sym typeface="Symbol" panose="05050102010706020507" pitchFamily="18" charset="2"/>
                        </a:rPr>
                        <a:t>+(1-</a:t>
                      </a:r>
                      <a:r>
                        <a:rPr lang="en-US" altLang="tr-TR" sz="1800" b="1" dirty="0">
                          <a:sym typeface="Symbol" panose="05050102010706020507" pitchFamily="18" charset="2"/>
                        </a:rPr>
                        <a:t></a:t>
                      </a:r>
                      <a:r>
                        <a:rPr lang="tr-TR" altLang="tr-TR" sz="1800" b="1" dirty="0">
                          <a:sym typeface="Symbol" panose="05050102010706020507" pitchFamily="18" charset="2"/>
                        </a:rPr>
                        <a:t>)*Satır </a:t>
                      </a:r>
                      <a:r>
                        <a:rPr lang="tr-TR" altLang="tr-TR" sz="1800" b="1" dirty="0" err="1">
                          <a:sym typeface="Symbol" panose="05050102010706020507" pitchFamily="18" charset="2"/>
                        </a:rPr>
                        <a:t>Enk</a:t>
                      </a:r>
                      <a:endParaRPr lang="tr-TR" b="1" dirty="0"/>
                    </a:p>
                  </a:txBody>
                  <a:tcPr>
                    <a:solidFill>
                      <a:schemeClr val="bg1">
                        <a:lumMod val="95000"/>
                      </a:schemeClr>
                    </a:solidFill>
                  </a:tcPr>
                </a:tc>
                <a:extLst>
                  <a:ext uri="{0D108BD9-81ED-4DB2-BD59-A6C34878D82A}">
                    <a16:rowId xmlns:a16="http://schemas.microsoft.com/office/drawing/2014/main" val="2292861808"/>
                  </a:ext>
                </a:extLst>
              </a:tr>
              <a:tr h="370840">
                <a:tc vMerge="1">
                  <a:txBody>
                    <a:bodyPr/>
                    <a:lstStyle/>
                    <a:p>
                      <a:endParaRPr lang="tr-TR" dirty="0"/>
                    </a:p>
                  </a:txBody>
                  <a:tcPr/>
                </a:tc>
                <a:tc>
                  <a:txBody>
                    <a:bodyPr/>
                    <a:lstStyle/>
                    <a:p>
                      <a:pPr algn="ctr"/>
                      <a:r>
                        <a:rPr lang="tr-TR" b="1" dirty="0"/>
                        <a:t>O1</a:t>
                      </a:r>
                    </a:p>
                  </a:txBody>
                  <a:tcPr>
                    <a:solidFill>
                      <a:schemeClr val="bg1">
                        <a:lumMod val="95000"/>
                      </a:schemeClr>
                    </a:solidFill>
                  </a:tcPr>
                </a:tc>
                <a:tc>
                  <a:txBody>
                    <a:bodyPr/>
                    <a:lstStyle/>
                    <a:p>
                      <a:pPr algn="ctr"/>
                      <a:r>
                        <a:rPr lang="tr-TR" b="1" dirty="0"/>
                        <a:t>O2</a:t>
                      </a:r>
                    </a:p>
                  </a:txBody>
                  <a:tcPr>
                    <a:solidFill>
                      <a:schemeClr val="bg1">
                        <a:lumMod val="95000"/>
                      </a:schemeClr>
                    </a:solidFill>
                  </a:tcPr>
                </a:tc>
                <a:tc>
                  <a:txBody>
                    <a:bodyPr/>
                    <a:lstStyle/>
                    <a:p>
                      <a:pPr algn="ctr"/>
                      <a:r>
                        <a:rPr lang="tr-TR" b="1" dirty="0"/>
                        <a:t>O3</a:t>
                      </a:r>
                    </a:p>
                  </a:txBody>
                  <a:tcPr>
                    <a:solidFill>
                      <a:schemeClr val="bg1">
                        <a:lumMod val="95000"/>
                      </a:schemeClr>
                    </a:solidFill>
                  </a:tcPr>
                </a:tc>
                <a:tc>
                  <a:txBody>
                    <a:bodyPr/>
                    <a:lstStyle/>
                    <a:p>
                      <a:pPr algn="ctr"/>
                      <a:r>
                        <a:rPr lang="tr-TR" b="1" dirty="0"/>
                        <a:t>O4</a:t>
                      </a:r>
                    </a:p>
                  </a:txBody>
                  <a:tcPr>
                    <a:solidFill>
                      <a:schemeClr val="bg1">
                        <a:lumMod val="95000"/>
                      </a:schemeClr>
                    </a:solidFill>
                  </a:tcPr>
                </a:tc>
                <a:tc vMerge="1">
                  <a:txBody>
                    <a:bodyPr/>
                    <a:lstStyle/>
                    <a:p>
                      <a:endParaRPr lang="tr-TR" dirty="0"/>
                    </a:p>
                  </a:txBody>
                  <a:tcPr/>
                </a:tc>
                <a:tc vMerge="1">
                  <a:txBody>
                    <a:bodyPr/>
                    <a:lstStyle/>
                    <a:p>
                      <a:endParaRPr lang="tr-TR" dirty="0"/>
                    </a:p>
                  </a:txBody>
                  <a:tcPr/>
                </a:tc>
                <a:tc vMerge="1">
                  <a:txBody>
                    <a:bodyPr/>
                    <a:lstStyle/>
                    <a:p>
                      <a:endParaRPr lang="tr-TR" dirty="0"/>
                    </a:p>
                  </a:txBody>
                  <a:tcPr/>
                </a:tc>
                <a:tc vMerge="1">
                  <a:txBody>
                    <a:bodyPr/>
                    <a:lstStyle/>
                    <a:p>
                      <a:endParaRPr lang="tr-TR" dirty="0"/>
                    </a:p>
                  </a:txBody>
                  <a:tcPr/>
                </a:tc>
                <a:tc vMerge="1">
                  <a:txBody>
                    <a:bodyPr/>
                    <a:lstStyle/>
                    <a:p>
                      <a:endParaRPr lang="tr-TR"/>
                    </a:p>
                  </a:txBody>
                  <a:tcPr/>
                </a:tc>
                <a:extLst>
                  <a:ext uri="{0D108BD9-81ED-4DB2-BD59-A6C34878D82A}">
                    <a16:rowId xmlns:a16="http://schemas.microsoft.com/office/drawing/2014/main" val="3987235984"/>
                  </a:ext>
                </a:extLst>
              </a:tr>
              <a:tr h="370840">
                <a:tc>
                  <a:txBody>
                    <a:bodyPr/>
                    <a:lstStyle/>
                    <a:p>
                      <a:pPr algn="ctr"/>
                      <a:r>
                        <a:rPr lang="tr-TR" b="1" dirty="0"/>
                        <a:t>S1</a:t>
                      </a:r>
                    </a:p>
                  </a:txBody>
                  <a:tcPr/>
                </a:tc>
                <a:tc>
                  <a:txBody>
                    <a:bodyPr/>
                    <a:lstStyle/>
                    <a:p>
                      <a:pPr algn="ctr"/>
                      <a:r>
                        <a:rPr lang="tr-TR" dirty="0"/>
                        <a:t>26</a:t>
                      </a:r>
                    </a:p>
                  </a:txBody>
                  <a:tcPr/>
                </a:tc>
                <a:tc>
                  <a:txBody>
                    <a:bodyPr/>
                    <a:lstStyle/>
                    <a:p>
                      <a:pPr algn="ctr"/>
                      <a:r>
                        <a:rPr lang="tr-TR" dirty="0"/>
                        <a:t>26</a:t>
                      </a:r>
                    </a:p>
                  </a:txBody>
                  <a:tcPr/>
                </a:tc>
                <a:tc>
                  <a:txBody>
                    <a:bodyPr/>
                    <a:lstStyle/>
                    <a:p>
                      <a:pPr algn="ctr"/>
                      <a:r>
                        <a:rPr lang="tr-TR" dirty="0"/>
                        <a:t>18</a:t>
                      </a:r>
                    </a:p>
                  </a:txBody>
                  <a:tcPr/>
                </a:tc>
                <a:tc>
                  <a:txBody>
                    <a:bodyPr/>
                    <a:lstStyle/>
                    <a:p>
                      <a:pPr algn="ctr"/>
                      <a:r>
                        <a:rPr lang="tr-TR" dirty="0"/>
                        <a:t>22</a:t>
                      </a:r>
                    </a:p>
                  </a:txBody>
                  <a:tcPr/>
                </a:tc>
                <a:tc>
                  <a:txBody>
                    <a:bodyPr/>
                    <a:lstStyle/>
                    <a:p>
                      <a:pPr algn="ctr"/>
                      <a:r>
                        <a:rPr lang="tr-TR" dirty="0"/>
                        <a:t>26</a:t>
                      </a:r>
                    </a:p>
                  </a:txBody>
                  <a:tcPr>
                    <a:solidFill>
                      <a:schemeClr val="bg1"/>
                    </a:solidFill>
                  </a:tcPr>
                </a:tc>
                <a:tc>
                  <a:txBody>
                    <a:bodyPr/>
                    <a:lstStyle/>
                    <a:p>
                      <a:pPr algn="ctr"/>
                      <a:r>
                        <a:rPr lang="tr-TR" dirty="0"/>
                        <a:t>18</a:t>
                      </a:r>
                    </a:p>
                  </a:txBody>
                  <a:tcPr>
                    <a:solidFill>
                      <a:schemeClr val="bg1"/>
                    </a:solidFill>
                  </a:tcPr>
                </a:tc>
                <a:tc>
                  <a:txBody>
                    <a:bodyPr/>
                    <a:lstStyle/>
                    <a:p>
                      <a:pPr algn="ctr"/>
                      <a:r>
                        <a:rPr lang="tr-TR" dirty="0"/>
                        <a:t>0*26</a:t>
                      </a:r>
                    </a:p>
                  </a:txBody>
                  <a:tcPr>
                    <a:solidFill>
                      <a:schemeClr val="bg1"/>
                    </a:solidFill>
                  </a:tcPr>
                </a:tc>
                <a:tc>
                  <a:txBody>
                    <a:bodyPr/>
                    <a:lstStyle/>
                    <a:p>
                      <a:pPr algn="ctr"/>
                      <a:r>
                        <a:rPr lang="tr-TR" dirty="0"/>
                        <a:t>1*18</a:t>
                      </a:r>
                    </a:p>
                  </a:txBody>
                  <a:tcPr>
                    <a:solidFill>
                      <a:schemeClr val="bg1"/>
                    </a:solidFill>
                  </a:tcPr>
                </a:tc>
                <a:tc>
                  <a:txBody>
                    <a:bodyPr/>
                    <a:lstStyle/>
                    <a:p>
                      <a:pPr algn="ctr"/>
                      <a:r>
                        <a:rPr lang="tr-TR" dirty="0"/>
                        <a:t>18</a:t>
                      </a:r>
                    </a:p>
                  </a:txBody>
                  <a:tcPr>
                    <a:solidFill>
                      <a:schemeClr val="bg1"/>
                    </a:solidFill>
                  </a:tcPr>
                </a:tc>
                <a:extLst>
                  <a:ext uri="{0D108BD9-81ED-4DB2-BD59-A6C34878D82A}">
                    <a16:rowId xmlns:a16="http://schemas.microsoft.com/office/drawing/2014/main" val="3538661491"/>
                  </a:ext>
                </a:extLst>
              </a:tr>
              <a:tr h="370840">
                <a:tc>
                  <a:txBody>
                    <a:bodyPr/>
                    <a:lstStyle/>
                    <a:p>
                      <a:pPr algn="ctr"/>
                      <a:r>
                        <a:rPr lang="tr-TR" b="1" dirty="0"/>
                        <a:t>S2</a:t>
                      </a:r>
                    </a:p>
                  </a:txBody>
                  <a:tcPr/>
                </a:tc>
                <a:tc>
                  <a:txBody>
                    <a:bodyPr/>
                    <a:lstStyle/>
                    <a:p>
                      <a:pPr algn="ctr"/>
                      <a:r>
                        <a:rPr lang="tr-TR" dirty="0"/>
                        <a:t>22</a:t>
                      </a:r>
                    </a:p>
                  </a:txBody>
                  <a:tcPr/>
                </a:tc>
                <a:tc>
                  <a:txBody>
                    <a:bodyPr/>
                    <a:lstStyle/>
                    <a:p>
                      <a:pPr algn="ctr"/>
                      <a:r>
                        <a:rPr lang="tr-TR" dirty="0"/>
                        <a:t>34</a:t>
                      </a:r>
                    </a:p>
                  </a:txBody>
                  <a:tcPr/>
                </a:tc>
                <a:tc>
                  <a:txBody>
                    <a:bodyPr/>
                    <a:lstStyle/>
                    <a:p>
                      <a:pPr algn="ctr"/>
                      <a:r>
                        <a:rPr lang="tr-TR" dirty="0"/>
                        <a:t>30</a:t>
                      </a:r>
                    </a:p>
                  </a:txBody>
                  <a:tcPr/>
                </a:tc>
                <a:tc>
                  <a:txBody>
                    <a:bodyPr/>
                    <a:lstStyle/>
                    <a:p>
                      <a:pPr algn="ctr"/>
                      <a:r>
                        <a:rPr lang="tr-TR" dirty="0"/>
                        <a:t>18</a:t>
                      </a:r>
                    </a:p>
                  </a:txBody>
                  <a:tcPr/>
                </a:tc>
                <a:tc>
                  <a:txBody>
                    <a:bodyPr/>
                    <a:lstStyle/>
                    <a:p>
                      <a:pPr algn="ctr"/>
                      <a:r>
                        <a:rPr lang="tr-TR" dirty="0"/>
                        <a:t>34</a:t>
                      </a:r>
                    </a:p>
                  </a:txBody>
                  <a:tcPr>
                    <a:solidFill>
                      <a:schemeClr val="bg1"/>
                    </a:solidFill>
                  </a:tcPr>
                </a:tc>
                <a:tc>
                  <a:txBody>
                    <a:bodyPr/>
                    <a:lstStyle/>
                    <a:p>
                      <a:pPr algn="ctr"/>
                      <a:r>
                        <a:rPr lang="tr-TR" dirty="0"/>
                        <a:t>18</a:t>
                      </a:r>
                    </a:p>
                  </a:txBody>
                  <a:tcPr>
                    <a:solidFill>
                      <a:schemeClr val="bg1"/>
                    </a:solidFill>
                  </a:tcPr>
                </a:tc>
                <a:tc>
                  <a:txBody>
                    <a:bodyPr/>
                    <a:lstStyle/>
                    <a:p>
                      <a:pPr algn="ctr"/>
                      <a:r>
                        <a:rPr lang="tr-TR" dirty="0"/>
                        <a:t>0*34</a:t>
                      </a:r>
                    </a:p>
                  </a:txBody>
                  <a:tcPr>
                    <a:solidFill>
                      <a:schemeClr val="bg1"/>
                    </a:solidFill>
                  </a:tcPr>
                </a:tc>
                <a:tc>
                  <a:txBody>
                    <a:bodyPr/>
                    <a:lstStyle/>
                    <a:p>
                      <a:pPr algn="ctr"/>
                      <a:r>
                        <a:rPr lang="tr-TR" dirty="0"/>
                        <a:t>1*18</a:t>
                      </a:r>
                    </a:p>
                  </a:txBody>
                  <a:tcPr>
                    <a:solidFill>
                      <a:schemeClr val="bg1"/>
                    </a:solidFill>
                  </a:tcPr>
                </a:tc>
                <a:tc>
                  <a:txBody>
                    <a:bodyPr/>
                    <a:lstStyle/>
                    <a:p>
                      <a:pPr algn="ctr"/>
                      <a:r>
                        <a:rPr lang="tr-TR" dirty="0"/>
                        <a:t>18</a:t>
                      </a:r>
                    </a:p>
                  </a:txBody>
                  <a:tcPr>
                    <a:solidFill>
                      <a:schemeClr val="bg1"/>
                    </a:solidFill>
                  </a:tcPr>
                </a:tc>
                <a:extLst>
                  <a:ext uri="{0D108BD9-81ED-4DB2-BD59-A6C34878D82A}">
                    <a16:rowId xmlns:a16="http://schemas.microsoft.com/office/drawing/2014/main" val="1922621547"/>
                  </a:ext>
                </a:extLst>
              </a:tr>
              <a:tr h="370840">
                <a:tc>
                  <a:txBody>
                    <a:bodyPr/>
                    <a:lstStyle/>
                    <a:p>
                      <a:pPr algn="ctr"/>
                      <a:r>
                        <a:rPr lang="tr-TR" b="1" dirty="0"/>
                        <a:t>S3</a:t>
                      </a:r>
                    </a:p>
                  </a:txBody>
                  <a:tcPr/>
                </a:tc>
                <a:tc>
                  <a:txBody>
                    <a:bodyPr/>
                    <a:lstStyle/>
                    <a:p>
                      <a:pPr algn="ctr"/>
                      <a:r>
                        <a:rPr lang="tr-TR" dirty="0"/>
                        <a:t>28</a:t>
                      </a:r>
                    </a:p>
                  </a:txBody>
                  <a:tcPr/>
                </a:tc>
                <a:tc>
                  <a:txBody>
                    <a:bodyPr/>
                    <a:lstStyle/>
                    <a:p>
                      <a:pPr algn="ctr"/>
                      <a:r>
                        <a:rPr lang="tr-TR" dirty="0"/>
                        <a:t>24</a:t>
                      </a:r>
                    </a:p>
                  </a:txBody>
                  <a:tcPr/>
                </a:tc>
                <a:tc>
                  <a:txBody>
                    <a:bodyPr/>
                    <a:lstStyle/>
                    <a:p>
                      <a:pPr algn="ctr"/>
                      <a:r>
                        <a:rPr lang="tr-TR" dirty="0"/>
                        <a:t>34</a:t>
                      </a:r>
                    </a:p>
                  </a:txBody>
                  <a:tcPr/>
                </a:tc>
                <a:tc>
                  <a:txBody>
                    <a:bodyPr/>
                    <a:lstStyle/>
                    <a:p>
                      <a:pPr algn="ctr"/>
                      <a:r>
                        <a:rPr lang="tr-TR" dirty="0"/>
                        <a:t>26</a:t>
                      </a:r>
                    </a:p>
                  </a:txBody>
                  <a:tcPr/>
                </a:tc>
                <a:tc>
                  <a:txBody>
                    <a:bodyPr/>
                    <a:lstStyle/>
                    <a:p>
                      <a:pPr algn="ctr"/>
                      <a:r>
                        <a:rPr lang="tr-TR" dirty="0"/>
                        <a:t>34</a:t>
                      </a:r>
                    </a:p>
                  </a:txBody>
                  <a:tcPr>
                    <a:solidFill>
                      <a:schemeClr val="bg1"/>
                    </a:solidFill>
                  </a:tcPr>
                </a:tc>
                <a:tc>
                  <a:txBody>
                    <a:bodyPr/>
                    <a:lstStyle/>
                    <a:p>
                      <a:pPr algn="ctr"/>
                      <a:r>
                        <a:rPr lang="tr-TR" dirty="0"/>
                        <a:t>24</a:t>
                      </a:r>
                    </a:p>
                  </a:txBody>
                  <a:tcPr>
                    <a:solidFill>
                      <a:schemeClr val="bg1"/>
                    </a:solidFill>
                  </a:tcPr>
                </a:tc>
                <a:tc>
                  <a:txBody>
                    <a:bodyPr/>
                    <a:lstStyle/>
                    <a:p>
                      <a:pPr algn="ctr"/>
                      <a:r>
                        <a:rPr lang="tr-TR" dirty="0"/>
                        <a:t>0*34</a:t>
                      </a:r>
                    </a:p>
                  </a:txBody>
                  <a:tcPr>
                    <a:solidFill>
                      <a:schemeClr val="bg1"/>
                    </a:solidFill>
                  </a:tcPr>
                </a:tc>
                <a:tc>
                  <a:txBody>
                    <a:bodyPr/>
                    <a:lstStyle/>
                    <a:p>
                      <a:pPr algn="ctr"/>
                      <a:r>
                        <a:rPr lang="tr-TR" dirty="0"/>
                        <a:t>1*24</a:t>
                      </a:r>
                    </a:p>
                  </a:txBody>
                  <a:tcPr>
                    <a:solidFill>
                      <a:schemeClr val="bg1"/>
                    </a:solidFill>
                  </a:tcPr>
                </a:tc>
                <a:tc>
                  <a:txBody>
                    <a:bodyPr/>
                    <a:lstStyle/>
                    <a:p>
                      <a:pPr algn="ctr"/>
                      <a:r>
                        <a:rPr lang="tr-TR" dirty="0"/>
                        <a:t>24</a:t>
                      </a:r>
                    </a:p>
                  </a:txBody>
                  <a:tcPr>
                    <a:solidFill>
                      <a:schemeClr val="accent3"/>
                    </a:solidFill>
                  </a:tcPr>
                </a:tc>
                <a:extLst>
                  <a:ext uri="{0D108BD9-81ED-4DB2-BD59-A6C34878D82A}">
                    <a16:rowId xmlns:a16="http://schemas.microsoft.com/office/drawing/2014/main" val="950757346"/>
                  </a:ext>
                </a:extLst>
              </a:tr>
              <a:tr h="370840">
                <a:tc>
                  <a:txBody>
                    <a:bodyPr/>
                    <a:lstStyle/>
                    <a:p>
                      <a:pPr algn="ctr"/>
                      <a:r>
                        <a:rPr lang="tr-TR" b="1" dirty="0"/>
                        <a:t>S4</a:t>
                      </a:r>
                    </a:p>
                  </a:txBody>
                  <a:tcPr/>
                </a:tc>
                <a:tc>
                  <a:txBody>
                    <a:bodyPr/>
                    <a:lstStyle/>
                    <a:p>
                      <a:pPr algn="ctr"/>
                      <a:r>
                        <a:rPr lang="tr-TR" dirty="0"/>
                        <a:t>22</a:t>
                      </a:r>
                    </a:p>
                  </a:txBody>
                  <a:tcPr/>
                </a:tc>
                <a:tc>
                  <a:txBody>
                    <a:bodyPr/>
                    <a:lstStyle/>
                    <a:p>
                      <a:pPr algn="ctr"/>
                      <a:r>
                        <a:rPr lang="tr-TR" dirty="0"/>
                        <a:t>30</a:t>
                      </a:r>
                    </a:p>
                  </a:txBody>
                  <a:tcPr/>
                </a:tc>
                <a:tc>
                  <a:txBody>
                    <a:bodyPr/>
                    <a:lstStyle/>
                    <a:p>
                      <a:pPr algn="ctr"/>
                      <a:r>
                        <a:rPr lang="tr-TR" dirty="0"/>
                        <a:t>28</a:t>
                      </a:r>
                    </a:p>
                  </a:txBody>
                  <a:tcPr/>
                </a:tc>
                <a:tc>
                  <a:txBody>
                    <a:bodyPr/>
                    <a:lstStyle/>
                    <a:p>
                      <a:pPr algn="ctr"/>
                      <a:r>
                        <a:rPr lang="tr-TR" dirty="0"/>
                        <a:t>20</a:t>
                      </a:r>
                    </a:p>
                  </a:txBody>
                  <a:tcPr/>
                </a:tc>
                <a:tc>
                  <a:txBody>
                    <a:bodyPr/>
                    <a:lstStyle/>
                    <a:p>
                      <a:pPr algn="ctr"/>
                      <a:r>
                        <a:rPr lang="tr-TR" dirty="0"/>
                        <a:t>30</a:t>
                      </a:r>
                    </a:p>
                  </a:txBody>
                  <a:tcPr>
                    <a:solidFill>
                      <a:schemeClr val="bg1"/>
                    </a:solidFill>
                  </a:tcPr>
                </a:tc>
                <a:tc>
                  <a:txBody>
                    <a:bodyPr/>
                    <a:lstStyle/>
                    <a:p>
                      <a:pPr algn="ctr"/>
                      <a:r>
                        <a:rPr lang="tr-TR" dirty="0"/>
                        <a:t>20</a:t>
                      </a:r>
                    </a:p>
                  </a:txBody>
                  <a:tcPr>
                    <a:solidFill>
                      <a:schemeClr val="bg1"/>
                    </a:solidFill>
                  </a:tcPr>
                </a:tc>
                <a:tc>
                  <a:txBody>
                    <a:bodyPr/>
                    <a:lstStyle/>
                    <a:p>
                      <a:pPr algn="ctr"/>
                      <a:r>
                        <a:rPr lang="tr-TR" dirty="0"/>
                        <a:t>0*30</a:t>
                      </a:r>
                    </a:p>
                  </a:txBody>
                  <a:tcPr>
                    <a:solidFill>
                      <a:schemeClr val="bg1"/>
                    </a:solidFill>
                  </a:tcPr>
                </a:tc>
                <a:tc>
                  <a:txBody>
                    <a:bodyPr/>
                    <a:lstStyle/>
                    <a:p>
                      <a:pPr algn="ctr"/>
                      <a:r>
                        <a:rPr lang="tr-TR" dirty="0"/>
                        <a:t>1*20</a:t>
                      </a:r>
                    </a:p>
                  </a:txBody>
                  <a:tcPr>
                    <a:solidFill>
                      <a:schemeClr val="bg1"/>
                    </a:solidFill>
                  </a:tcPr>
                </a:tc>
                <a:tc>
                  <a:txBody>
                    <a:bodyPr/>
                    <a:lstStyle/>
                    <a:p>
                      <a:pPr algn="ctr"/>
                      <a:r>
                        <a:rPr lang="tr-TR" dirty="0"/>
                        <a:t>20</a:t>
                      </a:r>
                    </a:p>
                  </a:txBody>
                  <a:tcPr>
                    <a:solidFill>
                      <a:schemeClr val="bg1"/>
                    </a:solidFill>
                  </a:tcPr>
                </a:tc>
                <a:extLst>
                  <a:ext uri="{0D108BD9-81ED-4DB2-BD59-A6C34878D82A}">
                    <a16:rowId xmlns:a16="http://schemas.microsoft.com/office/drawing/2014/main" val="3234323236"/>
                  </a:ext>
                </a:extLst>
              </a:tr>
            </a:tbl>
          </a:graphicData>
        </a:graphic>
      </p:graphicFrame>
    </p:spTree>
    <p:extLst>
      <p:ext uri="{BB962C8B-B14F-4D97-AF65-F5344CB8AC3E}">
        <p14:creationId xmlns:p14="http://schemas.microsoft.com/office/powerpoint/2010/main" val="2166435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spect="1" noChangeArrowheads="1"/>
          </p:cNvSpPr>
          <p:nvPr>
            <p:ph type="title"/>
          </p:nvPr>
        </p:nvSpPr>
        <p:spPr/>
        <p:txBody>
          <a:bodyPr/>
          <a:lstStyle/>
          <a:p>
            <a:r>
              <a:rPr lang="tr-TR" altLang="tr-TR" dirty="0"/>
              <a:t>Örnek-5-b</a:t>
            </a:r>
          </a:p>
        </p:txBody>
      </p:sp>
      <p:sp>
        <p:nvSpPr>
          <p:cNvPr id="124931" name="Rectangle 3"/>
          <p:cNvSpPr>
            <a:spLocks noGrp="1" noChangeAspect="1" noChangeArrowheads="1"/>
          </p:cNvSpPr>
          <p:nvPr>
            <p:ph idx="1"/>
          </p:nvPr>
        </p:nvSpPr>
        <p:spPr bwMode="auto">
          <a:xfrm>
            <a:off x="332317" y="1056393"/>
            <a:ext cx="8716433" cy="154005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None/>
            </a:pPr>
            <a:r>
              <a:rPr lang="tr-TR" altLang="tr-TR" sz="2800" dirty="0">
                <a:sym typeface="Symbol" panose="05050102010706020507" pitchFamily="18" charset="2"/>
              </a:rPr>
              <a:t>Karar </a:t>
            </a:r>
            <a:r>
              <a:rPr lang="tr-TR" altLang="tr-TR" sz="2800" dirty="0" err="1">
                <a:sym typeface="Symbol" panose="05050102010706020507" pitchFamily="18" charset="2"/>
              </a:rPr>
              <a:t>matirisi</a:t>
            </a:r>
            <a:r>
              <a:rPr lang="tr-TR" altLang="tr-TR" sz="2800" dirty="0">
                <a:sym typeface="Symbol" panose="05050102010706020507" pitchFamily="18" charset="2"/>
              </a:rPr>
              <a:t> kazançlardan oluşuyorsa</a:t>
            </a:r>
          </a:p>
          <a:p>
            <a:pPr marL="0" indent="0">
              <a:buNone/>
            </a:pPr>
            <a:r>
              <a:rPr lang="en-US" altLang="tr-TR" sz="2800" dirty="0">
                <a:sym typeface="Symbol" panose="05050102010706020507" pitchFamily="18" charset="2"/>
              </a:rPr>
              <a:t> </a:t>
            </a:r>
            <a:r>
              <a:rPr lang="en-US" altLang="tr-TR" sz="2800" dirty="0"/>
              <a:t>= </a:t>
            </a:r>
            <a:r>
              <a:rPr lang="tr-TR" altLang="tr-TR" sz="2800" dirty="0"/>
              <a:t>1 için (İyimser karar verici ile aynı (</a:t>
            </a:r>
            <a:r>
              <a:rPr lang="tr-TR" altLang="tr-TR" sz="2800" dirty="0" err="1"/>
              <a:t>maksimaks</a:t>
            </a:r>
            <a:r>
              <a:rPr lang="tr-TR" altLang="tr-TR" sz="2800" dirty="0"/>
              <a:t>) sonucu verir).</a:t>
            </a:r>
          </a:p>
          <a:p>
            <a:pPr marL="0" indent="0">
              <a:buNone/>
            </a:pPr>
            <a:r>
              <a:rPr lang="tr-TR" altLang="tr-TR" sz="2800" dirty="0" err="1"/>
              <a:t>Eniyi</a:t>
            </a:r>
            <a:r>
              <a:rPr lang="tr-TR" altLang="tr-TR" sz="2800" dirty="0"/>
              <a:t> strateji </a:t>
            </a:r>
            <a:r>
              <a:rPr lang="tr-TR" altLang="tr-TR" sz="2800" dirty="0" err="1"/>
              <a:t>maksimaks</a:t>
            </a:r>
            <a:r>
              <a:rPr lang="tr-TR" altLang="tr-TR" sz="2800" dirty="0"/>
              <a:t> ile aynı o da S2 ve S3 stratejileridir.</a:t>
            </a:r>
          </a:p>
          <a:p>
            <a:pPr>
              <a:buFontTx/>
              <a:buNone/>
            </a:pPr>
            <a:endParaRPr lang="tr-TR" altLang="tr-TR" sz="2800" dirty="0"/>
          </a:p>
        </p:txBody>
      </p:sp>
      <p:graphicFrame>
        <p:nvGraphicFramePr>
          <p:cNvPr id="6" name="Tablo 5"/>
          <p:cNvGraphicFramePr>
            <a:graphicFrameLocks noGrp="1"/>
          </p:cNvGraphicFramePr>
          <p:nvPr>
            <p:extLst>
              <p:ext uri="{D42A27DB-BD31-4B8C-83A1-F6EECF244321}">
                <p14:modId xmlns:p14="http://schemas.microsoft.com/office/powerpoint/2010/main" val="3298035048"/>
              </p:ext>
            </p:extLst>
          </p:nvPr>
        </p:nvGraphicFramePr>
        <p:xfrm>
          <a:off x="422628" y="3228622"/>
          <a:ext cx="8484304" cy="2672080"/>
        </p:xfrm>
        <a:graphic>
          <a:graphicData uri="http://schemas.openxmlformats.org/drawingml/2006/table">
            <a:tbl>
              <a:tblPr firstRow="1" bandRow="1">
                <a:tableStyleId>{5940675A-B579-460E-94D1-54222C63F5DA}</a:tableStyleId>
              </a:tblPr>
              <a:tblGrid>
                <a:gridCol w="989684">
                  <a:extLst>
                    <a:ext uri="{9D8B030D-6E8A-4147-A177-3AD203B41FA5}">
                      <a16:colId xmlns:a16="http://schemas.microsoft.com/office/drawing/2014/main" val="2798692330"/>
                    </a:ext>
                  </a:extLst>
                </a:gridCol>
                <a:gridCol w="521342">
                  <a:extLst>
                    <a:ext uri="{9D8B030D-6E8A-4147-A177-3AD203B41FA5}">
                      <a16:colId xmlns:a16="http://schemas.microsoft.com/office/drawing/2014/main" val="3531719595"/>
                    </a:ext>
                  </a:extLst>
                </a:gridCol>
                <a:gridCol w="521342">
                  <a:extLst>
                    <a:ext uri="{9D8B030D-6E8A-4147-A177-3AD203B41FA5}">
                      <a16:colId xmlns:a16="http://schemas.microsoft.com/office/drawing/2014/main" val="1183051451"/>
                    </a:ext>
                  </a:extLst>
                </a:gridCol>
                <a:gridCol w="521342">
                  <a:extLst>
                    <a:ext uri="{9D8B030D-6E8A-4147-A177-3AD203B41FA5}">
                      <a16:colId xmlns:a16="http://schemas.microsoft.com/office/drawing/2014/main" val="4243770742"/>
                    </a:ext>
                  </a:extLst>
                </a:gridCol>
                <a:gridCol w="521342">
                  <a:extLst>
                    <a:ext uri="{9D8B030D-6E8A-4147-A177-3AD203B41FA5}">
                      <a16:colId xmlns:a16="http://schemas.microsoft.com/office/drawing/2014/main" val="468507851"/>
                    </a:ext>
                  </a:extLst>
                </a:gridCol>
                <a:gridCol w="668952">
                  <a:extLst>
                    <a:ext uri="{9D8B030D-6E8A-4147-A177-3AD203B41FA5}">
                      <a16:colId xmlns:a16="http://schemas.microsoft.com/office/drawing/2014/main" val="2673790539"/>
                    </a:ext>
                  </a:extLst>
                </a:gridCol>
                <a:gridCol w="652452">
                  <a:extLst>
                    <a:ext uri="{9D8B030D-6E8A-4147-A177-3AD203B41FA5}">
                      <a16:colId xmlns:a16="http://schemas.microsoft.com/office/drawing/2014/main" val="4022602866"/>
                    </a:ext>
                  </a:extLst>
                </a:gridCol>
                <a:gridCol w="1200048">
                  <a:extLst>
                    <a:ext uri="{9D8B030D-6E8A-4147-A177-3AD203B41FA5}">
                      <a16:colId xmlns:a16="http://schemas.microsoft.com/office/drawing/2014/main" val="149576008"/>
                    </a:ext>
                  </a:extLst>
                </a:gridCol>
                <a:gridCol w="1330185">
                  <a:extLst>
                    <a:ext uri="{9D8B030D-6E8A-4147-A177-3AD203B41FA5}">
                      <a16:colId xmlns:a16="http://schemas.microsoft.com/office/drawing/2014/main" val="4174105760"/>
                    </a:ext>
                  </a:extLst>
                </a:gridCol>
                <a:gridCol w="1557615">
                  <a:extLst>
                    <a:ext uri="{9D8B030D-6E8A-4147-A177-3AD203B41FA5}">
                      <a16:colId xmlns:a16="http://schemas.microsoft.com/office/drawing/2014/main" val="196379327"/>
                    </a:ext>
                  </a:extLst>
                </a:gridCol>
              </a:tblGrid>
              <a:tr h="370840">
                <a:tc rowSpan="2">
                  <a:txBody>
                    <a:bodyPr/>
                    <a:lstStyle/>
                    <a:p>
                      <a:endParaRPr lang="tr-TR" b="1" dirty="0"/>
                    </a:p>
                    <a:p>
                      <a:r>
                        <a:rPr lang="tr-TR" b="1" dirty="0"/>
                        <a:t>Strateji</a:t>
                      </a:r>
                    </a:p>
                  </a:txBody>
                  <a:tcPr>
                    <a:solidFill>
                      <a:schemeClr val="bg1">
                        <a:lumMod val="95000"/>
                      </a:schemeClr>
                    </a:solidFill>
                  </a:tcPr>
                </a:tc>
                <a:tc gridSpan="4">
                  <a:txBody>
                    <a:bodyPr/>
                    <a:lstStyle/>
                    <a:p>
                      <a:pPr algn="ctr"/>
                      <a:r>
                        <a:rPr lang="tr-TR" b="1" dirty="0"/>
                        <a:t>Olay</a:t>
                      </a:r>
                    </a:p>
                  </a:txBody>
                  <a:tcPr>
                    <a:solidFill>
                      <a:schemeClr val="bg1">
                        <a:lumMod val="95000"/>
                      </a:schemeClr>
                    </a:solidFill>
                  </a:tcPr>
                </a:tc>
                <a:tc hMerge="1">
                  <a:txBody>
                    <a:bodyPr/>
                    <a:lstStyle/>
                    <a:p>
                      <a:endParaRPr lang="tr-TR" dirty="0"/>
                    </a:p>
                  </a:txBody>
                  <a:tcPr/>
                </a:tc>
                <a:tc hMerge="1">
                  <a:txBody>
                    <a:bodyPr/>
                    <a:lstStyle/>
                    <a:p>
                      <a:endParaRPr lang="tr-TR" dirty="0"/>
                    </a:p>
                  </a:txBody>
                  <a:tcPr/>
                </a:tc>
                <a:tc hMerge="1">
                  <a:txBody>
                    <a:bodyPr/>
                    <a:lstStyle/>
                    <a:p>
                      <a:endParaRPr lang="tr-TR" dirty="0"/>
                    </a:p>
                  </a:txBody>
                  <a:tcPr/>
                </a:tc>
                <a:tc rowSpan="2">
                  <a:txBody>
                    <a:bodyPr/>
                    <a:lstStyle/>
                    <a:p>
                      <a:pPr algn="ctr"/>
                      <a:r>
                        <a:rPr lang="tr-TR" b="1" dirty="0"/>
                        <a:t>Satır </a:t>
                      </a:r>
                      <a:r>
                        <a:rPr lang="tr-TR" b="1" dirty="0" err="1"/>
                        <a:t>Enb</a:t>
                      </a:r>
                      <a:endParaRPr lang="tr-TR" b="1" dirty="0"/>
                    </a:p>
                  </a:txBody>
                  <a:tcPr>
                    <a:solidFill>
                      <a:schemeClr val="bg1">
                        <a:lumMod val="95000"/>
                      </a:schemeClr>
                    </a:solidFill>
                  </a:tcPr>
                </a:tc>
                <a:tc rowSpan="2">
                  <a:txBody>
                    <a:bodyPr/>
                    <a:lstStyle/>
                    <a:p>
                      <a:pPr algn="ctr"/>
                      <a:r>
                        <a:rPr lang="tr-TR" b="1" dirty="0"/>
                        <a:t>Satır </a:t>
                      </a:r>
                    </a:p>
                    <a:p>
                      <a:pPr algn="ctr"/>
                      <a:r>
                        <a:rPr lang="tr-TR" b="1" dirty="0" err="1"/>
                        <a:t>Enk</a:t>
                      </a:r>
                      <a:endParaRPr lang="tr-TR" b="1" dirty="0"/>
                    </a:p>
                  </a:txBody>
                  <a:tcPr>
                    <a:solidFill>
                      <a:schemeClr val="bg1">
                        <a:lumMod val="95000"/>
                      </a:schemeClr>
                    </a:solidFill>
                  </a:tcPr>
                </a:tc>
                <a:tc rowSpan="2">
                  <a:txBody>
                    <a:bodyPr/>
                    <a:lstStyle/>
                    <a:p>
                      <a:pPr algn="ctr"/>
                      <a:r>
                        <a:rPr lang="en-US" altLang="tr-TR" sz="1800" dirty="0">
                          <a:sym typeface="Symbol" panose="05050102010706020507" pitchFamily="18" charset="2"/>
                        </a:rPr>
                        <a:t></a:t>
                      </a:r>
                      <a:r>
                        <a:rPr lang="tr-TR" altLang="tr-TR" sz="1800" dirty="0">
                          <a:sym typeface="Symbol" panose="05050102010706020507" pitchFamily="18" charset="2"/>
                        </a:rPr>
                        <a:t>=1</a:t>
                      </a:r>
                    </a:p>
                    <a:p>
                      <a:pPr algn="ctr"/>
                      <a:r>
                        <a:rPr lang="en-US" altLang="tr-TR" sz="1800" b="1" dirty="0">
                          <a:sym typeface="Symbol" panose="05050102010706020507" pitchFamily="18" charset="2"/>
                        </a:rPr>
                        <a:t></a:t>
                      </a:r>
                      <a:r>
                        <a:rPr lang="tr-TR" sz="1800" b="1" dirty="0">
                          <a:sym typeface="Symbol" panose="05050102010706020507" pitchFamily="18" charset="2"/>
                        </a:rPr>
                        <a:t>*(Satır </a:t>
                      </a:r>
                      <a:r>
                        <a:rPr lang="tr-TR" sz="1800" b="1" dirty="0" err="1">
                          <a:sym typeface="Symbol" panose="05050102010706020507" pitchFamily="18" charset="2"/>
                        </a:rPr>
                        <a:t>Enb</a:t>
                      </a:r>
                      <a:r>
                        <a:rPr lang="tr-TR" sz="1800" b="1" dirty="0">
                          <a:sym typeface="Symbol" panose="05050102010706020507" pitchFamily="18" charset="2"/>
                        </a:rPr>
                        <a:t>)</a:t>
                      </a:r>
                      <a:endParaRPr lang="tr-TR" b="1" dirty="0"/>
                    </a:p>
                  </a:txBody>
                  <a:tcPr>
                    <a:solidFill>
                      <a:schemeClr val="bg1">
                        <a:lumMod val="95000"/>
                      </a:schemeClr>
                    </a:solidFill>
                  </a:tcPr>
                </a:tc>
                <a:tc rowSpan="2">
                  <a:txBody>
                    <a:bodyPr/>
                    <a:lstStyle/>
                    <a:p>
                      <a:pPr algn="ctr"/>
                      <a:r>
                        <a:rPr lang="tr-TR" altLang="tr-TR" sz="1800" dirty="0">
                          <a:sym typeface="Symbol" panose="05050102010706020507" pitchFamily="18" charset="2"/>
                        </a:rPr>
                        <a:t>1-</a:t>
                      </a:r>
                      <a:r>
                        <a:rPr lang="en-US" altLang="tr-TR" sz="1800" dirty="0">
                          <a:sym typeface="Symbol" panose="05050102010706020507" pitchFamily="18" charset="2"/>
                        </a:rPr>
                        <a:t></a:t>
                      </a:r>
                      <a:r>
                        <a:rPr lang="tr-TR" altLang="tr-TR" sz="1800" dirty="0">
                          <a:sym typeface="Symbol" panose="05050102010706020507" pitchFamily="18" charset="2"/>
                        </a:rPr>
                        <a:t>=0</a:t>
                      </a:r>
                    </a:p>
                    <a:p>
                      <a:pPr algn="ctr"/>
                      <a:r>
                        <a:rPr lang="tr-TR" sz="1800" b="1" dirty="0">
                          <a:sym typeface="Symbol" panose="05050102010706020507" pitchFamily="18" charset="2"/>
                        </a:rPr>
                        <a:t>(1-</a:t>
                      </a:r>
                      <a:r>
                        <a:rPr lang="en-US" altLang="tr-TR" sz="1800" dirty="0">
                          <a:sym typeface="Symbol" panose="05050102010706020507" pitchFamily="18" charset="2"/>
                        </a:rPr>
                        <a:t></a:t>
                      </a:r>
                      <a:r>
                        <a:rPr lang="tr-TR" altLang="tr-TR" sz="1800" dirty="0">
                          <a:sym typeface="Symbol" panose="05050102010706020507" pitchFamily="18" charset="2"/>
                        </a:rPr>
                        <a:t>)</a:t>
                      </a:r>
                      <a:r>
                        <a:rPr lang="tr-TR" sz="1800" b="1" dirty="0">
                          <a:sym typeface="Symbol" panose="05050102010706020507" pitchFamily="18" charset="2"/>
                        </a:rPr>
                        <a:t>*(Satır </a:t>
                      </a:r>
                      <a:r>
                        <a:rPr lang="tr-TR" sz="1800" b="1" dirty="0" err="1">
                          <a:sym typeface="Symbol" panose="05050102010706020507" pitchFamily="18" charset="2"/>
                        </a:rPr>
                        <a:t>Enk</a:t>
                      </a:r>
                      <a:r>
                        <a:rPr lang="tr-TR" sz="1800" b="1" dirty="0">
                          <a:sym typeface="Symbol" panose="05050102010706020507" pitchFamily="18" charset="2"/>
                        </a:rPr>
                        <a:t>)</a:t>
                      </a:r>
                      <a:endParaRPr lang="tr-TR" b="1" dirty="0"/>
                    </a:p>
                  </a:txBody>
                  <a:tcPr>
                    <a:solidFill>
                      <a:schemeClr val="bg1">
                        <a:lumMod val="95000"/>
                      </a:schemeClr>
                    </a:solidFill>
                  </a:tcPr>
                </a:tc>
                <a:tc rowSpan="2">
                  <a:txBody>
                    <a:bodyPr/>
                    <a:lstStyle/>
                    <a:p>
                      <a:pPr algn="ctr"/>
                      <a:r>
                        <a:rPr lang="tr-TR" altLang="tr-TR" sz="1800" dirty="0">
                          <a:sym typeface="Symbol" panose="05050102010706020507" pitchFamily="18" charset="2"/>
                        </a:rPr>
                        <a:t>Beklenen Değer=</a:t>
                      </a:r>
                      <a:r>
                        <a:rPr lang="en-US" altLang="tr-TR" sz="1800" b="1" dirty="0">
                          <a:sym typeface="Symbol" panose="05050102010706020507" pitchFamily="18" charset="2"/>
                        </a:rPr>
                        <a:t></a:t>
                      </a:r>
                      <a:r>
                        <a:rPr lang="tr-TR" altLang="tr-TR" sz="1800" b="1" dirty="0">
                          <a:sym typeface="Symbol" panose="05050102010706020507" pitchFamily="18" charset="2"/>
                        </a:rPr>
                        <a:t>*Satır </a:t>
                      </a:r>
                      <a:r>
                        <a:rPr lang="tr-TR" altLang="tr-TR" sz="1800" b="1" dirty="0" err="1">
                          <a:sym typeface="Symbol" panose="05050102010706020507" pitchFamily="18" charset="2"/>
                        </a:rPr>
                        <a:t>Enb</a:t>
                      </a:r>
                      <a:r>
                        <a:rPr lang="tr-TR" altLang="tr-TR" sz="1800" b="1" dirty="0">
                          <a:sym typeface="Symbol" panose="05050102010706020507" pitchFamily="18" charset="2"/>
                        </a:rPr>
                        <a:t>+(1-</a:t>
                      </a:r>
                      <a:r>
                        <a:rPr lang="en-US" altLang="tr-TR" sz="1800" b="1" dirty="0">
                          <a:sym typeface="Symbol" panose="05050102010706020507" pitchFamily="18" charset="2"/>
                        </a:rPr>
                        <a:t></a:t>
                      </a:r>
                      <a:r>
                        <a:rPr lang="tr-TR" altLang="tr-TR" sz="1800" b="1" dirty="0">
                          <a:sym typeface="Symbol" panose="05050102010706020507" pitchFamily="18" charset="2"/>
                        </a:rPr>
                        <a:t>)*Satır </a:t>
                      </a:r>
                      <a:r>
                        <a:rPr lang="tr-TR" altLang="tr-TR" sz="1800" b="1" dirty="0" err="1">
                          <a:sym typeface="Symbol" panose="05050102010706020507" pitchFamily="18" charset="2"/>
                        </a:rPr>
                        <a:t>Enk</a:t>
                      </a:r>
                      <a:endParaRPr lang="tr-TR" b="1" dirty="0"/>
                    </a:p>
                  </a:txBody>
                  <a:tcPr>
                    <a:solidFill>
                      <a:schemeClr val="bg1">
                        <a:lumMod val="95000"/>
                      </a:schemeClr>
                    </a:solidFill>
                  </a:tcPr>
                </a:tc>
                <a:extLst>
                  <a:ext uri="{0D108BD9-81ED-4DB2-BD59-A6C34878D82A}">
                    <a16:rowId xmlns:a16="http://schemas.microsoft.com/office/drawing/2014/main" val="2292861808"/>
                  </a:ext>
                </a:extLst>
              </a:tr>
              <a:tr h="370840">
                <a:tc vMerge="1">
                  <a:txBody>
                    <a:bodyPr/>
                    <a:lstStyle/>
                    <a:p>
                      <a:endParaRPr lang="tr-TR" dirty="0"/>
                    </a:p>
                  </a:txBody>
                  <a:tcPr/>
                </a:tc>
                <a:tc>
                  <a:txBody>
                    <a:bodyPr/>
                    <a:lstStyle/>
                    <a:p>
                      <a:pPr algn="ctr"/>
                      <a:r>
                        <a:rPr lang="tr-TR" b="1" dirty="0"/>
                        <a:t>O1</a:t>
                      </a:r>
                    </a:p>
                  </a:txBody>
                  <a:tcPr>
                    <a:solidFill>
                      <a:schemeClr val="bg1">
                        <a:lumMod val="95000"/>
                      </a:schemeClr>
                    </a:solidFill>
                  </a:tcPr>
                </a:tc>
                <a:tc>
                  <a:txBody>
                    <a:bodyPr/>
                    <a:lstStyle/>
                    <a:p>
                      <a:pPr algn="ctr"/>
                      <a:r>
                        <a:rPr lang="tr-TR" b="1" dirty="0"/>
                        <a:t>O2</a:t>
                      </a:r>
                    </a:p>
                  </a:txBody>
                  <a:tcPr>
                    <a:solidFill>
                      <a:schemeClr val="bg1">
                        <a:lumMod val="95000"/>
                      </a:schemeClr>
                    </a:solidFill>
                  </a:tcPr>
                </a:tc>
                <a:tc>
                  <a:txBody>
                    <a:bodyPr/>
                    <a:lstStyle/>
                    <a:p>
                      <a:pPr algn="ctr"/>
                      <a:r>
                        <a:rPr lang="tr-TR" b="1" dirty="0"/>
                        <a:t>O3</a:t>
                      </a:r>
                    </a:p>
                  </a:txBody>
                  <a:tcPr>
                    <a:solidFill>
                      <a:schemeClr val="bg1">
                        <a:lumMod val="95000"/>
                      </a:schemeClr>
                    </a:solidFill>
                  </a:tcPr>
                </a:tc>
                <a:tc>
                  <a:txBody>
                    <a:bodyPr/>
                    <a:lstStyle/>
                    <a:p>
                      <a:pPr algn="ctr"/>
                      <a:r>
                        <a:rPr lang="tr-TR" b="1" dirty="0"/>
                        <a:t>O4</a:t>
                      </a:r>
                    </a:p>
                  </a:txBody>
                  <a:tcPr>
                    <a:solidFill>
                      <a:schemeClr val="bg1">
                        <a:lumMod val="95000"/>
                      </a:schemeClr>
                    </a:solidFill>
                  </a:tcPr>
                </a:tc>
                <a:tc vMerge="1">
                  <a:txBody>
                    <a:bodyPr/>
                    <a:lstStyle/>
                    <a:p>
                      <a:endParaRPr lang="tr-TR" dirty="0"/>
                    </a:p>
                  </a:txBody>
                  <a:tcPr/>
                </a:tc>
                <a:tc vMerge="1">
                  <a:txBody>
                    <a:bodyPr/>
                    <a:lstStyle/>
                    <a:p>
                      <a:endParaRPr lang="tr-TR" dirty="0"/>
                    </a:p>
                  </a:txBody>
                  <a:tcPr/>
                </a:tc>
                <a:tc vMerge="1">
                  <a:txBody>
                    <a:bodyPr/>
                    <a:lstStyle/>
                    <a:p>
                      <a:endParaRPr lang="tr-TR" dirty="0"/>
                    </a:p>
                  </a:txBody>
                  <a:tcPr/>
                </a:tc>
                <a:tc vMerge="1">
                  <a:txBody>
                    <a:bodyPr/>
                    <a:lstStyle/>
                    <a:p>
                      <a:endParaRPr lang="tr-TR" dirty="0"/>
                    </a:p>
                  </a:txBody>
                  <a:tcPr/>
                </a:tc>
                <a:tc vMerge="1">
                  <a:txBody>
                    <a:bodyPr/>
                    <a:lstStyle/>
                    <a:p>
                      <a:endParaRPr lang="tr-TR"/>
                    </a:p>
                  </a:txBody>
                  <a:tcPr/>
                </a:tc>
                <a:extLst>
                  <a:ext uri="{0D108BD9-81ED-4DB2-BD59-A6C34878D82A}">
                    <a16:rowId xmlns:a16="http://schemas.microsoft.com/office/drawing/2014/main" val="3987235984"/>
                  </a:ext>
                </a:extLst>
              </a:tr>
              <a:tr h="370840">
                <a:tc>
                  <a:txBody>
                    <a:bodyPr/>
                    <a:lstStyle/>
                    <a:p>
                      <a:pPr algn="ctr"/>
                      <a:r>
                        <a:rPr lang="tr-TR" b="1" dirty="0"/>
                        <a:t>S1</a:t>
                      </a:r>
                    </a:p>
                  </a:txBody>
                  <a:tcPr/>
                </a:tc>
                <a:tc>
                  <a:txBody>
                    <a:bodyPr/>
                    <a:lstStyle/>
                    <a:p>
                      <a:pPr algn="ctr"/>
                      <a:r>
                        <a:rPr lang="tr-TR" dirty="0"/>
                        <a:t>26</a:t>
                      </a:r>
                    </a:p>
                  </a:txBody>
                  <a:tcPr/>
                </a:tc>
                <a:tc>
                  <a:txBody>
                    <a:bodyPr/>
                    <a:lstStyle/>
                    <a:p>
                      <a:pPr algn="ctr"/>
                      <a:r>
                        <a:rPr lang="tr-TR" dirty="0"/>
                        <a:t>26</a:t>
                      </a:r>
                    </a:p>
                  </a:txBody>
                  <a:tcPr/>
                </a:tc>
                <a:tc>
                  <a:txBody>
                    <a:bodyPr/>
                    <a:lstStyle/>
                    <a:p>
                      <a:pPr algn="ctr"/>
                      <a:r>
                        <a:rPr lang="tr-TR" dirty="0"/>
                        <a:t>18</a:t>
                      </a:r>
                    </a:p>
                  </a:txBody>
                  <a:tcPr/>
                </a:tc>
                <a:tc>
                  <a:txBody>
                    <a:bodyPr/>
                    <a:lstStyle/>
                    <a:p>
                      <a:pPr algn="ctr"/>
                      <a:r>
                        <a:rPr lang="tr-TR" dirty="0"/>
                        <a:t>22</a:t>
                      </a:r>
                    </a:p>
                  </a:txBody>
                  <a:tcPr/>
                </a:tc>
                <a:tc>
                  <a:txBody>
                    <a:bodyPr/>
                    <a:lstStyle/>
                    <a:p>
                      <a:pPr algn="ctr"/>
                      <a:r>
                        <a:rPr lang="tr-TR" dirty="0"/>
                        <a:t>26</a:t>
                      </a:r>
                    </a:p>
                  </a:txBody>
                  <a:tcPr>
                    <a:solidFill>
                      <a:schemeClr val="bg1"/>
                    </a:solidFill>
                  </a:tcPr>
                </a:tc>
                <a:tc>
                  <a:txBody>
                    <a:bodyPr/>
                    <a:lstStyle/>
                    <a:p>
                      <a:pPr algn="ctr"/>
                      <a:r>
                        <a:rPr lang="tr-TR" dirty="0"/>
                        <a:t>18</a:t>
                      </a:r>
                    </a:p>
                  </a:txBody>
                  <a:tcPr>
                    <a:solidFill>
                      <a:schemeClr val="bg1"/>
                    </a:solidFill>
                  </a:tcPr>
                </a:tc>
                <a:tc>
                  <a:txBody>
                    <a:bodyPr/>
                    <a:lstStyle/>
                    <a:p>
                      <a:pPr algn="ctr"/>
                      <a:r>
                        <a:rPr lang="tr-TR" dirty="0"/>
                        <a:t>1*26</a:t>
                      </a:r>
                    </a:p>
                  </a:txBody>
                  <a:tcPr>
                    <a:solidFill>
                      <a:schemeClr val="bg1"/>
                    </a:solidFill>
                  </a:tcPr>
                </a:tc>
                <a:tc>
                  <a:txBody>
                    <a:bodyPr/>
                    <a:lstStyle/>
                    <a:p>
                      <a:pPr algn="ctr"/>
                      <a:r>
                        <a:rPr lang="tr-TR" dirty="0"/>
                        <a:t>0*18</a:t>
                      </a:r>
                    </a:p>
                  </a:txBody>
                  <a:tcPr>
                    <a:solidFill>
                      <a:schemeClr val="bg1"/>
                    </a:solidFill>
                  </a:tcPr>
                </a:tc>
                <a:tc>
                  <a:txBody>
                    <a:bodyPr/>
                    <a:lstStyle/>
                    <a:p>
                      <a:pPr algn="ctr"/>
                      <a:r>
                        <a:rPr lang="tr-TR" dirty="0"/>
                        <a:t>26</a:t>
                      </a:r>
                    </a:p>
                  </a:txBody>
                  <a:tcPr>
                    <a:solidFill>
                      <a:schemeClr val="bg1"/>
                    </a:solidFill>
                  </a:tcPr>
                </a:tc>
                <a:extLst>
                  <a:ext uri="{0D108BD9-81ED-4DB2-BD59-A6C34878D82A}">
                    <a16:rowId xmlns:a16="http://schemas.microsoft.com/office/drawing/2014/main" val="3538661491"/>
                  </a:ext>
                </a:extLst>
              </a:tr>
              <a:tr h="370840">
                <a:tc>
                  <a:txBody>
                    <a:bodyPr/>
                    <a:lstStyle/>
                    <a:p>
                      <a:pPr algn="ctr"/>
                      <a:r>
                        <a:rPr lang="tr-TR" b="1" dirty="0"/>
                        <a:t>S2</a:t>
                      </a:r>
                    </a:p>
                  </a:txBody>
                  <a:tcPr/>
                </a:tc>
                <a:tc>
                  <a:txBody>
                    <a:bodyPr/>
                    <a:lstStyle/>
                    <a:p>
                      <a:pPr algn="ctr"/>
                      <a:r>
                        <a:rPr lang="tr-TR" dirty="0"/>
                        <a:t>22</a:t>
                      </a:r>
                    </a:p>
                  </a:txBody>
                  <a:tcPr/>
                </a:tc>
                <a:tc>
                  <a:txBody>
                    <a:bodyPr/>
                    <a:lstStyle/>
                    <a:p>
                      <a:pPr algn="ctr"/>
                      <a:r>
                        <a:rPr lang="tr-TR" dirty="0"/>
                        <a:t>34</a:t>
                      </a:r>
                    </a:p>
                  </a:txBody>
                  <a:tcPr/>
                </a:tc>
                <a:tc>
                  <a:txBody>
                    <a:bodyPr/>
                    <a:lstStyle/>
                    <a:p>
                      <a:pPr algn="ctr"/>
                      <a:r>
                        <a:rPr lang="tr-TR" dirty="0"/>
                        <a:t>30</a:t>
                      </a:r>
                    </a:p>
                  </a:txBody>
                  <a:tcPr/>
                </a:tc>
                <a:tc>
                  <a:txBody>
                    <a:bodyPr/>
                    <a:lstStyle/>
                    <a:p>
                      <a:pPr algn="ctr"/>
                      <a:r>
                        <a:rPr lang="tr-TR" dirty="0"/>
                        <a:t>18</a:t>
                      </a:r>
                    </a:p>
                  </a:txBody>
                  <a:tcPr/>
                </a:tc>
                <a:tc>
                  <a:txBody>
                    <a:bodyPr/>
                    <a:lstStyle/>
                    <a:p>
                      <a:pPr algn="ctr"/>
                      <a:r>
                        <a:rPr lang="tr-TR" dirty="0"/>
                        <a:t>34</a:t>
                      </a:r>
                    </a:p>
                  </a:txBody>
                  <a:tcPr>
                    <a:solidFill>
                      <a:schemeClr val="bg1"/>
                    </a:solidFill>
                  </a:tcPr>
                </a:tc>
                <a:tc>
                  <a:txBody>
                    <a:bodyPr/>
                    <a:lstStyle/>
                    <a:p>
                      <a:pPr algn="ctr"/>
                      <a:r>
                        <a:rPr lang="tr-TR" dirty="0"/>
                        <a:t>18</a:t>
                      </a:r>
                    </a:p>
                  </a:txBody>
                  <a:tcPr>
                    <a:solidFill>
                      <a:schemeClr val="bg1"/>
                    </a:solidFill>
                  </a:tcPr>
                </a:tc>
                <a:tc>
                  <a:txBody>
                    <a:bodyPr/>
                    <a:lstStyle/>
                    <a:p>
                      <a:pPr algn="ctr"/>
                      <a:r>
                        <a:rPr lang="tr-TR" dirty="0"/>
                        <a:t>1*34</a:t>
                      </a:r>
                    </a:p>
                  </a:txBody>
                  <a:tcPr>
                    <a:solidFill>
                      <a:schemeClr val="bg1"/>
                    </a:solidFill>
                  </a:tcPr>
                </a:tc>
                <a:tc>
                  <a:txBody>
                    <a:bodyPr/>
                    <a:lstStyle/>
                    <a:p>
                      <a:pPr algn="ctr"/>
                      <a:r>
                        <a:rPr lang="tr-TR" dirty="0"/>
                        <a:t>0*18</a:t>
                      </a:r>
                    </a:p>
                  </a:txBody>
                  <a:tcPr>
                    <a:solidFill>
                      <a:schemeClr val="bg1"/>
                    </a:solidFill>
                  </a:tcPr>
                </a:tc>
                <a:tc>
                  <a:txBody>
                    <a:bodyPr/>
                    <a:lstStyle/>
                    <a:p>
                      <a:pPr algn="ctr"/>
                      <a:r>
                        <a:rPr lang="tr-TR" dirty="0"/>
                        <a:t>34</a:t>
                      </a:r>
                    </a:p>
                  </a:txBody>
                  <a:tcPr>
                    <a:solidFill>
                      <a:schemeClr val="accent3"/>
                    </a:solidFill>
                  </a:tcPr>
                </a:tc>
                <a:extLst>
                  <a:ext uri="{0D108BD9-81ED-4DB2-BD59-A6C34878D82A}">
                    <a16:rowId xmlns:a16="http://schemas.microsoft.com/office/drawing/2014/main" val="1922621547"/>
                  </a:ext>
                </a:extLst>
              </a:tr>
              <a:tr h="370840">
                <a:tc>
                  <a:txBody>
                    <a:bodyPr/>
                    <a:lstStyle/>
                    <a:p>
                      <a:pPr algn="ctr"/>
                      <a:r>
                        <a:rPr lang="tr-TR" b="1" dirty="0"/>
                        <a:t>S3</a:t>
                      </a:r>
                    </a:p>
                  </a:txBody>
                  <a:tcPr/>
                </a:tc>
                <a:tc>
                  <a:txBody>
                    <a:bodyPr/>
                    <a:lstStyle/>
                    <a:p>
                      <a:pPr algn="ctr"/>
                      <a:r>
                        <a:rPr lang="tr-TR" dirty="0"/>
                        <a:t>28</a:t>
                      </a:r>
                    </a:p>
                  </a:txBody>
                  <a:tcPr/>
                </a:tc>
                <a:tc>
                  <a:txBody>
                    <a:bodyPr/>
                    <a:lstStyle/>
                    <a:p>
                      <a:pPr algn="ctr"/>
                      <a:r>
                        <a:rPr lang="tr-TR" dirty="0"/>
                        <a:t>24</a:t>
                      </a:r>
                    </a:p>
                  </a:txBody>
                  <a:tcPr/>
                </a:tc>
                <a:tc>
                  <a:txBody>
                    <a:bodyPr/>
                    <a:lstStyle/>
                    <a:p>
                      <a:pPr algn="ctr"/>
                      <a:r>
                        <a:rPr lang="tr-TR" dirty="0"/>
                        <a:t>34</a:t>
                      </a:r>
                    </a:p>
                  </a:txBody>
                  <a:tcPr/>
                </a:tc>
                <a:tc>
                  <a:txBody>
                    <a:bodyPr/>
                    <a:lstStyle/>
                    <a:p>
                      <a:pPr algn="ctr"/>
                      <a:r>
                        <a:rPr lang="tr-TR" dirty="0"/>
                        <a:t>26</a:t>
                      </a:r>
                    </a:p>
                  </a:txBody>
                  <a:tcPr/>
                </a:tc>
                <a:tc>
                  <a:txBody>
                    <a:bodyPr/>
                    <a:lstStyle/>
                    <a:p>
                      <a:pPr algn="ctr"/>
                      <a:r>
                        <a:rPr lang="tr-TR" dirty="0"/>
                        <a:t>34</a:t>
                      </a:r>
                    </a:p>
                  </a:txBody>
                  <a:tcPr>
                    <a:solidFill>
                      <a:schemeClr val="bg1"/>
                    </a:solidFill>
                  </a:tcPr>
                </a:tc>
                <a:tc>
                  <a:txBody>
                    <a:bodyPr/>
                    <a:lstStyle/>
                    <a:p>
                      <a:pPr algn="ctr"/>
                      <a:r>
                        <a:rPr lang="tr-TR" dirty="0"/>
                        <a:t>24</a:t>
                      </a:r>
                    </a:p>
                  </a:txBody>
                  <a:tcPr>
                    <a:solidFill>
                      <a:schemeClr val="bg1"/>
                    </a:solidFill>
                  </a:tcPr>
                </a:tc>
                <a:tc>
                  <a:txBody>
                    <a:bodyPr/>
                    <a:lstStyle/>
                    <a:p>
                      <a:pPr algn="ctr"/>
                      <a:r>
                        <a:rPr lang="tr-TR" dirty="0"/>
                        <a:t>1*34</a:t>
                      </a:r>
                    </a:p>
                  </a:txBody>
                  <a:tcPr>
                    <a:solidFill>
                      <a:schemeClr val="bg1"/>
                    </a:solidFill>
                  </a:tcPr>
                </a:tc>
                <a:tc>
                  <a:txBody>
                    <a:bodyPr/>
                    <a:lstStyle/>
                    <a:p>
                      <a:pPr algn="ctr"/>
                      <a:r>
                        <a:rPr lang="tr-TR" dirty="0"/>
                        <a:t>0*24</a:t>
                      </a:r>
                    </a:p>
                  </a:txBody>
                  <a:tcPr>
                    <a:solidFill>
                      <a:schemeClr val="bg1"/>
                    </a:solidFill>
                  </a:tcPr>
                </a:tc>
                <a:tc>
                  <a:txBody>
                    <a:bodyPr/>
                    <a:lstStyle/>
                    <a:p>
                      <a:pPr algn="ctr"/>
                      <a:r>
                        <a:rPr lang="tr-TR" dirty="0"/>
                        <a:t>34</a:t>
                      </a:r>
                    </a:p>
                  </a:txBody>
                  <a:tcPr>
                    <a:solidFill>
                      <a:schemeClr val="accent3"/>
                    </a:solidFill>
                  </a:tcPr>
                </a:tc>
                <a:extLst>
                  <a:ext uri="{0D108BD9-81ED-4DB2-BD59-A6C34878D82A}">
                    <a16:rowId xmlns:a16="http://schemas.microsoft.com/office/drawing/2014/main" val="950757346"/>
                  </a:ext>
                </a:extLst>
              </a:tr>
              <a:tr h="370840">
                <a:tc>
                  <a:txBody>
                    <a:bodyPr/>
                    <a:lstStyle/>
                    <a:p>
                      <a:pPr algn="ctr"/>
                      <a:r>
                        <a:rPr lang="tr-TR" b="1" dirty="0"/>
                        <a:t>S4</a:t>
                      </a:r>
                    </a:p>
                  </a:txBody>
                  <a:tcPr/>
                </a:tc>
                <a:tc>
                  <a:txBody>
                    <a:bodyPr/>
                    <a:lstStyle/>
                    <a:p>
                      <a:pPr algn="ctr"/>
                      <a:r>
                        <a:rPr lang="tr-TR" dirty="0"/>
                        <a:t>22</a:t>
                      </a:r>
                    </a:p>
                  </a:txBody>
                  <a:tcPr/>
                </a:tc>
                <a:tc>
                  <a:txBody>
                    <a:bodyPr/>
                    <a:lstStyle/>
                    <a:p>
                      <a:pPr algn="ctr"/>
                      <a:r>
                        <a:rPr lang="tr-TR" dirty="0"/>
                        <a:t>30</a:t>
                      </a:r>
                    </a:p>
                  </a:txBody>
                  <a:tcPr/>
                </a:tc>
                <a:tc>
                  <a:txBody>
                    <a:bodyPr/>
                    <a:lstStyle/>
                    <a:p>
                      <a:pPr algn="ctr"/>
                      <a:r>
                        <a:rPr lang="tr-TR" dirty="0"/>
                        <a:t>28</a:t>
                      </a:r>
                    </a:p>
                  </a:txBody>
                  <a:tcPr/>
                </a:tc>
                <a:tc>
                  <a:txBody>
                    <a:bodyPr/>
                    <a:lstStyle/>
                    <a:p>
                      <a:pPr algn="ctr"/>
                      <a:r>
                        <a:rPr lang="tr-TR" dirty="0"/>
                        <a:t>20</a:t>
                      </a:r>
                    </a:p>
                  </a:txBody>
                  <a:tcPr/>
                </a:tc>
                <a:tc>
                  <a:txBody>
                    <a:bodyPr/>
                    <a:lstStyle/>
                    <a:p>
                      <a:pPr algn="ctr"/>
                      <a:r>
                        <a:rPr lang="tr-TR" dirty="0"/>
                        <a:t>30</a:t>
                      </a:r>
                    </a:p>
                  </a:txBody>
                  <a:tcPr>
                    <a:solidFill>
                      <a:schemeClr val="bg1"/>
                    </a:solidFill>
                  </a:tcPr>
                </a:tc>
                <a:tc>
                  <a:txBody>
                    <a:bodyPr/>
                    <a:lstStyle/>
                    <a:p>
                      <a:pPr algn="ctr"/>
                      <a:r>
                        <a:rPr lang="tr-TR" dirty="0"/>
                        <a:t>20</a:t>
                      </a:r>
                    </a:p>
                  </a:txBody>
                  <a:tcPr>
                    <a:solidFill>
                      <a:schemeClr val="bg1"/>
                    </a:solidFill>
                  </a:tcPr>
                </a:tc>
                <a:tc>
                  <a:txBody>
                    <a:bodyPr/>
                    <a:lstStyle/>
                    <a:p>
                      <a:pPr algn="ctr"/>
                      <a:r>
                        <a:rPr lang="tr-TR" dirty="0"/>
                        <a:t>1*30</a:t>
                      </a:r>
                    </a:p>
                  </a:txBody>
                  <a:tcPr>
                    <a:solidFill>
                      <a:schemeClr val="bg1"/>
                    </a:solidFill>
                  </a:tcPr>
                </a:tc>
                <a:tc>
                  <a:txBody>
                    <a:bodyPr/>
                    <a:lstStyle/>
                    <a:p>
                      <a:pPr algn="ctr"/>
                      <a:r>
                        <a:rPr lang="tr-TR" dirty="0"/>
                        <a:t>0*20</a:t>
                      </a:r>
                    </a:p>
                  </a:txBody>
                  <a:tcPr>
                    <a:solidFill>
                      <a:schemeClr val="bg1"/>
                    </a:solidFill>
                  </a:tcPr>
                </a:tc>
                <a:tc>
                  <a:txBody>
                    <a:bodyPr/>
                    <a:lstStyle/>
                    <a:p>
                      <a:pPr algn="ctr"/>
                      <a:r>
                        <a:rPr lang="tr-TR" dirty="0"/>
                        <a:t>30</a:t>
                      </a:r>
                    </a:p>
                  </a:txBody>
                  <a:tcPr>
                    <a:solidFill>
                      <a:schemeClr val="bg1"/>
                    </a:solidFill>
                  </a:tcPr>
                </a:tc>
                <a:extLst>
                  <a:ext uri="{0D108BD9-81ED-4DB2-BD59-A6C34878D82A}">
                    <a16:rowId xmlns:a16="http://schemas.microsoft.com/office/drawing/2014/main" val="3234323236"/>
                  </a:ext>
                </a:extLst>
              </a:tr>
            </a:tbl>
          </a:graphicData>
        </a:graphic>
      </p:graphicFrame>
    </p:spTree>
    <p:extLst>
      <p:ext uri="{BB962C8B-B14F-4D97-AF65-F5344CB8AC3E}">
        <p14:creationId xmlns:p14="http://schemas.microsoft.com/office/powerpoint/2010/main" val="4084228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spect="1" noChangeArrowheads="1"/>
          </p:cNvSpPr>
          <p:nvPr>
            <p:ph type="title"/>
          </p:nvPr>
        </p:nvSpPr>
        <p:spPr/>
        <p:txBody>
          <a:bodyPr/>
          <a:lstStyle/>
          <a:p>
            <a:r>
              <a:rPr lang="tr-TR" altLang="tr-TR" dirty="0"/>
              <a:t>Örnek-5-c</a:t>
            </a:r>
          </a:p>
        </p:txBody>
      </p:sp>
      <p:sp>
        <p:nvSpPr>
          <p:cNvPr id="124931" name="Rectangle 3"/>
          <p:cNvSpPr>
            <a:spLocks noGrp="1" noChangeAspect="1" noChangeArrowheads="1"/>
          </p:cNvSpPr>
          <p:nvPr>
            <p:ph idx="1"/>
          </p:nvPr>
        </p:nvSpPr>
        <p:spPr bwMode="auto">
          <a:xfrm>
            <a:off x="332317" y="1056393"/>
            <a:ext cx="8716433" cy="154005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None/>
            </a:pPr>
            <a:r>
              <a:rPr lang="tr-TR" altLang="tr-TR" sz="2800" dirty="0">
                <a:sym typeface="Symbol" panose="05050102010706020507" pitchFamily="18" charset="2"/>
              </a:rPr>
              <a:t>Karar </a:t>
            </a:r>
            <a:r>
              <a:rPr lang="tr-TR" altLang="tr-TR" sz="2800" dirty="0" err="1">
                <a:sym typeface="Symbol" panose="05050102010706020507" pitchFamily="18" charset="2"/>
              </a:rPr>
              <a:t>matirisi</a:t>
            </a:r>
            <a:r>
              <a:rPr lang="tr-TR" altLang="tr-TR" sz="2800" dirty="0">
                <a:sym typeface="Symbol" panose="05050102010706020507" pitchFamily="18" charset="2"/>
              </a:rPr>
              <a:t> kazançlardan oluşuyorsa</a:t>
            </a:r>
          </a:p>
          <a:p>
            <a:pPr marL="0" indent="0">
              <a:buNone/>
            </a:pPr>
            <a:r>
              <a:rPr lang="en-US" altLang="tr-TR" sz="2800" dirty="0">
                <a:sym typeface="Symbol" panose="05050102010706020507" pitchFamily="18" charset="2"/>
              </a:rPr>
              <a:t> </a:t>
            </a:r>
            <a:r>
              <a:rPr lang="en-US" altLang="tr-TR" sz="2800" dirty="0"/>
              <a:t>= </a:t>
            </a:r>
            <a:r>
              <a:rPr lang="tr-TR" altLang="tr-TR" sz="2800" dirty="0"/>
              <a:t>0,6 için </a:t>
            </a:r>
          </a:p>
          <a:p>
            <a:pPr marL="0" indent="0">
              <a:buNone/>
            </a:pPr>
            <a:r>
              <a:rPr lang="tr-TR" altLang="tr-TR" sz="2800" dirty="0" err="1"/>
              <a:t>Eniyi</a:t>
            </a:r>
            <a:r>
              <a:rPr lang="tr-TR" altLang="tr-TR" sz="2800" dirty="0"/>
              <a:t> strateji beklenen kazanç değeri en yüksek (30) olan S3 stratejisidir.</a:t>
            </a:r>
          </a:p>
          <a:p>
            <a:pPr>
              <a:buFontTx/>
              <a:buNone/>
            </a:pPr>
            <a:endParaRPr lang="tr-TR" altLang="tr-TR" sz="2800" dirty="0"/>
          </a:p>
        </p:txBody>
      </p:sp>
      <p:graphicFrame>
        <p:nvGraphicFramePr>
          <p:cNvPr id="6" name="Tablo 5"/>
          <p:cNvGraphicFramePr>
            <a:graphicFrameLocks noGrp="1"/>
          </p:cNvGraphicFramePr>
          <p:nvPr>
            <p:extLst>
              <p:ext uri="{D42A27DB-BD31-4B8C-83A1-F6EECF244321}">
                <p14:modId xmlns:p14="http://schemas.microsoft.com/office/powerpoint/2010/main" val="497479726"/>
              </p:ext>
            </p:extLst>
          </p:nvPr>
        </p:nvGraphicFramePr>
        <p:xfrm>
          <a:off x="422628" y="3239914"/>
          <a:ext cx="8427861" cy="2672080"/>
        </p:xfrm>
        <a:graphic>
          <a:graphicData uri="http://schemas.openxmlformats.org/drawingml/2006/table">
            <a:tbl>
              <a:tblPr firstRow="1" bandRow="1">
                <a:tableStyleId>{5940675A-B579-460E-94D1-54222C63F5DA}</a:tableStyleId>
              </a:tblPr>
              <a:tblGrid>
                <a:gridCol w="979149">
                  <a:extLst>
                    <a:ext uri="{9D8B030D-6E8A-4147-A177-3AD203B41FA5}">
                      <a16:colId xmlns:a16="http://schemas.microsoft.com/office/drawing/2014/main" val="2798692330"/>
                    </a:ext>
                  </a:extLst>
                </a:gridCol>
                <a:gridCol w="515793">
                  <a:extLst>
                    <a:ext uri="{9D8B030D-6E8A-4147-A177-3AD203B41FA5}">
                      <a16:colId xmlns:a16="http://schemas.microsoft.com/office/drawing/2014/main" val="3531719595"/>
                    </a:ext>
                  </a:extLst>
                </a:gridCol>
                <a:gridCol w="515793">
                  <a:extLst>
                    <a:ext uri="{9D8B030D-6E8A-4147-A177-3AD203B41FA5}">
                      <a16:colId xmlns:a16="http://schemas.microsoft.com/office/drawing/2014/main" val="1183051451"/>
                    </a:ext>
                  </a:extLst>
                </a:gridCol>
                <a:gridCol w="515793">
                  <a:extLst>
                    <a:ext uri="{9D8B030D-6E8A-4147-A177-3AD203B41FA5}">
                      <a16:colId xmlns:a16="http://schemas.microsoft.com/office/drawing/2014/main" val="4243770742"/>
                    </a:ext>
                  </a:extLst>
                </a:gridCol>
                <a:gridCol w="515793">
                  <a:extLst>
                    <a:ext uri="{9D8B030D-6E8A-4147-A177-3AD203B41FA5}">
                      <a16:colId xmlns:a16="http://schemas.microsoft.com/office/drawing/2014/main" val="468507851"/>
                    </a:ext>
                  </a:extLst>
                </a:gridCol>
                <a:gridCol w="661831">
                  <a:extLst>
                    <a:ext uri="{9D8B030D-6E8A-4147-A177-3AD203B41FA5}">
                      <a16:colId xmlns:a16="http://schemas.microsoft.com/office/drawing/2014/main" val="2673790539"/>
                    </a:ext>
                  </a:extLst>
                </a:gridCol>
                <a:gridCol w="645507">
                  <a:extLst>
                    <a:ext uri="{9D8B030D-6E8A-4147-A177-3AD203B41FA5}">
                      <a16:colId xmlns:a16="http://schemas.microsoft.com/office/drawing/2014/main" val="4022602866"/>
                    </a:ext>
                  </a:extLst>
                </a:gridCol>
                <a:gridCol w="1187274">
                  <a:extLst>
                    <a:ext uri="{9D8B030D-6E8A-4147-A177-3AD203B41FA5}">
                      <a16:colId xmlns:a16="http://schemas.microsoft.com/office/drawing/2014/main" val="149576008"/>
                    </a:ext>
                  </a:extLst>
                </a:gridCol>
                <a:gridCol w="1316026">
                  <a:extLst>
                    <a:ext uri="{9D8B030D-6E8A-4147-A177-3AD203B41FA5}">
                      <a16:colId xmlns:a16="http://schemas.microsoft.com/office/drawing/2014/main" val="4174105760"/>
                    </a:ext>
                  </a:extLst>
                </a:gridCol>
                <a:gridCol w="1574902">
                  <a:extLst>
                    <a:ext uri="{9D8B030D-6E8A-4147-A177-3AD203B41FA5}">
                      <a16:colId xmlns:a16="http://schemas.microsoft.com/office/drawing/2014/main" val="196379327"/>
                    </a:ext>
                  </a:extLst>
                </a:gridCol>
              </a:tblGrid>
              <a:tr h="370840">
                <a:tc rowSpan="2">
                  <a:txBody>
                    <a:bodyPr/>
                    <a:lstStyle/>
                    <a:p>
                      <a:endParaRPr lang="tr-TR" b="1" dirty="0"/>
                    </a:p>
                    <a:p>
                      <a:r>
                        <a:rPr lang="tr-TR" b="1" dirty="0"/>
                        <a:t>Strateji</a:t>
                      </a:r>
                    </a:p>
                  </a:txBody>
                  <a:tcPr>
                    <a:solidFill>
                      <a:schemeClr val="bg1">
                        <a:lumMod val="95000"/>
                      </a:schemeClr>
                    </a:solidFill>
                  </a:tcPr>
                </a:tc>
                <a:tc gridSpan="4">
                  <a:txBody>
                    <a:bodyPr/>
                    <a:lstStyle/>
                    <a:p>
                      <a:pPr algn="ctr"/>
                      <a:r>
                        <a:rPr lang="tr-TR" b="1" dirty="0"/>
                        <a:t>Olay</a:t>
                      </a:r>
                    </a:p>
                  </a:txBody>
                  <a:tcPr>
                    <a:solidFill>
                      <a:schemeClr val="bg1">
                        <a:lumMod val="95000"/>
                      </a:schemeClr>
                    </a:solidFill>
                  </a:tcPr>
                </a:tc>
                <a:tc hMerge="1">
                  <a:txBody>
                    <a:bodyPr/>
                    <a:lstStyle/>
                    <a:p>
                      <a:endParaRPr lang="tr-TR" dirty="0"/>
                    </a:p>
                  </a:txBody>
                  <a:tcPr/>
                </a:tc>
                <a:tc hMerge="1">
                  <a:txBody>
                    <a:bodyPr/>
                    <a:lstStyle/>
                    <a:p>
                      <a:endParaRPr lang="tr-TR" dirty="0"/>
                    </a:p>
                  </a:txBody>
                  <a:tcPr/>
                </a:tc>
                <a:tc hMerge="1">
                  <a:txBody>
                    <a:bodyPr/>
                    <a:lstStyle/>
                    <a:p>
                      <a:endParaRPr lang="tr-TR" dirty="0"/>
                    </a:p>
                  </a:txBody>
                  <a:tcPr/>
                </a:tc>
                <a:tc rowSpan="2">
                  <a:txBody>
                    <a:bodyPr/>
                    <a:lstStyle/>
                    <a:p>
                      <a:pPr algn="ctr"/>
                      <a:r>
                        <a:rPr lang="tr-TR" b="1" dirty="0"/>
                        <a:t>Satır </a:t>
                      </a:r>
                      <a:r>
                        <a:rPr lang="tr-TR" b="1" dirty="0" err="1"/>
                        <a:t>Enb</a:t>
                      </a:r>
                      <a:endParaRPr lang="tr-TR" b="1" dirty="0"/>
                    </a:p>
                  </a:txBody>
                  <a:tcPr>
                    <a:solidFill>
                      <a:schemeClr val="bg1">
                        <a:lumMod val="95000"/>
                      </a:schemeClr>
                    </a:solidFill>
                  </a:tcPr>
                </a:tc>
                <a:tc rowSpan="2">
                  <a:txBody>
                    <a:bodyPr/>
                    <a:lstStyle/>
                    <a:p>
                      <a:pPr algn="ctr"/>
                      <a:r>
                        <a:rPr lang="tr-TR" b="1" dirty="0"/>
                        <a:t>Satır </a:t>
                      </a:r>
                    </a:p>
                    <a:p>
                      <a:pPr algn="ctr"/>
                      <a:r>
                        <a:rPr lang="tr-TR" b="1" dirty="0" err="1"/>
                        <a:t>Enk</a:t>
                      </a:r>
                      <a:endParaRPr lang="tr-TR" b="1" dirty="0"/>
                    </a:p>
                  </a:txBody>
                  <a:tcPr>
                    <a:solidFill>
                      <a:schemeClr val="bg1">
                        <a:lumMod val="95000"/>
                      </a:schemeClr>
                    </a:solidFill>
                  </a:tcPr>
                </a:tc>
                <a:tc rowSpan="2">
                  <a:txBody>
                    <a:bodyPr/>
                    <a:lstStyle/>
                    <a:p>
                      <a:pPr algn="ctr"/>
                      <a:r>
                        <a:rPr lang="en-US" altLang="tr-TR" sz="1800" dirty="0">
                          <a:sym typeface="Symbol" panose="05050102010706020507" pitchFamily="18" charset="2"/>
                        </a:rPr>
                        <a:t></a:t>
                      </a:r>
                      <a:r>
                        <a:rPr lang="tr-TR" altLang="tr-TR" sz="1800" dirty="0">
                          <a:sym typeface="Symbol" panose="05050102010706020507" pitchFamily="18" charset="2"/>
                        </a:rPr>
                        <a:t>=0,6</a:t>
                      </a:r>
                    </a:p>
                    <a:p>
                      <a:pPr algn="ctr"/>
                      <a:r>
                        <a:rPr lang="en-US" altLang="tr-TR" sz="1800" b="1" dirty="0">
                          <a:sym typeface="Symbol" panose="05050102010706020507" pitchFamily="18" charset="2"/>
                        </a:rPr>
                        <a:t></a:t>
                      </a:r>
                      <a:r>
                        <a:rPr lang="tr-TR" sz="1800" b="1" dirty="0">
                          <a:sym typeface="Symbol" panose="05050102010706020507" pitchFamily="18" charset="2"/>
                        </a:rPr>
                        <a:t>*(Satır </a:t>
                      </a:r>
                      <a:r>
                        <a:rPr lang="tr-TR" sz="1800" b="1" dirty="0" err="1">
                          <a:sym typeface="Symbol" panose="05050102010706020507" pitchFamily="18" charset="2"/>
                        </a:rPr>
                        <a:t>Enb</a:t>
                      </a:r>
                      <a:r>
                        <a:rPr lang="tr-TR" sz="1800" b="1" dirty="0">
                          <a:sym typeface="Symbol" panose="05050102010706020507" pitchFamily="18" charset="2"/>
                        </a:rPr>
                        <a:t>)</a:t>
                      </a:r>
                      <a:endParaRPr lang="tr-TR" b="1" dirty="0"/>
                    </a:p>
                  </a:txBody>
                  <a:tcPr>
                    <a:solidFill>
                      <a:schemeClr val="bg1">
                        <a:lumMod val="95000"/>
                      </a:schemeClr>
                    </a:solidFill>
                  </a:tcPr>
                </a:tc>
                <a:tc rowSpan="2">
                  <a:txBody>
                    <a:bodyPr/>
                    <a:lstStyle/>
                    <a:p>
                      <a:pPr algn="ctr"/>
                      <a:r>
                        <a:rPr lang="tr-TR" altLang="tr-TR" sz="1800" dirty="0">
                          <a:sym typeface="Symbol" panose="05050102010706020507" pitchFamily="18" charset="2"/>
                        </a:rPr>
                        <a:t>1-</a:t>
                      </a:r>
                      <a:r>
                        <a:rPr lang="en-US" altLang="tr-TR" sz="1800" dirty="0">
                          <a:sym typeface="Symbol" panose="05050102010706020507" pitchFamily="18" charset="2"/>
                        </a:rPr>
                        <a:t></a:t>
                      </a:r>
                      <a:r>
                        <a:rPr lang="tr-TR" altLang="tr-TR" sz="1800" dirty="0">
                          <a:sym typeface="Symbol" panose="05050102010706020507" pitchFamily="18" charset="2"/>
                        </a:rPr>
                        <a:t>=0,4</a:t>
                      </a:r>
                    </a:p>
                    <a:p>
                      <a:pPr algn="ctr"/>
                      <a:r>
                        <a:rPr lang="tr-TR" sz="1800" b="1" dirty="0">
                          <a:sym typeface="Symbol" panose="05050102010706020507" pitchFamily="18" charset="2"/>
                        </a:rPr>
                        <a:t>(1-</a:t>
                      </a:r>
                      <a:r>
                        <a:rPr lang="en-US" altLang="tr-TR" sz="1800" dirty="0">
                          <a:sym typeface="Symbol" panose="05050102010706020507" pitchFamily="18" charset="2"/>
                        </a:rPr>
                        <a:t></a:t>
                      </a:r>
                      <a:r>
                        <a:rPr lang="tr-TR" altLang="tr-TR" sz="1800" dirty="0">
                          <a:sym typeface="Symbol" panose="05050102010706020507" pitchFamily="18" charset="2"/>
                        </a:rPr>
                        <a:t>)</a:t>
                      </a:r>
                      <a:r>
                        <a:rPr lang="tr-TR" sz="1800" b="1" dirty="0">
                          <a:sym typeface="Symbol" panose="05050102010706020507" pitchFamily="18" charset="2"/>
                        </a:rPr>
                        <a:t>*(Satır </a:t>
                      </a:r>
                      <a:r>
                        <a:rPr lang="tr-TR" sz="1800" b="1" dirty="0" err="1">
                          <a:sym typeface="Symbol" panose="05050102010706020507" pitchFamily="18" charset="2"/>
                        </a:rPr>
                        <a:t>Enk</a:t>
                      </a:r>
                      <a:r>
                        <a:rPr lang="tr-TR" sz="1800" b="1" dirty="0">
                          <a:sym typeface="Symbol" panose="05050102010706020507" pitchFamily="18" charset="2"/>
                        </a:rPr>
                        <a:t>)</a:t>
                      </a:r>
                      <a:endParaRPr lang="tr-TR" b="1" dirty="0"/>
                    </a:p>
                  </a:txBody>
                  <a:tcPr>
                    <a:solidFill>
                      <a:schemeClr val="bg1">
                        <a:lumMod val="95000"/>
                      </a:schemeClr>
                    </a:solidFill>
                  </a:tcPr>
                </a:tc>
                <a:tc rowSpan="2">
                  <a:txBody>
                    <a:bodyPr/>
                    <a:lstStyle/>
                    <a:p>
                      <a:pPr algn="ctr"/>
                      <a:r>
                        <a:rPr lang="tr-TR" altLang="tr-TR" sz="1800" dirty="0">
                          <a:sym typeface="Symbol" panose="05050102010706020507" pitchFamily="18" charset="2"/>
                        </a:rPr>
                        <a:t>Beklenen Değer=</a:t>
                      </a:r>
                      <a:r>
                        <a:rPr lang="en-US" altLang="tr-TR" sz="1800" b="1" dirty="0">
                          <a:sym typeface="Symbol" panose="05050102010706020507" pitchFamily="18" charset="2"/>
                        </a:rPr>
                        <a:t></a:t>
                      </a:r>
                      <a:r>
                        <a:rPr lang="tr-TR" altLang="tr-TR" sz="1800" b="1" dirty="0">
                          <a:sym typeface="Symbol" panose="05050102010706020507" pitchFamily="18" charset="2"/>
                        </a:rPr>
                        <a:t>*Satır </a:t>
                      </a:r>
                      <a:r>
                        <a:rPr lang="tr-TR" altLang="tr-TR" sz="1800" b="1" dirty="0" err="1">
                          <a:sym typeface="Symbol" panose="05050102010706020507" pitchFamily="18" charset="2"/>
                        </a:rPr>
                        <a:t>Enb</a:t>
                      </a:r>
                      <a:r>
                        <a:rPr lang="tr-TR" altLang="tr-TR" sz="1800" b="1" dirty="0">
                          <a:sym typeface="Symbol" panose="05050102010706020507" pitchFamily="18" charset="2"/>
                        </a:rPr>
                        <a:t>+(1-</a:t>
                      </a:r>
                      <a:r>
                        <a:rPr lang="en-US" altLang="tr-TR" sz="1800" b="1" dirty="0">
                          <a:sym typeface="Symbol" panose="05050102010706020507" pitchFamily="18" charset="2"/>
                        </a:rPr>
                        <a:t></a:t>
                      </a:r>
                      <a:r>
                        <a:rPr lang="tr-TR" altLang="tr-TR" sz="1800" b="1" dirty="0">
                          <a:sym typeface="Symbol" panose="05050102010706020507" pitchFamily="18" charset="2"/>
                        </a:rPr>
                        <a:t>)*Satır </a:t>
                      </a:r>
                      <a:r>
                        <a:rPr lang="tr-TR" altLang="tr-TR" sz="1800" b="1" dirty="0" err="1">
                          <a:sym typeface="Symbol" panose="05050102010706020507" pitchFamily="18" charset="2"/>
                        </a:rPr>
                        <a:t>Enk</a:t>
                      </a:r>
                      <a:endParaRPr lang="tr-TR" b="1" dirty="0"/>
                    </a:p>
                  </a:txBody>
                  <a:tcPr>
                    <a:solidFill>
                      <a:schemeClr val="bg1">
                        <a:lumMod val="95000"/>
                      </a:schemeClr>
                    </a:solidFill>
                  </a:tcPr>
                </a:tc>
                <a:extLst>
                  <a:ext uri="{0D108BD9-81ED-4DB2-BD59-A6C34878D82A}">
                    <a16:rowId xmlns:a16="http://schemas.microsoft.com/office/drawing/2014/main" val="2292861808"/>
                  </a:ext>
                </a:extLst>
              </a:tr>
              <a:tr h="370840">
                <a:tc vMerge="1">
                  <a:txBody>
                    <a:bodyPr/>
                    <a:lstStyle/>
                    <a:p>
                      <a:endParaRPr lang="tr-TR" dirty="0"/>
                    </a:p>
                  </a:txBody>
                  <a:tcPr/>
                </a:tc>
                <a:tc>
                  <a:txBody>
                    <a:bodyPr/>
                    <a:lstStyle/>
                    <a:p>
                      <a:pPr algn="ctr"/>
                      <a:r>
                        <a:rPr lang="tr-TR" b="1" dirty="0"/>
                        <a:t>O1</a:t>
                      </a:r>
                    </a:p>
                  </a:txBody>
                  <a:tcPr>
                    <a:solidFill>
                      <a:schemeClr val="bg1">
                        <a:lumMod val="95000"/>
                      </a:schemeClr>
                    </a:solidFill>
                  </a:tcPr>
                </a:tc>
                <a:tc>
                  <a:txBody>
                    <a:bodyPr/>
                    <a:lstStyle/>
                    <a:p>
                      <a:pPr algn="ctr"/>
                      <a:r>
                        <a:rPr lang="tr-TR" b="1" dirty="0"/>
                        <a:t>O2</a:t>
                      </a:r>
                    </a:p>
                  </a:txBody>
                  <a:tcPr>
                    <a:solidFill>
                      <a:schemeClr val="bg1">
                        <a:lumMod val="95000"/>
                      </a:schemeClr>
                    </a:solidFill>
                  </a:tcPr>
                </a:tc>
                <a:tc>
                  <a:txBody>
                    <a:bodyPr/>
                    <a:lstStyle/>
                    <a:p>
                      <a:pPr algn="ctr"/>
                      <a:r>
                        <a:rPr lang="tr-TR" b="1" dirty="0"/>
                        <a:t>O3</a:t>
                      </a:r>
                    </a:p>
                  </a:txBody>
                  <a:tcPr>
                    <a:solidFill>
                      <a:schemeClr val="bg1">
                        <a:lumMod val="95000"/>
                      </a:schemeClr>
                    </a:solidFill>
                  </a:tcPr>
                </a:tc>
                <a:tc>
                  <a:txBody>
                    <a:bodyPr/>
                    <a:lstStyle/>
                    <a:p>
                      <a:pPr algn="ctr"/>
                      <a:r>
                        <a:rPr lang="tr-TR" b="1" dirty="0"/>
                        <a:t>O4</a:t>
                      </a:r>
                    </a:p>
                  </a:txBody>
                  <a:tcPr>
                    <a:solidFill>
                      <a:schemeClr val="bg1">
                        <a:lumMod val="95000"/>
                      </a:schemeClr>
                    </a:solidFill>
                  </a:tcPr>
                </a:tc>
                <a:tc vMerge="1">
                  <a:txBody>
                    <a:bodyPr/>
                    <a:lstStyle/>
                    <a:p>
                      <a:endParaRPr lang="tr-TR" dirty="0"/>
                    </a:p>
                  </a:txBody>
                  <a:tcPr/>
                </a:tc>
                <a:tc vMerge="1">
                  <a:txBody>
                    <a:bodyPr/>
                    <a:lstStyle/>
                    <a:p>
                      <a:endParaRPr lang="tr-TR" dirty="0"/>
                    </a:p>
                  </a:txBody>
                  <a:tcPr/>
                </a:tc>
                <a:tc vMerge="1">
                  <a:txBody>
                    <a:bodyPr/>
                    <a:lstStyle/>
                    <a:p>
                      <a:endParaRPr lang="tr-TR" dirty="0"/>
                    </a:p>
                  </a:txBody>
                  <a:tcPr/>
                </a:tc>
                <a:tc vMerge="1">
                  <a:txBody>
                    <a:bodyPr/>
                    <a:lstStyle/>
                    <a:p>
                      <a:endParaRPr lang="tr-TR" dirty="0"/>
                    </a:p>
                  </a:txBody>
                  <a:tcPr/>
                </a:tc>
                <a:tc vMerge="1">
                  <a:txBody>
                    <a:bodyPr/>
                    <a:lstStyle/>
                    <a:p>
                      <a:endParaRPr lang="tr-TR"/>
                    </a:p>
                  </a:txBody>
                  <a:tcPr/>
                </a:tc>
                <a:extLst>
                  <a:ext uri="{0D108BD9-81ED-4DB2-BD59-A6C34878D82A}">
                    <a16:rowId xmlns:a16="http://schemas.microsoft.com/office/drawing/2014/main" val="3987235984"/>
                  </a:ext>
                </a:extLst>
              </a:tr>
              <a:tr h="370840">
                <a:tc>
                  <a:txBody>
                    <a:bodyPr/>
                    <a:lstStyle/>
                    <a:p>
                      <a:pPr algn="ctr"/>
                      <a:r>
                        <a:rPr lang="tr-TR" b="1" dirty="0"/>
                        <a:t>S1</a:t>
                      </a:r>
                    </a:p>
                  </a:txBody>
                  <a:tcPr/>
                </a:tc>
                <a:tc>
                  <a:txBody>
                    <a:bodyPr/>
                    <a:lstStyle/>
                    <a:p>
                      <a:pPr algn="ctr"/>
                      <a:r>
                        <a:rPr lang="tr-TR" dirty="0"/>
                        <a:t>26</a:t>
                      </a:r>
                    </a:p>
                  </a:txBody>
                  <a:tcPr/>
                </a:tc>
                <a:tc>
                  <a:txBody>
                    <a:bodyPr/>
                    <a:lstStyle/>
                    <a:p>
                      <a:pPr algn="ctr"/>
                      <a:r>
                        <a:rPr lang="tr-TR" dirty="0"/>
                        <a:t>26</a:t>
                      </a:r>
                    </a:p>
                  </a:txBody>
                  <a:tcPr/>
                </a:tc>
                <a:tc>
                  <a:txBody>
                    <a:bodyPr/>
                    <a:lstStyle/>
                    <a:p>
                      <a:pPr algn="ctr"/>
                      <a:r>
                        <a:rPr lang="tr-TR" dirty="0"/>
                        <a:t>18</a:t>
                      </a:r>
                    </a:p>
                  </a:txBody>
                  <a:tcPr/>
                </a:tc>
                <a:tc>
                  <a:txBody>
                    <a:bodyPr/>
                    <a:lstStyle/>
                    <a:p>
                      <a:pPr algn="ctr"/>
                      <a:r>
                        <a:rPr lang="tr-TR" dirty="0"/>
                        <a:t>22</a:t>
                      </a:r>
                    </a:p>
                  </a:txBody>
                  <a:tcPr/>
                </a:tc>
                <a:tc>
                  <a:txBody>
                    <a:bodyPr/>
                    <a:lstStyle/>
                    <a:p>
                      <a:pPr algn="ctr"/>
                      <a:r>
                        <a:rPr lang="tr-TR" dirty="0"/>
                        <a:t>26</a:t>
                      </a:r>
                    </a:p>
                  </a:txBody>
                  <a:tcPr>
                    <a:solidFill>
                      <a:schemeClr val="bg1"/>
                    </a:solidFill>
                  </a:tcPr>
                </a:tc>
                <a:tc>
                  <a:txBody>
                    <a:bodyPr/>
                    <a:lstStyle/>
                    <a:p>
                      <a:pPr algn="ctr"/>
                      <a:r>
                        <a:rPr lang="tr-TR" dirty="0"/>
                        <a:t>18</a:t>
                      </a:r>
                    </a:p>
                  </a:txBody>
                  <a:tcPr>
                    <a:solidFill>
                      <a:schemeClr val="bg1"/>
                    </a:solidFill>
                  </a:tcPr>
                </a:tc>
                <a:tc>
                  <a:txBody>
                    <a:bodyPr/>
                    <a:lstStyle/>
                    <a:p>
                      <a:pPr algn="ctr"/>
                      <a:r>
                        <a:rPr lang="tr-TR" dirty="0"/>
                        <a:t>0,6*26</a:t>
                      </a:r>
                    </a:p>
                  </a:txBody>
                  <a:tcPr>
                    <a:solidFill>
                      <a:schemeClr val="bg1"/>
                    </a:solidFill>
                  </a:tcPr>
                </a:tc>
                <a:tc>
                  <a:txBody>
                    <a:bodyPr/>
                    <a:lstStyle/>
                    <a:p>
                      <a:pPr algn="ctr"/>
                      <a:r>
                        <a:rPr lang="tr-TR" dirty="0"/>
                        <a:t>0,4*18</a:t>
                      </a:r>
                    </a:p>
                  </a:txBody>
                  <a:tcPr>
                    <a:solidFill>
                      <a:schemeClr val="bg1"/>
                    </a:solidFill>
                  </a:tcPr>
                </a:tc>
                <a:tc>
                  <a:txBody>
                    <a:bodyPr/>
                    <a:lstStyle/>
                    <a:p>
                      <a:pPr algn="ctr"/>
                      <a:r>
                        <a:rPr lang="tr-TR" dirty="0"/>
                        <a:t>22,8</a:t>
                      </a:r>
                    </a:p>
                  </a:txBody>
                  <a:tcPr>
                    <a:solidFill>
                      <a:schemeClr val="bg1"/>
                    </a:solidFill>
                  </a:tcPr>
                </a:tc>
                <a:extLst>
                  <a:ext uri="{0D108BD9-81ED-4DB2-BD59-A6C34878D82A}">
                    <a16:rowId xmlns:a16="http://schemas.microsoft.com/office/drawing/2014/main" val="3538661491"/>
                  </a:ext>
                </a:extLst>
              </a:tr>
              <a:tr h="370840">
                <a:tc>
                  <a:txBody>
                    <a:bodyPr/>
                    <a:lstStyle/>
                    <a:p>
                      <a:pPr algn="ctr"/>
                      <a:r>
                        <a:rPr lang="tr-TR" b="1" dirty="0"/>
                        <a:t>S2</a:t>
                      </a:r>
                    </a:p>
                  </a:txBody>
                  <a:tcPr/>
                </a:tc>
                <a:tc>
                  <a:txBody>
                    <a:bodyPr/>
                    <a:lstStyle/>
                    <a:p>
                      <a:pPr algn="ctr"/>
                      <a:r>
                        <a:rPr lang="tr-TR" dirty="0"/>
                        <a:t>22</a:t>
                      </a:r>
                    </a:p>
                  </a:txBody>
                  <a:tcPr/>
                </a:tc>
                <a:tc>
                  <a:txBody>
                    <a:bodyPr/>
                    <a:lstStyle/>
                    <a:p>
                      <a:pPr algn="ctr"/>
                      <a:r>
                        <a:rPr lang="tr-TR" dirty="0"/>
                        <a:t>34</a:t>
                      </a:r>
                    </a:p>
                  </a:txBody>
                  <a:tcPr/>
                </a:tc>
                <a:tc>
                  <a:txBody>
                    <a:bodyPr/>
                    <a:lstStyle/>
                    <a:p>
                      <a:pPr algn="ctr"/>
                      <a:r>
                        <a:rPr lang="tr-TR" dirty="0"/>
                        <a:t>30</a:t>
                      </a:r>
                    </a:p>
                  </a:txBody>
                  <a:tcPr/>
                </a:tc>
                <a:tc>
                  <a:txBody>
                    <a:bodyPr/>
                    <a:lstStyle/>
                    <a:p>
                      <a:pPr algn="ctr"/>
                      <a:r>
                        <a:rPr lang="tr-TR" dirty="0"/>
                        <a:t>18</a:t>
                      </a:r>
                    </a:p>
                  </a:txBody>
                  <a:tcPr/>
                </a:tc>
                <a:tc>
                  <a:txBody>
                    <a:bodyPr/>
                    <a:lstStyle/>
                    <a:p>
                      <a:pPr algn="ctr"/>
                      <a:r>
                        <a:rPr lang="tr-TR" dirty="0"/>
                        <a:t>34</a:t>
                      </a:r>
                    </a:p>
                  </a:txBody>
                  <a:tcPr>
                    <a:solidFill>
                      <a:schemeClr val="bg1"/>
                    </a:solidFill>
                  </a:tcPr>
                </a:tc>
                <a:tc>
                  <a:txBody>
                    <a:bodyPr/>
                    <a:lstStyle/>
                    <a:p>
                      <a:pPr algn="ctr"/>
                      <a:r>
                        <a:rPr lang="tr-TR" dirty="0"/>
                        <a:t>18</a:t>
                      </a:r>
                    </a:p>
                  </a:txBody>
                  <a:tcPr>
                    <a:solidFill>
                      <a:schemeClr val="bg1"/>
                    </a:solidFill>
                  </a:tcPr>
                </a:tc>
                <a:tc>
                  <a:txBody>
                    <a:bodyPr/>
                    <a:lstStyle/>
                    <a:p>
                      <a:pPr algn="ctr"/>
                      <a:r>
                        <a:rPr lang="tr-TR" dirty="0"/>
                        <a:t>0,6*34</a:t>
                      </a:r>
                    </a:p>
                  </a:txBody>
                  <a:tcPr>
                    <a:solidFill>
                      <a:schemeClr val="bg1"/>
                    </a:solidFill>
                  </a:tcPr>
                </a:tc>
                <a:tc>
                  <a:txBody>
                    <a:bodyPr/>
                    <a:lstStyle/>
                    <a:p>
                      <a:pPr algn="ctr"/>
                      <a:r>
                        <a:rPr lang="tr-TR" dirty="0"/>
                        <a:t>0,4*18</a:t>
                      </a:r>
                    </a:p>
                  </a:txBody>
                  <a:tcPr>
                    <a:solidFill>
                      <a:schemeClr val="bg1"/>
                    </a:solidFill>
                  </a:tcPr>
                </a:tc>
                <a:tc>
                  <a:txBody>
                    <a:bodyPr/>
                    <a:lstStyle/>
                    <a:p>
                      <a:pPr algn="ctr"/>
                      <a:r>
                        <a:rPr lang="tr-TR" dirty="0"/>
                        <a:t>27,6</a:t>
                      </a:r>
                    </a:p>
                  </a:txBody>
                  <a:tcPr>
                    <a:noFill/>
                  </a:tcPr>
                </a:tc>
                <a:extLst>
                  <a:ext uri="{0D108BD9-81ED-4DB2-BD59-A6C34878D82A}">
                    <a16:rowId xmlns:a16="http://schemas.microsoft.com/office/drawing/2014/main" val="1922621547"/>
                  </a:ext>
                </a:extLst>
              </a:tr>
              <a:tr h="370840">
                <a:tc>
                  <a:txBody>
                    <a:bodyPr/>
                    <a:lstStyle/>
                    <a:p>
                      <a:pPr algn="ctr"/>
                      <a:r>
                        <a:rPr lang="tr-TR" b="1" dirty="0"/>
                        <a:t>S3</a:t>
                      </a:r>
                    </a:p>
                  </a:txBody>
                  <a:tcPr/>
                </a:tc>
                <a:tc>
                  <a:txBody>
                    <a:bodyPr/>
                    <a:lstStyle/>
                    <a:p>
                      <a:pPr algn="ctr"/>
                      <a:r>
                        <a:rPr lang="tr-TR" dirty="0"/>
                        <a:t>28</a:t>
                      </a:r>
                    </a:p>
                  </a:txBody>
                  <a:tcPr/>
                </a:tc>
                <a:tc>
                  <a:txBody>
                    <a:bodyPr/>
                    <a:lstStyle/>
                    <a:p>
                      <a:pPr algn="ctr"/>
                      <a:r>
                        <a:rPr lang="tr-TR" dirty="0"/>
                        <a:t>24</a:t>
                      </a:r>
                    </a:p>
                  </a:txBody>
                  <a:tcPr/>
                </a:tc>
                <a:tc>
                  <a:txBody>
                    <a:bodyPr/>
                    <a:lstStyle/>
                    <a:p>
                      <a:pPr algn="ctr"/>
                      <a:r>
                        <a:rPr lang="tr-TR" dirty="0"/>
                        <a:t>34</a:t>
                      </a:r>
                    </a:p>
                  </a:txBody>
                  <a:tcPr/>
                </a:tc>
                <a:tc>
                  <a:txBody>
                    <a:bodyPr/>
                    <a:lstStyle/>
                    <a:p>
                      <a:pPr algn="ctr"/>
                      <a:r>
                        <a:rPr lang="tr-TR" dirty="0"/>
                        <a:t>26</a:t>
                      </a:r>
                    </a:p>
                  </a:txBody>
                  <a:tcPr/>
                </a:tc>
                <a:tc>
                  <a:txBody>
                    <a:bodyPr/>
                    <a:lstStyle/>
                    <a:p>
                      <a:pPr algn="ctr"/>
                      <a:r>
                        <a:rPr lang="tr-TR" dirty="0"/>
                        <a:t>34</a:t>
                      </a:r>
                    </a:p>
                  </a:txBody>
                  <a:tcPr>
                    <a:solidFill>
                      <a:schemeClr val="bg1"/>
                    </a:solidFill>
                  </a:tcPr>
                </a:tc>
                <a:tc>
                  <a:txBody>
                    <a:bodyPr/>
                    <a:lstStyle/>
                    <a:p>
                      <a:pPr algn="ctr"/>
                      <a:r>
                        <a:rPr lang="tr-TR" dirty="0"/>
                        <a:t>24</a:t>
                      </a:r>
                    </a:p>
                  </a:txBody>
                  <a:tcPr>
                    <a:solidFill>
                      <a:schemeClr val="bg1"/>
                    </a:solidFill>
                  </a:tcPr>
                </a:tc>
                <a:tc>
                  <a:txBody>
                    <a:bodyPr/>
                    <a:lstStyle/>
                    <a:p>
                      <a:pPr algn="ctr"/>
                      <a:r>
                        <a:rPr lang="tr-TR" dirty="0"/>
                        <a:t>0,6*34</a:t>
                      </a:r>
                    </a:p>
                  </a:txBody>
                  <a:tcPr>
                    <a:solidFill>
                      <a:schemeClr val="bg1"/>
                    </a:solidFill>
                  </a:tcPr>
                </a:tc>
                <a:tc>
                  <a:txBody>
                    <a:bodyPr/>
                    <a:lstStyle/>
                    <a:p>
                      <a:pPr algn="ctr"/>
                      <a:r>
                        <a:rPr lang="tr-TR" dirty="0"/>
                        <a:t>0,4*24</a:t>
                      </a:r>
                    </a:p>
                  </a:txBody>
                  <a:tcPr>
                    <a:solidFill>
                      <a:schemeClr val="bg1"/>
                    </a:solidFill>
                  </a:tcPr>
                </a:tc>
                <a:tc>
                  <a:txBody>
                    <a:bodyPr/>
                    <a:lstStyle/>
                    <a:p>
                      <a:pPr algn="ctr"/>
                      <a:r>
                        <a:rPr lang="tr-TR" dirty="0"/>
                        <a:t>30,0</a:t>
                      </a:r>
                    </a:p>
                  </a:txBody>
                  <a:tcPr>
                    <a:solidFill>
                      <a:schemeClr val="accent3"/>
                    </a:solidFill>
                  </a:tcPr>
                </a:tc>
                <a:extLst>
                  <a:ext uri="{0D108BD9-81ED-4DB2-BD59-A6C34878D82A}">
                    <a16:rowId xmlns:a16="http://schemas.microsoft.com/office/drawing/2014/main" val="950757346"/>
                  </a:ext>
                </a:extLst>
              </a:tr>
              <a:tr h="370840">
                <a:tc>
                  <a:txBody>
                    <a:bodyPr/>
                    <a:lstStyle/>
                    <a:p>
                      <a:pPr algn="ctr"/>
                      <a:r>
                        <a:rPr lang="tr-TR" b="1" dirty="0"/>
                        <a:t>S4</a:t>
                      </a:r>
                    </a:p>
                  </a:txBody>
                  <a:tcPr/>
                </a:tc>
                <a:tc>
                  <a:txBody>
                    <a:bodyPr/>
                    <a:lstStyle/>
                    <a:p>
                      <a:pPr algn="ctr"/>
                      <a:r>
                        <a:rPr lang="tr-TR" dirty="0"/>
                        <a:t>22</a:t>
                      </a:r>
                    </a:p>
                  </a:txBody>
                  <a:tcPr/>
                </a:tc>
                <a:tc>
                  <a:txBody>
                    <a:bodyPr/>
                    <a:lstStyle/>
                    <a:p>
                      <a:pPr algn="ctr"/>
                      <a:r>
                        <a:rPr lang="tr-TR" dirty="0"/>
                        <a:t>30</a:t>
                      </a:r>
                    </a:p>
                  </a:txBody>
                  <a:tcPr/>
                </a:tc>
                <a:tc>
                  <a:txBody>
                    <a:bodyPr/>
                    <a:lstStyle/>
                    <a:p>
                      <a:pPr algn="ctr"/>
                      <a:r>
                        <a:rPr lang="tr-TR" dirty="0"/>
                        <a:t>28</a:t>
                      </a:r>
                    </a:p>
                  </a:txBody>
                  <a:tcPr/>
                </a:tc>
                <a:tc>
                  <a:txBody>
                    <a:bodyPr/>
                    <a:lstStyle/>
                    <a:p>
                      <a:pPr algn="ctr"/>
                      <a:r>
                        <a:rPr lang="tr-TR" dirty="0"/>
                        <a:t>20</a:t>
                      </a:r>
                    </a:p>
                  </a:txBody>
                  <a:tcPr/>
                </a:tc>
                <a:tc>
                  <a:txBody>
                    <a:bodyPr/>
                    <a:lstStyle/>
                    <a:p>
                      <a:pPr algn="ctr"/>
                      <a:r>
                        <a:rPr lang="tr-TR" dirty="0"/>
                        <a:t>30</a:t>
                      </a:r>
                    </a:p>
                  </a:txBody>
                  <a:tcPr>
                    <a:solidFill>
                      <a:schemeClr val="bg1"/>
                    </a:solidFill>
                  </a:tcPr>
                </a:tc>
                <a:tc>
                  <a:txBody>
                    <a:bodyPr/>
                    <a:lstStyle/>
                    <a:p>
                      <a:pPr algn="ctr"/>
                      <a:r>
                        <a:rPr lang="tr-TR" dirty="0"/>
                        <a:t>20</a:t>
                      </a:r>
                    </a:p>
                  </a:txBody>
                  <a:tcPr>
                    <a:solidFill>
                      <a:schemeClr val="bg1"/>
                    </a:solidFill>
                  </a:tcPr>
                </a:tc>
                <a:tc>
                  <a:txBody>
                    <a:bodyPr/>
                    <a:lstStyle/>
                    <a:p>
                      <a:pPr algn="ctr"/>
                      <a:r>
                        <a:rPr lang="tr-TR" dirty="0"/>
                        <a:t>0,6*30</a:t>
                      </a:r>
                    </a:p>
                  </a:txBody>
                  <a:tcPr>
                    <a:solidFill>
                      <a:schemeClr val="bg1"/>
                    </a:solidFill>
                  </a:tcPr>
                </a:tc>
                <a:tc>
                  <a:txBody>
                    <a:bodyPr/>
                    <a:lstStyle/>
                    <a:p>
                      <a:pPr algn="ctr"/>
                      <a:r>
                        <a:rPr lang="tr-TR" dirty="0"/>
                        <a:t>0,4*20</a:t>
                      </a:r>
                    </a:p>
                  </a:txBody>
                  <a:tcPr>
                    <a:solidFill>
                      <a:schemeClr val="bg1"/>
                    </a:solidFill>
                  </a:tcPr>
                </a:tc>
                <a:tc>
                  <a:txBody>
                    <a:bodyPr/>
                    <a:lstStyle/>
                    <a:p>
                      <a:pPr algn="ctr"/>
                      <a:r>
                        <a:rPr lang="tr-TR" dirty="0"/>
                        <a:t>26,0</a:t>
                      </a:r>
                    </a:p>
                  </a:txBody>
                  <a:tcPr>
                    <a:solidFill>
                      <a:schemeClr val="bg1"/>
                    </a:solidFill>
                  </a:tcPr>
                </a:tc>
                <a:extLst>
                  <a:ext uri="{0D108BD9-81ED-4DB2-BD59-A6C34878D82A}">
                    <a16:rowId xmlns:a16="http://schemas.microsoft.com/office/drawing/2014/main" val="3234323236"/>
                  </a:ext>
                </a:extLst>
              </a:tr>
            </a:tbl>
          </a:graphicData>
        </a:graphic>
      </p:graphicFrame>
    </p:spTree>
    <p:extLst>
      <p:ext uri="{BB962C8B-B14F-4D97-AF65-F5344CB8AC3E}">
        <p14:creationId xmlns:p14="http://schemas.microsoft.com/office/powerpoint/2010/main" val="1170621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DF6671D5-2DC4-4301-885F-5250BC4298E6}"/>
              </a:ext>
            </a:extLst>
          </p:cNvPr>
          <p:cNvPicPr>
            <a:picLocks noChangeAspect="1"/>
          </p:cNvPicPr>
          <p:nvPr/>
        </p:nvPicPr>
        <p:blipFill>
          <a:blip r:embed="rId3"/>
          <a:stretch>
            <a:fillRect/>
          </a:stretch>
        </p:blipFill>
        <p:spPr>
          <a:xfrm>
            <a:off x="85725" y="1467384"/>
            <a:ext cx="9058275" cy="5095280"/>
          </a:xfrm>
          <a:prstGeom prst="rect">
            <a:avLst/>
          </a:prstGeom>
          <a:noFill/>
        </p:spPr>
      </p:pic>
      <p:sp>
        <p:nvSpPr>
          <p:cNvPr id="14340" name="Slayt Numarası Yer Tutucusu 3">
            <a:extLst>
              <a:ext uri="{FF2B5EF4-FFF2-40B4-BE49-F238E27FC236}">
                <a16:creationId xmlns:a16="http://schemas.microsoft.com/office/drawing/2014/main" id="{39A98505-6F20-4C72-8A8D-0EFD03EAED7E}"/>
              </a:ext>
            </a:extLst>
          </p:cNvPr>
          <p:cNvSpPr>
            <a:spLocks noGrp="1" noChangeArrowheads="1"/>
          </p:cNvSpPr>
          <p:nvPr>
            <p:ph type="sldNum" sz="quarter" idx="11"/>
          </p:nvPr>
        </p:nvSpPr>
        <p:spPr bwMode="auto">
          <a:xfrm>
            <a:off x="6924675" y="6435725"/>
            <a:ext cx="2133600"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norm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spcAft>
                <a:spcPts val="600"/>
              </a:spcAft>
            </a:pPr>
            <a:fld id="{CB5E2C5F-8157-4932-A4B0-453C6FBB1980}" type="slidenum">
              <a:rPr lang="en-US" altLang="tr-TR" smtClean="0">
                <a:solidFill>
                  <a:srgbClr val="F2F2F2"/>
                </a:solidFill>
              </a:rPr>
              <a:pPr>
                <a:spcAft>
                  <a:spcPts val="600"/>
                </a:spcAft>
              </a:pPr>
              <a:t>3</a:t>
            </a:fld>
            <a:endParaRPr lang="en-US" altLang="tr-TR">
              <a:solidFill>
                <a:srgbClr val="F2F2F2"/>
              </a:solidFill>
            </a:endParaRPr>
          </a:p>
        </p:txBody>
      </p:sp>
      <p:sp>
        <p:nvSpPr>
          <p:cNvPr id="14338" name="Başlık 1">
            <a:extLst>
              <a:ext uri="{FF2B5EF4-FFF2-40B4-BE49-F238E27FC236}">
                <a16:creationId xmlns:a16="http://schemas.microsoft.com/office/drawing/2014/main" id="{F0EF0E42-5AB1-4444-BB60-291EBB13853E}"/>
              </a:ext>
            </a:extLst>
          </p:cNvPr>
          <p:cNvSpPr>
            <a:spLocks noGrp="1"/>
          </p:cNvSpPr>
          <p:nvPr>
            <p:ph type="title"/>
          </p:nvPr>
        </p:nvSpPr>
        <p:spPr>
          <a:xfrm>
            <a:off x="355600" y="854075"/>
            <a:ext cx="7670800" cy="1162050"/>
          </a:xfrm>
        </p:spPr>
        <p:txBody>
          <a:bodyPr wrap="square" anchor="b">
            <a:normAutofit fontScale="90000"/>
          </a:bodyPr>
          <a:lstStyle/>
          <a:p>
            <a:pPr algn="ctr"/>
            <a:r>
              <a:rPr lang="tr-TR" altLang="en-US" sz="4400" dirty="0">
                <a:solidFill>
                  <a:schemeClr val="accent5">
                    <a:lumMod val="50000"/>
                  </a:schemeClr>
                </a:solidFill>
              </a:rPr>
              <a:t>Tanışalım mı?</a:t>
            </a:r>
            <a:br>
              <a:rPr lang="tr-TR" altLang="en-US" sz="4400" dirty="0">
                <a:solidFill>
                  <a:schemeClr val="accent5">
                    <a:lumMod val="50000"/>
                  </a:schemeClr>
                </a:solidFill>
              </a:rPr>
            </a:br>
            <a:r>
              <a:rPr lang="tr-TR" altLang="en-US" sz="4400" dirty="0">
                <a:solidFill>
                  <a:schemeClr val="accent5">
                    <a:lumMod val="50000"/>
                  </a:schemeClr>
                </a:solidFill>
                <a:sym typeface="Wingdings" panose="05000000000000000000" pitchFamily="2" charset="2"/>
              </a:rPr>
              <a:t></a:t>
            </a:r>
            <a:endParaRPr lang="tr-TR" altLang="en-US" sz="4400" dirty="0">
              <a:solidFill>
                <a:schemeClr val="accent5">
                  <a:lumMod val="50000"/>
                </a:schemeClr>
              </a:solidFill>
            </a:endParaRPr>
          </a:p>
        </p:txBody>
      </p:sp>
      <p:sp>
        <p:nvSpPr>
          <p:cNvPr id="7" name="Metin kutusu 6"/>
          <p:cNvSpPr txBox="1"/>
          <p:nvPr/>
        </p:nvSpPr>
        <p:spPr>
          <a:xfrm>
            <a:off x="4206240" y="3647439"/>
            <a:ext cx="690880" cy="1569660"/>
          </a:xfrm>
          <a:prstGeom prst="rect">
            <a:avLst/>
          </a:prstGeom>
          <a:noFill/>
        </p:spPr>
        <p:txBody>
          <a:bodyPr wrap="square" rtlCol="0">
            <a:spAutoFit/>
          </a:bodyPr>
          <a:lstStyle/>
          <a:p>
            <a:r>
              <a:rPr lang="tr-TR" sz="9600" dirty="0">
                <a:solidFill>
                  <a:srgbClr val="FFFF00"/>
                </a:solidFill>
              </a:rPr>
              <a:t>+</a:t>
            </a:r>
          </a:p>
        </p:txBody>
      </p:sp>
    </p:spTree>
    <p:extLst>
      <p:ext uri="{BB962C8B-B14F-4D97-AF65-F5344CB8AC3E}">
        <p14:creationId xmlns:p14="http://schemas.microsoft.com/office/powerpoint/2010/main" val="40844669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spect="1" noChangeArrowheads="1"/>
          </p:cNvSpPr>
          <p:nvPr>
            <p:ph type="title"/>
          </p:nvPr>
        </p:nvSpPr>
        <p:spPr/>
        <p:txBody>
          <a:bodyPr/>
          <a:lstStyle/>
          <a:p>
            <a:r>
              <a:rPr lang="tr-TR" altLang="tr-TR" dirty="0"/>
              <a:t>Örnek-5-c</a:t>
            </a:r>
          </a:p>
        </p:txBody>
      </p:sp>
      <p:sp>
        <p:nvSpPr>
          <p:cNvPr id="124931" name="Rectangle 3"/>
          <p:cNvSpPr>
            <a:spLocks noGrp="1" noChangeAspect="1" noChangeArrowheads="1"/>
          </p:cNvSpPr>
          <p:nvPr>
            <p:ph idx="1"/>
          </p:nvPr>
        </p:nvSpPr>
        <p:spPr bwMode="auto">
          <a:xfrm>
            <a:off x="332317" y="1056393"/>
            <a:ext cx="8716433" cy="154005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None/>
            </a:pPr>
            <a:r>
              <a:rPr lang="tr-TR" altLang="tr-TR" sz="2400" dirty="0">
                <a:sym typeface="Symbol" panose="05050102010706020507" pitchFamily="18" charset="2"/>
              </a:rPr>
              <a:t>Karar </a:t>
            </a:r>
            <a:r>
              <a:rPr lang="tr-TR" altLang="tr-TR" sz="2400" dirty="0" err="1">
                <a:sym typeface="Symbol" panose="05050102010706020507" pitchFamily="18" charset="2"/>
              </a:rPr>
              <a:t>matirisi</a:t>
            </a:r>
            <a:r>
              <a:rPr lang="tr-TR" altLang="tr-TR" sz="2400" dirty="0">
                <a:sym typeface="Symbol" panose="05050102010706020507" pitchFamily="18" charset="2"/>
              </a:rPr>
              <a:t> kayıplardan oluşuyorsa</a:t>
            </a:r>
          </a:p>
          <a:p>
            <a:pPr marL="0" indent="0">
              <a:buNone/>
            </a:pPr>
            <a:r>
              <a:rPr lang="en-US" altLang="tr-TR" sz="2400" dirty="0">
                <a:sym typeface="Symbol" panose="05050102010706020507" pitchFamily="18" charset="2"/>
              </a:rPr>
              <a:t> </a:t>
            </a:r>
            <a:r>
              <a:rPr lang="en-US" altLang="tr-TR" sz="2400" dirty="0"/>
              <a:t>= </a:t>
            </a:r>
            <a:r>
              <a:rPr lang="tr-TR" altLang="tr-TR" sz="2400" dirty="0"/>
              <a:t>0,6 için </a:t>
            </a:r>
          </a:p>
          <a:p>
            <a:pPr marL="0" indent="0">
              <a:buNone/>
            </a:pPr>
            <a:r>
              <a:rPr lang="tr-TR" altLang="tr-TR" sz="2400" dirty="0" err="1"/>
              <a:t>Eniyi</a:t>
            </a:r>
            <a:r>
              <a:rPr lang="tr-TR" altLang="tr-TR" sz="2400" dirty="0"/>
              <a:t> strateji beklenen kayı değeri en düşük (21,2) olan S1 stratejisidir.</a:t>
            </a:r>
          </a:p>
          <a:p>
            <a:pPr>
              <a:buFontTx/>
              <a:buNone/>
            </a:pPr>
            <a:endParaRPr lang="tr-TR" altLang="tr-TR" dirty="0"/>
          </a:p>
        </p:txBody>
      </p:sp>
      <p:graphicFrame>
        <p:nvGraphicFramePr>
          <p:cNvPr id="6" name="Tablo 5"/>
          <p:cNvGraphicFramePr>
            <a:graphicFrameLocks noGrp="1"/>
          </p:cNvGraphicFramePr>
          <p:nvPr>
            <p:extLst>
              <p:ext uri="{D42A27DB-BD31-4B8C-83A1-F6EECF244321}">
                <p14:modId xmlns:p14="http://schemas.microsoft.com/office/powerpoint/2010/main" val="2644170461"/>
              </p:ext>
            </p:extLst>
          </p:nvPr>
        </p:nvGraphicFramePr>
        <p:xfrm>
          <a:off x="422628" y="2844799"/>
          <a:ext cx="8484305" cy="2672080"/>
        </p:xfrm>
        <a:graphic>
          <a:graphicData uri="http://schemas.openxmlformats.org/drawingml/2006/table">
            <a:tbl>
              <a:tblPr firstRow="1" bandRow="1">
                <a:tableStyleId>{5940675A-B579-460E-94D1-54222C63F5DA}</a:tableStyleId>
              </a:tblPr>
              <a:tblGrid>
                <a:gridCol w="979149">
                  <a:extLst>
                    <a:ext uri="{9D8B030D-6E8A-4147-A177-3AD203B41FA5}">
                      <a16:colId xmlns:a16="http://schemas.microsoft.com/office/drawing/2014/main" val="2798692330"/>
                    </a:ext>
                  </a:extLst>
                </a:gridCol>
                <a:gridCol w="515793">
                  <a:extLst>
                    <a:ext uri="{9D8B030D-6E8A-4147-A177-3AD203B41FA5}">
                      <a16:colId xmlns:a16="http://schemas.microsoft.com/office/drawing/2014/main" val="3531719595"/>
                    </a:ext>
                  </a:extLst>
                </a:gridCol>
                <a:gridCol w="515793">
                  <a:extLst>
                    <a:ext uri="{9D8B030D-6E8A-4147-A177-3AD203B41FA5}">
                      <a16:colId xmlns:a16="http://schemas.microsoft.com/office/drawing/2014/main" val="1183051451"/>
                    </a:ext>
                  </a:extLst>
                </a:gridCol>
                <a:gridCol w="515793">
                  <a:extLst>
                    <a:ext uri="{9D8B030D-6E8A-4147-A177-3AD203B41FA5}">
                      <a16:colId xmlns:a16="http://schemas.microsoft.com/office/drawing/2014/main" val="4243770742"/>
                    </a:ext>
                  </a:extLst>
                </a:gridCol>
                <a:gridCol w="515793">
                  <a:extLst>
                    <a:ext uri="{9D8B030D-6E8A-4147-A177-3AD203B41FA5}">
                      <a16:colId xmlns:a16="http://schemas.microsoft.com/office/drawing/2014/main" val="468507851"/>
                    </a:ext>
                  </a:extLst>
                </a:gridCol>
                <a:gridCol w="661831">
                  <a:extLst>
                    <a:ext uri="{9D8B030D-6E8A-4147-A177-3AD203B41FA5}">
                      <a16:colId xmlns:a16="http://schemas.microsoft.com/office/drawing/2014/main" val="2673790539"/>
                    </a:ext>
                  </a:extLst>
                </a:gridCol>
                <a:gridCol w="645507">
                  <a:extLst>
                    <a:ext uri="{9D8B030D-6E8A-4147-A177-3AD203B41FA5}">
                      <a16:colId xmlns:a16="http://schemas.microsoft.com/office/drawing/2014/main" val="4022602866"/>
                    </a:ext>
                  </a:extLst>
                </a:gridCol>
                <a:gridCol w="1187274">
                  <a:extLst>
                    <a:ext uri="{9D8B030D-6E8A-4147-A177-3AD203B41FA5}">
                      <a16:colId xmlns:a16="http://schemas.microsoft.com/office/drawing/2014/main" val="149576008"/>
                    </a:ext>
                  </a:extLst>
                </a:gridCol>
                <a:gridCol w="1316026">
                  <a:extLst>
                    <a:ext uri="{9D8B030D-6E8A-4147-A177-3AD203B41FA5}">
                      <a16:colId xmlns:a16="http://schemas.microsoft.com/office/drawing/2014/main" val="4174105760"/>
                    </a:ext>
                  </a:extLst>
                </a:gridCol>
                <a:gridCol w="1631346">
                  <a:extLst>
                    <a:ext uri="{9D8B030D-6E8A-4147-A177-3AD203B41FA5}">
                      <a16:colId xmlns:a16="http://schemas.microsoft.com/office/drawing/2014/main" val="196379327"/>
                    </a:ext>
                  </a:extLst>
                </a:gridCol>
              </a:tblGrid>
              <a:tr h="370840">
                <a:tc rowSpan="2">
                  <a:txBody>
                    <a:bodyPr/>
                    <a:lstStyle/>
                    <a:p>
                      <a:endParaRPr lang="tr-TR" b="1" dirty="0"/>
                    </a:p>
                    <a:p>
                      <a:r>
                        <a:rPr lang="tr-TR" b="1" dirty="0"/>
                        <a:t>Strateji</a:t>
                      </a:r>
                    </a:p>
                  </a:txBody>
                  <a:tcPr>
                    <a:solidFill>
                      <a:schemeClr val="bg1">
                        <a:lumMod val="95000"/>
                      </a:schemeClr>
                    </a:solidFill>
                  </a:tcPr>
                </a:tc>
                <a:tc gridSpan="4">
                  <a:txBody>
                    <a:bodyPr/>
                    <a:lstStyle/>
                    <a:p>
                      <a:pPr algn="ctr"/>
                      <a:r>
                        <a:rPr lang="tr-TR" b="1" dirty="0"/>
                        <a:t>Olay</a:t>
                      </a:r>
                    </a:p>
                  </a:txBody>
                  <a:tcPr>
                    <a:solidFill>
                      <a:schemeClr val="bg1">
                        <a:lumMod val="95000"/>
                      </a:schemeClr>
                    </a:solidFill>
                  </a:tcPr>
                </a:tc>
                <a:tc hMerge="1">
                  <a:txBody>
                    <a:bodyPr/>
                    <a:lstStyle/>
                    <a:p>
                      <a:endParaRPr lang="tr-TR" dirty="0"/>
                    </a:p>
                  </a:txBody>
                  <a:tcPr/>
                </a:tc>
                <a:tc hMerge="1">
                  <a:txBody>
                    <a:bodyPr/>
                    <a:lstStyle/>
                    <a:p>
                      <a:endParaRPr lang="tr-TR" dirty="0"/>
                    </a:p>
                  </a:txBody>
                  <a:tcPr/>
                </a:tc>
                <a:tc hMerge="1">
                  <a:txBody>
                    <a:bodyPr/>
                    <a:lstStyle/>
                    <a:p>
                      <a:endParaRPr lang="tr-TR" dirty="0"/>
                    </a:p>
                  </a:txBody>
                  <a:tcPr/>
                </a:tc>
                <a:tc rowSpan="2">
                  <a:txBody>
                    <a:bodyPr/>
                    <a:lstStyle/>
                    <a:p>
                      <a:pPr algn="ctr"/>
                      <a:r>
                        <a:rPr lang="tr-TR" b="1" dirty="0"/>
                        <a:t>Satır </a:t>
                      </a:r>
                      <a:r>
                        <a:rPr lang="tr-TR" b="1" dirty="0" err="1"/>
                        <a:t>Enk</a:t>
                      </a:r>
                      <a:endParaRPr lang="tr-TR" b="1" dirty="0"/>
                    </a:p>
                  </a:txBody>
                  <a:tcPr>
                    <a:solidFill>
                      <a:schemeClr val="bg1">
                        <a:lumMod val="95000"/>
                      </a:schemeClr>
                    </a:solidFill>
                  </a:tcPr>
                </a:tc>
                <a:tc rowSpan="2">
                  <a:txBody>
                    <a:bodyPr/>
                    <a:lstStyle/>
                    <a:p>
                      <a:pPr algn="ctr"/>
                      <a:r>
                        <a:rPr lang="tr-TR" b="1" dirty="0"/>
                        <a:t>Satır </a:t>
                      </a:r>
                    </a:p>
                    <a:p>
                      <a:pPr algn="ctr"/>
                      <a:r>
                        <a:rPr lang="tr-TR" b="1" dirty="0" err="1"/>
                        <a:t>Enb</a:t>
                      </a:r>
                      <a:endParaRPr lang="tr-TR" b="1" dirty="0"/>
                    </a:p>
                  </a:txBody>
                  <a:tcPr>
                    <a:solidFill>
                      <a:schemeClr val="bg1">
                        <a:lumMod val="95000"/>
                      </a:schemeClr>
                    </a:solidFill>
                  </a:tcPr>
                </a:tc>
                <a:tc rowSpan="2">
                  <a:txBody>
                    <a:bodyPr/>
                    <a:lstStyle/>
                    <a:p>
                      <a:pPr algn="ctr"/>
                      <a:r>
                        <a:rPr lang="en-US" altLang="tr-TR" sz="1800" dirty="0">
                          <a:sym typeface="Symbol" panose="05050102010706020507" pitchFamily="18" charset="2"/>
                        </a:rPr>
                        <a:t></a:t>
                      </a:r>
                      <a:r>
                        <a:rPr lang="tr-TR" altLang="tr-TR" sz="1800" dirty="0">
                          <a:sym typeface="Symbol" panose="05050102010706020507" pitchFamily="18" charset="2"/>
                        </a:rPr>
                        <a:t>=0,6</a:t>
                      </a:r>
                    </a:p>
                    <a:p>
                      <a:pPr algn="ctr"/>
                      <a:r>
                        <a:rPr lang="en-US" altLang="tr-TR" sz="1800" b="1" dirty="0">
                          <a:sym typeface="Symbol" panose="05050102010706020507" pitchFamily="18" charset="2"/>
                        </a:rPr>
                        <a:t></a:t>
                      </a:r>
                      <a:r>
                        <a:rPr lang="tr-TR" sz="1800" b="1" dirty="0">
                          <a:sym typeface="Symbol" panose="05050102010706020507" pitchFamily="18" charset="2"/>
                        </a:rPr>
                        <a:t>*(Satır </a:t>
                      </a:r>
                      <a:r>
                        <a:rPr lang="tr-TR" sz="1800" b="1" dirty="0" err="1">
                          <a:sym typeface="Symbol" panose="05050102010706020507" pitchFamily="18" charset="2"/>
                        </a:rPr>
                        <a:t>Enk</a:t>
                      </a:r>
                      <a:r>
                        <a:rPr lang="tr-TR" sz="1800" b="1" dirty="0">
                          <a:sym typeface="Symbol" panose="05050102010706020507" pitchFamily="18" charset="2"/>
                        </a:rPr>
                        <a:t>)</a:t>
                      </a:r>
                      <a:endParaRPr lang="tr-TR" b="1" dirty="0"/>
                    </a:p>
                  </a:txBody>
                  <a:tcPr>
                    <a:solidFill>
                      <a:schemeClr val="bg1">
                        <a:lumMod val="95000"/>
                      </a:schemeClr>
                    </a:solidFill>
                  </a:tcPr>
                </a:tc>
                <a:tc rowSpan="2">
                  <a:txBody>
                    <a:bodyPr/>
                    <a:lstStyle/>
                    <a:p>
                      <a:pPr algn="ctr"/>
                      <a:r>
                        <a:rPr lang="tr-TR" altLang="tr-TR" sz="1800" dirty="0">
                          <a:sym typeface="Symbol" panose="05050102010706020507" pitchFamily="18" charset="2"/>
                        </a:rPr>
                        <a:t>1-</a:t>
                      </a:r>
                      <a:r>
                        <a:rPr lang="en-US" altLang="tr-TR" sz="1800" dirty="0">
                          <a:sym typeface="Symbol" panose="05050102010706020507" pitchFamily="18" charset="2"/>
                        </a:rPr>
                        <a:t></a:t>
                      </a:r>
                      <a:r>
                        <a:rPr lang="tr-TR" altLang="tr-TR" sz="1800" dirty="0">
                          <a:sym typeface="Symbol" panose="05050102010706020507" pitchFamily="18" charset="2"/>
                        </a:rPr>
                        <a:t>=0,4</a:t>
                      </a:r>
                    </a:p>
                    <a:p>
                      <a:pPr algn="ctr"/>
                      <a:r>
                        <a:rPr lang="tr-TR" sz="1800" b="1" dirty="0">
                          <a:sym typeface="Symbol" panose="05050102010706020507" pitchFamily="18" charset="2"/>
                        </a:rPr>
                        <a:t>(1-</a:t>
                      </a:r>
                      <a:r>
                        <a:rPr lang="en-US" altLang="tr-TR" sz="1800" dirty="0">
                          <a:sym typeface="Symbol" panose="05050102010706020507" pitchFamily="18" charset="2"/>
                        </a:rPr>
                        <a:t></a:t>
                      </a:r>
                      <a:r>
                        <a:rPr lang="tr-TR" altLang="tr-TR" sz="1800" dirty="0">
                          <a:sym typeface="Symbol" panose="05050102010706020507" pitchFamily="18" charset="2"/>
                        </a:rPr>
                        <a:t>)</a:t>
                      </a:r>
                      <a:r>
                        <a:rPr lang="tr-TR" sz="1800" b="1" dirty="0">
                          <a:sym typeface="Symbol" panose="05050102010706020507" pitchFamily="18" charset="2"/>
                        </a:rPr>
                        <a:t>*(Satır </a:t>
                      </a:r>
                      <a:r>
                        <a:rPr lang="tr-TR" sz="1800" b="1" dirty="0" err="1">
                          <a:sym typeface="Symbol" panose="05050102010706020507" pitchFamily="18" charset="2"/>
                        </a:rPr>
                        <a:t>Enb</a:t>
                      </a:r>
                      <a:r>
                        <a:rPr lang="tr-TR" sz="1800" b="1" dirty="0">
                          <a:sym typeface="Symbol" panose="05050102010706020507" pitchFamily="18" charset="2"/>
                        </a:rPr>
                        <a:t>)</a:t>
                      </a:r>
                      <a:endParaRPr lang="tr-TR" b="1" dirty="0"/>
                    </a:p>
                  </a:txBody>
                  <a:tcPr>
                    <a:solidFill>
                      <a:schemeClr val="bg1">
                        <a:lumMod val="95000"/>
                      </a:schemeClr>
                    </a:solidFill>
                  </a:tcPr>
                </a:tc>
                <a:tc rowSpan="2">
                  <a:txBody>
                    <a:bodyPr/>
                    <a:lstStyle/>
                    <a:p>
                      <a:pPr algn="ctr"/>
                      <a:r>
                        <a:rPr lang="tr-TR" altLang="tr-TR" sz="1800" dirty="0">
                          <a:sym typeface="Symbol" panose="05050102010706020507" pitchFamily="18" charset="2"/>
                        </a:rPr>
                        <a:t>Beklenen Değer=</a:t>
                      </a:r>
                      <a:r>
                        <a:rPr lang="en-US" altLang="tr-TR" sz="1800" b="1" dirty="0">
                          <a:sym typeface="Symbol" panose="05050102010706020507" pitchFamily="18" charset="2"/>
                        </a:rPr>
                        <a:t></a:t>
                      </a:r>
                      <a:r>
                        <a:rPr lang="tr-TR" altLang="tr-TR" sz="1800" b="1" dirty="0">
                          <a:sym typeface="Symbol" panose="05050102010706020507" pitchFamily="18" charset="2"/>
                        </a:rPr>
                        <a:t>*Satır </a:t>
                      </a:r>
                      <a:r>
                        <a:rPr lang="tr-TR" altLang="tr-TR" sz="1800" b="1" dirty="0" err="1">
                          <a:sym typeface="Symbol" panose="05050102010706020507" pitchFamily="18" charset="2"/>
                        </a:rPr>
                        <a:t>Enk</a:t>
                      </a:r>
                      <a:r>
                        <a:rPr lang="tr-TR" altLang="tr-TR" sz="1800" b="1" dirty="0">
                          <a:sym typeface="Symbol" panose="05050102010706020507" pitchFamily="18" charset="2"/>
                        </a:rPr>
                        <a:t>+(1-</a:t>
                      </a:r>
                      <a:r>
                        <a:rPr lang="en-US" altLang="tr-TR" sz="1800" b="1" dirty="0">
                          <a:sym typeface="Symbol" panose="05050102010706020507" pitchFamily="18" charset="2"/>
                        </a:rPr>
                        <a:t></a:t>
                      </a:r>
                      <a:r>
                        <a:rPr lang="tr-TR" altLang="tr-TR" sz="1800" b="1" dirty="0">
                          <a:sym typeface="Symbol" panose="05050102010706020507" pitchFamily="18" charset="2"/>
                        </a:rPr>
                        <a:t>)*Satır </a:t>
                      </a:r>
                      <a:r>
                        <a:rPr lang="tr-TR" altLang="tr-TR" sz="1800" b="1" dirty="0" err="1">
                          <a:sym typeface="Symbol" panose="05050102010706020507" pitchFamily="18" charset="2"/>
                        </a:rPr>
                        <a:t>Enb</a:t>
                      </a:r>
                      <a:endParaRPr lang="tr-TR" b="1" dirty="0"/>
                    </a:p>
                  </a:txBody>
                  <a:tcPr>
                    <a:solidFill>
                      <a:schemeClr val="bg1">
                        <a:lumMod val="95000"/>
                      </a:schemeClr>
                    </a:solidFill>
                  </a:tcPr>
                </a:tc>
                <a:extLst>
                  <a:ext uri="{0D108BD9-81ED-4DB2-BD59-A6C34878D82A}">
                    <a16:rowId xmlns:a16="http://schemas.microsoft.com/office/drawing/2014/main" val="2292861808"/>
                  </a:ext>
                </a:extLst>
              </a:tr>
              <a:tr h="370840">
                <a:tc vMerge="1">
                  <a:txBody>
                    <a:bodyPr/>
                    <a:lstStyle/>
                    <a:p>
                      <a:endParaRPr lang="tr-TR" dirty="0"/>
                    </a:p>
                  </a:txBody>
                  <a:tcPr/>
                </a:tc>
                <a:tc>
                  <a:txBody>
                    <a:bodyPr/>
                    <a:lstStyle/>
                    <a:p>
                      <a:pPr algn="ctr"/>
                      <a:r>
                        <a:rPr lang="tr-TR" b="1" dirty="0"/>
                        <a:t>O1</a:t>
                      </a:r>
                    </a:p>
                  </a:txBody>
                  <a:tcPr>
                    <a:solidFill>
                      <a:schemeClr val="bg1">
                        <a:lumMod val="95000"/>
                      </a:schemeClr>
                    </a:solidFill>
                  </a:tcPr>
                </a:tc>
                <a:tc>
                  <a:txBody>
                    <a:bodyPr/>
                    <a:lstStyle/>
                    <a:p>
                      <a:pPr algn="ctr"/>
                      <a:r>
                        <a:rPr lang="tr-TR" b="1" dirty="0"/>
                        <a:t>O2</a:t>
                      </a:r>
                    </a:p>
                  </a:txBody>
                  <a:tcPr>
                    <a:solidFill>
                      <a:schemeClr val="bg1">
                        <a:lumMod val="95000"/>
                      </a:schemeClr>
                    </a:solidFill>
                  </a:tcPr>
                </a:tc>
                <a:tc>
                  <a:txBody>
                    <a:bodyPr/>
                    <a:lstStyle/>
                    <a:p>
                      <a:pPr algn="ctr"/>
                      <a:r>
                        <a:rPr lang="tr-TR" b="1" dirty="0"/>
                        <a:t>O3</a:t>
                      </a:r>
                    </a:p>
                  </a:txBody>
                  <a:tcPr>
                    <a:solidFill>
                      <a:schemeClr val="bg1">
                        <a:lumMod val="95000"/>
                      </a:schemeClr>
                    </a:solidFill>
                  </a:tcPr>
                </a:tc>
                <a:tc>
                  <a:txBody>
                    <a:bodyPr/>
                    <a:lstStyle/>
                    <a:p>
                      <a:pPr algn="ctr"/>
                      <a:r>
                        <a:rPr lang="tr-TR" b="1" dirty="0"/>
                        <a:t>O4</a:t>
                      </a:r>
                    </a:p>
                  </a:txBody>
                  <a:tcPr>
                    <a:solidFill>
                      <a:schemeClr val="bg1">
                        <a:lumMod val="95000"/>
                      </a:schemeClr>
                    </a:solidFill>
                  </a:tcPr>
                </a:tc>
                <a:tc vMerge="1">
                  <a:txBody>
                    <a:bodyPr/>
                    <a:lstStyle/>
                    <a:p>
                      <a:endParaRPr lang="tr-TR" dirty="0"/>
                    </a:p>
                  </a:txBody>
                  <a:tcPr/>
                </a:tc>
                <a:tc vMerge="1">
                  <a:txBody>
                    <a:bodyPr/>
                    <a:lstStyle/>
                    <a:p>
                      <a:endParaRPr lang="tr-TR" dirty="0"/>
                    </a:p>
                  </a:txBody>
                  <a:tcPr/>
                </a:tc>
                <a:tc vMerge="1">
                  <a:txBody>
                    <a:bodyPr/>
                    <a:lstStyle/>
                    <a:p>
                      <a:endParaRPr lang="tr-TR" dirty="0"/>
                    </a:p>
                  </a:txBody>
                  <a:tcPr/>
                </a:tc>
                <a:tc vMerge="1">
                  <a:txBody>
                    <a:bodyPr/>
                    <a:lstStyle/>
                    <a:p>
                      <a:endParaRPr lang="tr-TR" dirty="0"/>
                    </a:p>
                  </a:txBody>
                  <a:tcPr/>
                </a:tc>
                <a:tc vMerge="1">
                  <a:txBody>
                    <a:bodyPr/>
                    <a:lstStyle/>
                    <a:p>
                      <a:endParaRPr lang="tr-TR"/>
                    </a:p>
                  </a:txBody>
                  <a:tcPr/>
                </a:tc>
                <a:extLst>
                  <a:ext uri="{0D108BD9-81ED-4DB2-BD59-A6C34878D82A}">
                    <a16:rowId xmlns:a16="http://schemas.microsoft.com/office/drawing/2014/main" val="3987235984"/>
                  </a:ext>
                </a:extLst>
              </a:tr>
              <a:tr h="370840">
                <a:tc>
                  <a:txBody>
                    <a:bodyPr/>
                    <a:lstStyle/>
                    <a:p>
                      <a:pPr algn="ctr"/>
                      <a:r>
                        <a:rPr lang="tr-TR" b="1" dirty="0"/>
                        <a:t>S1</a:t>
                      </a:r>
                    </a:p>
                  </a:txBody>
                  <a:tcPr/>
                </a:tc>
                <a:tc>
                  <a:txBody>
                    <a:bodyPr/>
                    <a:lstStyle/>
                    <a:p>
                      <a:pPr algn="ctr"/>
                      <a:r>
                        <a:rPr lang="tr-TR" dirty="0"/>
                        <a:t>26</a:t>
                      </a:r>
                    </a:p>
                  </a:txBody>
                  <a:tcPr/>
                </a:tc>
                <a:tc>
                  <a:txBody>
                    <a:bodyPr/>
                    <a:lstStyle/>
                    <a:p>
                      <a:pPr algn="ctr"/>
                      <a:r>
                        <a:rPr lang="tr-TR" dirty="0"/>
                        <a:t>26</a:t>
                      </a:r>
                    </a:p>
                  </a:txBody>
                  <a:tcPr/>
                </a:tc>
                <a:tc>
                  <a:txBody>
                    <a:bodyPr/>
                    <a:lstStyle/>
                    <a:p>
                      <a:pPr algn="ctr"/>
                      <a:r>
                        <a:rPr lang="tr-TR" dirty="0"/>
                        <a:t>18</a:t>
                      </a:r>
                    </a:p>
                  </a:txBody>
                  <a:tcPr/>
                </a:tc>
                <a:tc>
                  <a:txBody>
                    <a:bodyPr/>
                    <a:lstStyle/>
                    <a:p>
                      <a:pPr algn="ctr"/>
                      <a:r>
                        <a:rPr lang="tr-TR" dirty="0"/>
                        <a:t>22</a:t>
                      </a:r>
                    </a:p>
                  </a:txBody>
                  <a:tcPr/>
                </a:tc>
                <a:tc>
                  <a:txBody>
                    <a:bodyPr/>
                    <a:lstStyle/>
                    <a:p>
                      <a:pPr algn="ctr"/>
                      <a:r>
                        <a:rPr lang="tr-TR" dirty="0"/>
                        <a:t>18</a:t>
                      </a:r>
                    </a:p>
                  </a:txBody>
                  <a:tcPr>
                    <a:solidFill>
                      <a:schemeClr val="bg1"/>
                    </a:solidFill>
                  </a:tcPr>
                </a:tc>
                <a:tc>
                  <a:txBody>
                    <a:bodyPr/>
                    <a:lstStyle/>
                    <a:p>
                      <a:pPr algn="ctr"/>
                      <a:r>
                        <a:rPr lang="tr-TR" dirty="0"/>
                        <a:t>26</a:t>
                      </a:r>
                    </a:p>
                  </a:txBody>
                  <a:tcPr>
                    <a:solidFill>
                      <a:schemeClr val="bg1"/>
                    </a:solidFill>
                  </a:tcPr>
                </a:tc>
                <a:tc>
                  <a:txBody>
                    <a:bodyPr/>
                    <a:lstStyle/>
                    <a:p>
                      <a:pPr algn="ctr"/>
                      <a:r>
                        <a:rPr lang="tr-TR" dirty="0"/>
                        <a:t>0,6*18</a:t>
                      </a:r>
                    </a:p>
                  </a:txBody>
                  <a:tcPr>
                    <a:solidFill>
                      <a:schemeClr val="bg1"/>
                    </a:solidFill>
                  </a:tcPr>
                </a:tc>
                <a:tc>
                  <a:txBody>
                    <a:bodyPr/>
                    <a:lstStyle/>
                    <a:p>
                      <a:pPr algn="ctr"/>
                      <a:r>
                        <a:rPr lang="tr-TR" dirty="0"/>
                        <a:t>0,4*26</a:t>
                      </a:r>
                    </a:p>
                  </a:txBody>
                  <a:tcPr>
                    <a:solidFill>
                      <a:schemeClr val="bg1"/>
                    </a:solidFill>
                  </a:tcPr>
                </a:tc>
                <a:tc>
                  <a:txBody>
                    <a:bodyPr/>
                    <a:lstStyle/>
                    <a:p>
                      <a:pPr algn="ctr"/>
                      <a:r>
                        <a:rPr lang="tr-TR" dirty="0"/>
                        <a:t>21,2</a:t>
                      </a:r>
                    </a:p>
                  </a:txBody>
                  <a:tcPr>
                    <a:solidFill>
                      <a:schemeClr val="accent3"/>
                    </a:solidFill>
                  </a:tcPr>
                </a:tc>
                <a:extLst>
                  <a:ext uri="{0D108BD9-81ED-4DB2-BD59-A6C34878D82A}">
                    <a16:rowId xmlns:a16="http://schemas.microsoft.com/office/drawing/2014/main" val="3538661491"/>
                  </a:ext>
                </a:extLst>
              </a:tr>
              <a:tr h="370840">
                <a:tc>
                  <a:txBody>
                    <a:bodyPr/>
                    <a:lstStyle/>
                    <a:p>
                      <a:pPr algn="ctr"/>
                      <a:r>
                        <a:rPr lang="tr-TR" b="1" dirty="0"/>
                        <a:t>S2</a:t>
                      </a:r>
                    </a:p>
                  </a:txBody>
                  <a:tcPr/>
                </a:tc>
                <a:tc>
                  <a:txBody>
                    <a:bodyPr/>
                    <a:lstStyle/>
                    <a:p>
                      <a:pPr algn="ctr"/>
                      <a:r>
                        <a:rPr lang="tr-TR" dirty="0"/>
                        <a:t>22</a:t>
                      </a:r>
                    </a:p>
                  </a:txBody>
                  <a:tcPr/>
                </a:tc>
                <a:tc>
                  <a:txBody>
                    <a:bodyPr/>
                    <a:lstStyle/>
                    <a:p>
                      <a:pPr algn="ctr"/>
                      <a:r>
                        <a:rPr lang="tr-TR" dirty="0"/>
                        <a:t>34</a:t>
                      </a:r>
                    </a:p>
                  </a:txBody>
                  <a:tcPr/>
                </a:tc>
                <a:tc>
                  <a:txBody>
                    <a:bodyPr/>
                    <a:lstStyle/>
                    <a:p>
                      <a:pPr algn="ctr"/>
                      <a:r>
                        <a:rPr lang="tr-TR" dirty="0"/>
                        <a:t>30</a:t>
                      </a:r>
                    </a:p>
                  </a:txBody>
                  <a:tcPr/>
                </a:tc>
                <a:tc>
                  <a:txBody>
                    <a:bodyPr/>
                    <a:lstStyle/>
                    <a:p>
                      <a:pPr algn="ctr"/>
                      <a:r>
                        <a:rPr lang="tr-TR" dirty="0"/>
                        <a:t>18</a:t>
                      </a:r>
                    </a:p>
                  </a:txBody>
                  <a:tcPr/>
                </a:tc>
                <a:tc>
                  <a:txBody>
                    <a:bodyPr/>
                    <a:lstStyle/>
                    <a:p>
                      <a:pPr algn="ctr"/>
                      <a:r>
                        <a:rPr lang="tr-TR" dirty="0"/>
                        <a:t>18</a:t>
                      </a:r>
                    </a:p>
                  </a:txBody>
                  <a:tcPr>
                    <a:solidFill>
                      <a:schemeClr val="bg1"/>
                    </a:solidFill>
                  </a:tcPr>
                </a:tc>
                <a:tc>
                  <a:txBody>
                    <a:bodyPr/>
                    <a:lstStyle/>
                    <a:p>
                      <a:pPr algn="ctr"/>
                      <a:r>
                        <a:rPr lang="tr-TR" dirty="0"/>
                        <a:t>34</a:t>
                      </a:r>
                    </a:p>
                  </a:txBody>
                  <a:tcPr>
                    <a:solidFill>
                      <a:schemeClr val="bg1"/>
                    </a:solidFill>
                  </a:tcPr>
                </a:tc>
                <a:tc>
                  <a:txBody>
                    <a:bodyPr/>
                    <a:lstStyle/>
                    <a:p>
                      <a:pPr algn="ctr"/>
                      <a:r>
                        <a:rPr lang="tr-TR" dirty="0"/>
                        <a:t>0,6*18</a:t>
                      </a:r>
                    </a:p>
                  </a:txBody>
                  <a:tcPr>
                    <a:solidFill>
                      <a:schemeClr val="bg1"/>
                    </a:solidFill>
                  </a:tcPr>
                </a:tc>
                <a:tc>
                  <a:txBody>
                    <a:bodyPr/>
                    <a:lstStyle/>
                    <a:p>
                      <a:pPr algn="ctr"/>
                      <a:r>
                        <a:rPr lang="tr-TR" dirty="0"/>
                        <a:t>0,4*34</a:t>
                      </a:r>
                    </a:p>
                  </a:txBody>
                  <a:tcPr>
                    <a:solidFill>
                      <a:schemeClr val="bg1"/>
                    </a:solidFill>
                  </a:tcPr>
                </a:tc>
                <a:tc>
                  <a:txBody>
                    <a:bodyPr/>
                    <a:lstStyle/>
                    <a:p>
                      <a:pPr algn="ctr"/>
                      <a:r>
                        <a:rPr lang="tr-TR" dirty="0"/>
                        <a:t>24,4</a:t>
                      </a:r>
                    </a:p>
                  </a:txBody>
                  <a:tcPr>
                    <a:noFill/>
                  </a:tcPr>
                </a:tc>
                <a:extLst>
                  <a:ext uri="{0D108BD9-81ED-4DB2-BD59-A6C34878D82A}">
                    <a16:rowId xmlns:a16="http://schemas.microsoft.com/office/drawing/2014/main" val="1922621547"/>
                  </a:ext>
                </a:extLst>
              </a:tr>
              <a:tr h="370840">
                <a:tc>
                  <a:txBody>
                    <a:bodyPr/>
                    <a:lstStyle/>
                    <a:p>
                      <a:pPr algn="ctr"/>
                      <a:r>
                        <a:rPr lang="tr-TR" b="1" dirty="0"/>
                        <a:t>S3</a:t>
                      </a:r>
                    </a:p>
                  </a:txBody>
                  <a:tcPr/>
                </a:tc>
                <a:tc>
                  <a:txBody>
                    <a:bodyPr/>
                    <a:lstStyle/>
                    <a:p>
                      <a:pPr algn="ctr"/>
                      <a:r>
                        <a:rPr lang="tr-TR" dirty="0"/>
                        <a:t>28</a:t>
                      </a:r>
                    </a:p>
                  </a:txBody>
                  <a:tcPr/>
                </a:tc>
                <a:tc>
                  <a:txBody>
                    <a:bodyPr/>
                    <a:lstStyle/>
                    <a:p>
                      <a:pPr algn="ctr"/>
                      <a:r>
                        <a:rPr lang="tr-TR" dirty="0"/>
                        <a:t>24</a:t>
                      </a:r>
                    </a:p>
                  </a:txBody>
                  <a:tcPr/>
                </a:tc>
                <a:tc>
                  <a:txBody>
                    <a:bodyPr/>
                    <a:lstStyle/>
                    <a:p>
                      <a:pPr algn="ctr"/>
                      <a:r>
                        <a:rPr lang="tr-TR" dirty="0"/>
                        <a:t>34</a:t>
                      </a:r>
                    </a:p>
                  </a:txBody>
                  <a:tcPr/>
                </a:tc>
                <a:tc>
                  <a:txBody>
                    <a:bodyPr/>
                    <a:lstStyle/>
                    <a:p>
                      <a:pPr algn="ctr"/>
                      <a:r>
                        <a:rPr lang="tr-TR" dirty="0"/>
                        <a:t>26</a:t>
                      </a:r>
                    </a:p>
                  </a:txBody>
                  <a:tcPr/>
                </a:tc>
                <a:tc>
                  <a:txBody>
                    <a:bodyPr/>
                    <a:lstStyle/>
                    <a:p>
                      <a:pPr algn="ctr"/>
                      <a:r>
                        <a:rPr lang="tr-TR" dirty="0"/>
                        <a:t>24</a:t>
                      </a:r>
                    </a:p>
                  </a:txBody>
                  <a:tcPr>
                    <a:solidFill>
                      <a:schemeClr val="bg1"/>
                    </a:solidFill>
                  </a:tcPr>
                </a:tc>
                <a:tc>
                  <a:txBody>
                    <a:bodyPr/>
                    <a:lstStyle/>
                    <a:p>
                      <a:pPr algn="ctr"/>
                      <a:r>
                        <a:rPr lang="tr-TR" dirty="0"/>
                        <a:t>34</a:t>
                      </a:r>
                    </a:p>
                  </a:txBody>
                  <a:tcPr>
                    <a:solidFill>
                      <a:schemeClr val="bg1"/>
                    </a:solidFill>
                  </a:tcPr>
                </a:tc>
                <a:tc>
                  <a:txBody>
                    <a:bodyPr/>
                    <a:lstStyle/>
                    <a:p>
                      <a:pPr algn="ctr"/>
                      <a:r>
                        <a:rPr lang="tr-TR" dirty="0"/>
                        <a:t>0,6*24</a:t>
                      </a:r>
                    </a:p>
                  </a:txBody>
                  <a:tcPr>
                    <a:solidFill>
                      <a:schemeClr val="bg1"/>
                    </a:solidFill>
                  </a:tcPr>
                </a:tc>
                <a:tc>
                  <a:txBody>
                    <a:bodyPr/>
                    <a:lstStyle/>
                    <a:p>
                      <a:pPr algn="ctr"/>
                      <a:r>
                        <a:rPr lang="tr-TR" dirty="0"/>
                        <a:t>0,4*34</a:t>
                      </a:r>
                    </a:p>
                  </a:txBody>
                  <a:tcPr>
                    <a:solidFill>
                      <a:schemeClr val="bg1"/>
                    </a:solidFill>
                  </a:tcPr>
                </a:tc>
                <a:tc>
                  <a:txBody>
                    <a:bodyPr/>
                    <a:lstStyle/>
                    <a:p>
                      <a:pPr algn="ctr"/>
                      <a:r>
                        <a:rPr lang="tr-TR" dirty="0"/>
                        <a:t>28,0</a:t>
                      </a:r>
                    </a:p>
                  </a:txBody>
                  <a:tcPr>
                    <a:noFill/>
                  </a:tcPr>
                </a:tc>
                <a:extLst>
                  <a:ext uri="{0D108BD9-81ED-4DB2-BD59-A6C34878D82A}">
                    <a16:rowId xmlns:a16="http://schemas.microsoft.com/office/drawing/2014/main" val="950757346"/>
                  </a:ext>
                </a:extLst>
              </a:tr>
              <a:tr h="370840">
                <a:tc>
                  <a:txBody>
                    <a:bodyPr/>
                    <a:lstStyle/>
                    <a:p>
                      <a:pPr algn="ctr"/>
                      <a:r>
                        <a:rPr lang="tr-TR" b="1" dirty="0"/>
                        <a:t>S4</a:t>
                      </a:r>
                    </a:p>
                  </a:txBody>
                  <a:tcPr/>
                </a:tc>
                <a:tc>
                  <a:txBody>
                    <a:bodyPr/>
                    <a:lstStyle/>
                    <a:p>
                      <a:pPr algn="ctr"/>
                      <a:r>
                        <a:rPr lang="tr-TR" dirty="0"/>
                        <a:t>22</a:t>
                      </a:r>
                    </a:p>
                  </a:txBody>
                  <a:tcPr/>
                </a:tc>
                <a:tc>
                  <a:txBody>
                    <a:bodyPr/>
                    <a:lstStyle/>
                    <a:p>
                      <a:pPr algn="ctr"/>
                      <a:r>
                        <a:rPr lang="tr-TR" dirty="0"/>
                        <a:t>30</a:t>
                      </a:r>
                    </a:p>
                  </a:txBody>
                  <a:tcPr/>
                </a:tc>
                <a:tc>
                  <a:txBody>
                    <a:bodyPr/>
                    <a:lstStyle/>
                    <a:p>
                      <a:pPr algn="ctr"/>
                      <a:r>
                        <a:rPr lang="tr-TR" dirty="0"/>
                        <a:t>28</a:t>
                      </a:r>
                    </a:p>
                  </a:txBody>
                  <a:tcPr/>
                </a:tc>
                <a:tc>
                  <a:txBody>
                    <a:bodyPr/>
                    <a:lstStyle/>
                    <a:p>
                      <a:pPr algn="ctr"/>
                      <a:r>
                        <a:rPr lang="tr-TR" dirty="0"/>
                        <a:t>20</a:t>
                      </a:r>
                    </a:p>
                  </a:txBody>
                  <a:tcPr/>
                </a:tc>
                <a:tc>
                  <a:txBody>
                    <a:bodyPr/>
                    <a:lstStyle/>
                    <a:p>
                      <a:pPr algn="ctr"/>
                      <a:r>
                        <a:rPr lang="tr-TR" dirty="0"/>
                        <a:t>20</a:t>
                      </a:r>
                    </a:p>
                  </a:txBody>
                  <a:tcPr>
                    <a:solidFill>
                      <a:schemeClr val="bg1"/>
                    </a:solidFill>
                  </a:tcPr>
                </a:tc>
                <a:tc>
                  <a:txBody>
                    <a:bodyPr/>
                    <a:lstStyle/>
                    <a:p>
                      <a:pPr algn="ctr"/>
                      <a:r>
                        <a:rPr lang="tr-TR" dirty="0"/>
                        <a:t>30</a:t>
                      </a:r>
                    </a:p>
                  </a:txBody>
                  <a:tcPr>
                    <a:solidFill>
                      <a:schemeClr val="bg1"/>
                    </a:solidFill>
                  </a:tcPr>
                </a:tc>
                <a:tc>
                  <a:txBody>
                    <a:bodyPr/>
                    <a:lstStyle/>
                    <a:p>
                      <a:pPr algn="ctr"/>
                      <a:r>
                        <a:rPr lang="tr-TR" dirty="0"/>
                        <a:t>0,6*20</a:t>
                      </a:r>
                    </a:p>
                  </a:txBody>
                  <a:tcPr>
                    <a:solidFill>
                      <a:schemeClr val="bg1"/>
                    </a:solidFill>
                  </a:tcPr>
                </a:tc>
                <a:tc>
                  <a:txBody>
                    <a:bodyPr/>
                    <a:lstStyle/>
                    <a:p>
                      <a:pPr algn="ctr"/>
                      <a:r>
                        <a:rPr lang="tr-TR" dirty="0"/>
                        <a:t>0,4*30</a:t>
                      </a:r>
                    </a:p>
                  </a:txBody>
                  <a:tcPr>
                    <a:solidFill>
                      <a:schemeClr val="bg1"/>
                    </a:solidFill>
                  </a:tcPr>
                </a:tc>
                <a:tc>
                  <a:txBody>
                    <a:bodyPr/>
                    <a:lstStyle/>
                    <a:p>
                      <a:pPr algn="ctr"/>
                      <a:r>
                        <a:rPr lang="tr-TR" dirty="0"/>
                        <a:t>24,0</a:t>
                      </a:r>
                    </a:p>
                  </a:txBody>
                  <a:tcPr>
                    <a:solidFill>
                      <a:schemeClr val="bg1"/>
                    </a:solidFill>
                  </a:tcPr>
                </a:tc>
                <a:extLst>
                  <a:ext uri="{0D108BD9-81ED-4DB2-BD59-A6C34878D82A}">
                    <a16:rowId xmlns:a16="http://schemas.microsoft.com/office/drawing/2014/main" val="3234323236"/>
                  </a:ext>
                </a:extLst>
              </a:tr>
            </a:tbl>
          </a:graphicData>
        </a:graphic>
      </p:graphicFrame>
    </p:spTree>
    <p:extLst>
      <p:ext uri="{BB962C8B-B14F-4D97-AF65-F5344CB8AC3E}">
        <p14:creationId xmlns:p14="http://schemas.microsoft.com/office/powerpoint/2010/main" val="42735157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spect="1" noChangeArrowheads="1"/>
          </p:cNvSpPr>
          <p:nvPr>
            <p:ph type="title"/>
          </p:nvPr>
        </p:nvSpPr>
        <p:spPr/>
        <p:txBody>
          <a:bodyPr/>
          <a:lstStyle/>
          <a:p>
            <a:r>
              <a:rPr lang="en-US" altLang="tr-TR"/>
              <a:t>Risk Durumunda Karar Alma </a:t>
            </a:r>
            <a:endParaRPr lang="tr-TR" altLang="tr-TR"/>
          </a:p>
        </p:txBody>
      </p:sp>
      <p:graphicFrame>
        <p:nvGraphicFramePr>
          <p:cNvPr id="7" name="Diyagram 6"/>
          <p:cNvGraphicFramePr/>
          <p:nvPr>
            <p:extLst>
              <p:ext uri="{D42A27DB-BD31-4B8C-83A1-F6EECF244321}">
                <p14:modId xmlns:p14="http://schemas.microsoft.com/office/powerpoint/2010/main" val="3622492014"/>
              </p:ext>
            </p:extLst>
          </p:nvPr>
        </p:nvGraphicFramePr>
        <p:xfrm>
          <a:off x="1387636" y="1351280"/>
          <a:ext cx="7003774" cy="46658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87290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spect="1" noChangeArrowheads="1"/>
          </p:cNvSpPr>
          <p:nvPr>
            <p:ph type="title"/>
          </p:nvPr>
        </p:nvSpPr>
        <p:spPr/>
        <p:txBody>
          <a:bodyPr/>
          <a:lstStyle/>
          <a:p>
            <a:r>
              <a:rPr lang="tr-TR" altLang="tr-TR" dirty="0"/>
              <a:t>7. </a:t>
            </a:r>
            <a:r>
              <a:rPr lang="en-US" altLang="tr-TR" dirty="0" err="1"/>
              <a:t>En</a:t>
            </a:r>
            <a:r>
              <a:rPr lang="en-US" altLang="tr-TR" dirty="0"/>
              <a:t> </a:t>
            </a:r>
            <a:r>
              <a:rPr lang="en-US" altLang="tr-TR" dirty="0" err="1"/>
              <a:t>Yüksek</a:t>
            </a:r>
            <a:r>
              <a:rPr lang="en-US" altLang="tr-TR" dirty="0"/>
              <a:t> </a:t>
            </a:r>
            <a:r>
              <a:rPr lang="en-US" altLang="tr-TR" dirty="0" err="1"/>
              <a:t>Olabilirlik</a:t>
            </a:r>
            <a:r>
              <a:rPr lang="en-US" altLang="tr-TR" dirty="0"/>
              <a:t> </a:t>
            </a:r>
            <a:r>
              <a:rPr lang="en-US" altLang="tr-TR" dirty="0" err="1"/>
              <a:t>Ölçütü</a:t>
            </a:r>
            <a:r>
              <a:rPr lang="tr-TR" altLang="tr-TR" dirty="0"/>
              <a:t> </a:t>
            </a:r>
          </a:p>
        </p:txBody>
      </p:sp>
      <p:sp>
        <p:nvSpPr>
          <p:cNvPr id="135171" name="Rectangle 3"/>
          <p:cNvSpPr>
            <a:spLocks noGrp="1" noChangeAspect="1" noChangeArrowheads="1"/>
          </p:cNvSpPr>
          <p:nvPr>
            <p:ph idx="1"/>
          </p:nvPr>
        </p:nvSpPr>
        <p:spPr bwMode="auto">
          <a:xfrm>
            <a:off x="95250" y="1600200"/>
            <a:ext cx="8953500" cy="265571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indent="20638">
              <a:buFontTx/>
              <a:buNone/>
            </a:pPr>
            <a:r>
              <a:rPr lang="en-US" altLang="tr-TR" sz="2800" dirty="0"/>
              <a:t>Bu </a:t>
            </a:r>
            <a:r>
              <a:rPr lang="en-US" altLang="tr-TR" sz="2800" dirty="0" err="1"/>
              <a:t>ölçüte</a:t>
            </a:r>
            <a:r>
              <a:rPr lang="en-US" altLang="tr-TR" sz="2800" dirty="0"/>
              <a:t> </a:t>
            </a:r>
            <a:r>
              <a:rPr lang="en-US" altLang="tr-TR" sz="2800" dirty="0" err="1"/>
              <a:t>göre</a:t>
            </a:r>
            <a:r>
              <a:rPr lang="en-US" altLang="tr-TR" sz="2800" dirty="0"/>
              <a:t> </a:t>
            </a:r>
            <a:r>
              <a:rPr lang="en-US" altLang="tr-TR" sz="2800" dirty="0" err="1"/>
              <a:t>karar</a:t>
            </a:r>
            <a:r>
              <a:rPr lang="en-US" altLang="tr-TR" sz="2800" dirty="0"/>
              <a:t> </a:t>
            </a:r>
            <a:r>
              <a:rPr lang="en-US" altLang="tr-TR" sz="2800" dirty="0" err="1"/>
              <a:t>verici</a:t>
            </a:r>
            <a:r>
              <a:rPr lang="en-US" altLang="tr-TR" sz="2800" dirty="0"/>
              <a:t> </a:t>
            </a:r>
            <a:r>
              <a:rPr lang="en-US" altLang="tr-TR" sz="2800" dirty="0" err="1"/>
              <a:t>tüm</a:t>
            </a:r>
            <a:r>
              <a:rPr lang="en-US" altLang="tr-TR" sz="2800" dirty="0"/>
              <a:t> </a:t>
            </a:r>
            <a:r>
              <a:rPr lang="en-US" altLang="tr-TR" sz="2800" dirty="0" err="1"/>
              <a:t>dikkatini</a:t>
            </a:r>
            <a:r>
              <a:rPr lang="en-US" altLang="tr-TR" sz="2800" dirty="0"/>
              <a:t> </a:t>
            </a:r>
            <a:r>
              <a:rPr lang="en-US" altLang="tr-TR" sz="2800" dirty="0" err="1"/>
              <a:t>olabilirliği</a:t>
            </a:r>
            <a:r>
              <a:rPr lang="en-US" altLang="tr-TR" sz="2800" dirty="0"/>
              <a:t> </a:t>
            </a:r>
            <a:r>
              <a:rPr lang="en-US" altLang="tr-TR" sz="2800" dirty="0" err="1"/>
              <a:t>en</a:t>
            </a:r>
            <a:r>
              <a:rPr lang="en-US" altLang="tr-TR" sz="2800" dirty="0"/>
              <a:t> </a:t>
            </a:r>
            <a:r>
              <a:rPr lang="en-US" altLang="tr-TR" sz="2800" dirty="0" err="1"/>
              <a:t>yüksek</a:t>
            </a:r>
            <a:r>
              <a:rPr lang="en-US" altLang="tr-TR" sz="2800" dirty="0"/>
              <a:t> </a:t>
            </a:r>
            <a:r>
              <a:rPr lang="en-US" altLang="tr-TR" sz="2800" dirty="0" err="1"/>
              <a:t>olan</a:t>
            </a:r>
            <a:r>
              <a:rPr lang="en-US" altLang="tr-TR" sz="2800" dirty="0"/>
              <a:t> </a:t>
            </a:r>
            <a:r>
              <a:rPr lang="en-US" altLang="tr-TR" sz="2800" dirty="0" err="1"/>
              <a:t>olay</a:t>
            </a:r>
            <a:r>
              <a:rPr lang="en-US" altLang="tr-TR" sz="2800" dirty="0"/>
              <a:t> </a:t>
            </a:r>
            <a:r>
              <a:rPr lang="en-US" altLang="tr-TR" sz="2800" dirty="0" err="1"/>
              <a:t>üzerinde</a:t>
            </a:r>
            <a:r>
              <a:rPr lang="en-US" altLang="tr-TR" sz="2800" dirty="0"/>
              <a:t> </a:t>
            </a:r>
            <a:r>
              <a:rPr lang="en-US" altLang="tr-TR" sz="2800" dirty="0" err="1"/>
              <a:t>yoğunlaştırır</a:t>
            </a:r>
            <a:r>
              <a:rPr lang="en-US" altLang="tr-TR" sz="2800" dirty="0"/>
              <a:t>. </a:t>
            </a:r>
            <a:r>
              <a:rPr lang="en-US" altLang="tr-TR" sz="2800" dirty="0" err="1"/>
              <a:t>Gerçekleşme</a:t>
            </a:r>
            <a:r>
              <a:rPr lang="en-US" altLang="tr-TR" sz="2800" dirty="0"/>
              <a:t> </a:t>
            </a:r>
            <a:r>
              <a:rPr lang="en-US" altLang="tr-TR" sz="2800" dirty="0" err="1"/>
              <a:t>olasılığı</a:t>
            </a:r>
            <a:r>
              <a:rPr lang="en-US" altLang="tr-TR" sz="2800" dirty="0"/>
              <a:t> </a:t>
            </a:r>
            <a:r>
              <a:rPr lang="en-US" altLang="tr-TR" sz="2800" dirty="0" err="1"/>
              <a:t>en</a:t>
            </a:r>
            <a:r>
              <a:rPr lang="en-US" altLang="tr-TR" sz="2800" dirty="0"/>
              <a:t> </a:t>
            </a:r>
            <a:r>
              <a:rPr lang="en-US" altLang="tr-TR" sz="2800" dirty="0" err="1"/>
              <a:t>büyük</a:t>
            </a:r>
            <a:r>
              <a:rPr lang="en-US" altLang="tr-TR" sz="2800" dirty="0"/>
              <a:t> </a:t>
            </a:r>
            <a:r>
              <a:rPr lang="en-US" altLang="tr-TR" sz="2800" dirty="0" err="1"/>
              <a:t>olan</a:t>
            </a:r>
            <a:r>
              <a:rPr lang="en-US" altLang="tr-TR" sz="2800" dirty="0"/>
              <a:t> </a:t>
            </a:r>
            <a:r>
              <a:rPr lang="en-US" altLang="tr-TR" sz="2800" dirty="0" err="1"/>
              <a:t>olayın</a:t>
            </a:r>
            <a:r>
              <a:rPr lang="en-US" altLang="tr-TR" sz="2800" dirty="0"/>
              <a:t> </a:t>
            </a:r>
            <a:r>
              <a:rPr lang="en-US" altLang="tr-TR" sz="2800" dirty="0" err="1"/>
              <a:t>belirlenmesinden</a:t>
            </a:r>
            <a:r>
              <a:rPr lang="en-US" altLang="tr-TR" sz="2800" dirty="0"/>
              <a:t> </a:t>
            </a:r>
            <a:r>
              <a:rPr lang="en-US" altLang="tr-TR" sz="2800" dirty="0" err="1"/>
              <a:t>sonra</a:t>
            </a:r>
            <a:r>
              <a:rPr lang="en-US" altLang="tr-TR" sz="2800" dirty="0"/>
              <a:t> </a:t>
            </a:r>
            <a:r>
              <a:rPr lang="en-US" altLang="tr-TR" sz="2800" dirty="0" err="1"/>
              <a:t>bu</a:t>
            </a:r>
            <a:r>
              <a:rPr lang="en-US" altLang="tr-TR" sz="2800" dirty="0"/>
              <a:t> </a:t>
            </a:r>
            <a:r>
              <a:rPr lang="en-US" altLang="tr-TR" sz="2800" dirty="0" err="1"/>
              <a:t>olay</a:t>
            </a:r>
            <a:r>
              <a:rPr lang="en-US" altLang="tr-TR" sz="2800" dirty="0"/>
              <a:t> </a:t>
            </a:r>
            <a:r>
              <a:rPr lang="en-US" altLang="tr-TR" sz="2800" dirty="0" err="1"/>
              <a:t>için</a:t>
            </a:r>
            <a:r>
              <a:rPr lang="en-US" altLang="tr-TR" sz="2800" dirty="0"/>
              <a:t> </a:t>
            </a:r>
            <a:r>
              <a:rPr lang="en-US" altLang="tr-TR" sz="2800" dirty="0" err="1"/>
              <a:t>en</a:t>
            </a:r>
            <a:r>
              <a:rPr lang="en-US" altLang="tr-TR" sz="2800" dirty="0"/>
              <a:t> </a:t>
            </a:r>
            <a:r>
              <a:rPr lang="en-US" altLang="tr-TR" sz="2800" dirty="0" err="1"/>
              <a:t>yüksek</a:t>
            </a:r>
            <a:r>
              <a:rPr lang="en-US" altLang="tr-TR" sz="2800" dirty="0"/>
              <a:t> (</a:t>
            </a:r>
            <a:r>
              <a:rPr lang="en-US" altLang="tr-TR" sz="2800" dirty="0" err="1"/>
              <a:t>en</a:t>
            </a:r>
            <a:r>
              <a:rPr lang="en-US" altLang="tr-TR" sz="2800" dirty="0"/>
              <a:t> </a:t>
            </a:r>
            <a:r>
              <a:rPr lang="en-US" altLang="tr-TR" sz="2800" dirty="0" err="1"/>
              <a:t>büyükleme</a:t>
            </a:r>
            <a:r>
              <a:rPr lang="en-US" altLang="tr-TR" sz="2800" dirty="0"/>
              <a:t> </a:t>
            </a:r>
            <a:r>
              <a:rPr lang="en-US" altLang="tr-TR" sz="2800" dirty="0" err="1"/>
              <a:t>durumunda</a:t>
            </a:r>
            <a:r>
              <a:rPr lang="en-US" altLang="tr-TR" sz="2800" dirty="0"/>
              <a:t> </a:t>
            </a:r>
            <a:r>
              <a:rPr lang="en-US" altLang="tr-TR" sz="2800" dirty="0" err="1"/>
              <a:t>en</a:t>
            </a:r>
            <a:r>
              <a:rPr lang="en-US" altLang="tr-TR" sz="2800" dirty="0"/>
              <a:t> </a:t>
            </a:r>
            <a:r>
              <a:rPr lang="en-US" altLang="tr-TR" sz="2800" dirty="0" err="1"/>
              <a:t>büyük</a:t>
            </a:r>
            <a:r>
              <a:rPr lang="en-US" altLang="tr-TR" sz="2800" dirty="0"/>
              <a:t>, </a:t>
            </a:r>
            <a:r>
              <a:rPr lang="en-US" altLang="tr-TR" sz="2800" dirty="0" err="1"/>
              <a:t>en</a:t>
            </a:r>
            <a:r>
              <a:rPr lang="en-US" altLang="tr-TR" sz="2800" dirty="0"/>
              <a:t> </a:t>
            </a:r>
            <a:r>
              <a:rPr lang="en-US" altLang="tr-TR" sz="2800" dirty="0" err="1"/>
              <a:t>küçükleme</a:t>
            </a:r>
            <a:r>
              <a:rPr lang="en-US" altLang="tr-TR" sz="2800" dirty="0"/>
              <a:t> </a:t>
            </a:r>
            <a:r>
              <a:rPr lang="en-US" altLang="tr-TR" sz="2800" dirty="0" err="1"/>
              <a:t>durumunda</a:t>
            </a:r>
            <a:r>
              <a:rPr lang="en-US" altLang="tr-TR" sz="2800" dirty="0"/>
              <a:t> </a:t>
            </a:r>
            <a:r>
              <a:rPr lang="en-US" altLang="tr-TR" sz="2800" dirty="0" err="1"/>
              <a:t>en</a:t>
            </a:r>
            <a:r>
              <a:rPr lang="en-US" altLang="tr-TR" sz="2800" dirty="0"/>
              <a:t> </a:t>
            </a:r>
            <a:r>
              <a:rPr lang="en-US" altLang="tr-TR" sz="2800" dirty="0" err="1"/>
              <a:t>küçük</a:t>
            </a:r>
            <a:r>
              <a:rPr lang="en-US" altLang="tr-TR" sz="2800" dirty="0"/>
              <a:t>) </a:t>
            </a:r>
            <a:r>
              <a:rPr lang="en-US" altLang="tr-TR" sz="2800" dirty="0" err="1"/>
              <a:t>sonucu</a:t>
            </a:r>
            <a:r>
              <a:rPr lang="en-US" altLang="tr-TR" sz="2800" dirty="0"/>
              <a:t> </a:t>
            </a:r>
            <a:r>
              <a:rPr lang="en-US" altLang="tr-TR" sz="2800" dirty="0" err="1"/>
              <a:t>sağlayan</a:t>
            </a:r>
            <a:r>
              <a:rPr lang="en-US" altLang="tr-TR" sz="2800" dirty="0"/>
              <a:t> </a:t>
            </a:r>
            <a:r>
              <a:rPr lang="en-US" altLang="tr-TR" sz="2800" dirty="0" err="1"/>
              <a:t>stratejinin</a:t>
            </a:r>
            <a:r>
              <a:rPr lang="en-US" altLang="tr-TR" sz="2800" dirty="0"/>
              <a:t> </a:t>
            </a:r>
            <a:r>
              <a:rPr lang="en-US" altLang="tr-TR" sz="2800" dirty="0" err="1"/>
              <a:t>uygulanmasına</a:t>
            </a:r>
            <a:r>
              <a:rPr lang="en-US" altLang="tr-TR" sz="2800" dirty="0"/>
              <a:t> </a:t>
            </a:r>
            <a:r>
              <a:rPr lang="en-US" altLang="tr-TR" sz="2800" dirty="0" err="1"/>
              <a:t>karar</a:t>
            </a:r>
            <a:r>
              <a:rPr lang="en-US" altLang="tr-TR" sz="2800" dirty="0"/>
              <a:t> </a:t>
            </a:r>
            <a:r>
              <a:rPr lang="en-US" altLang="tr-TR" sz="2800" dirty="0" err="1"/>
              <a:t>verilir</a:t>
            </a:r>
            <a:r>
              <a:rPr lang="en-US" altLang="tr-TR" sz="2800" dirty="0"/>
              <a:t>.</a:t>
            </a:r>
            <a:endParaRPr lang="tr-TR" altLang="tr-TR" sz="2800" dirty="0"/>
          </a:p>
        </p:txBody>
      </p:sp>
    </p:spTree>
    <p:extLst>
      <p:ext uri="{BB962C8B-B14F-4D97-AF65-F5344CB8AC3E}">
        <p14:creationId xmlns:p14="http://schemas.microsoft.com/office/powerpoint/2010/main" val="40776936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spect="1" noChangeArrowheads="1"/>
          </p:cNvSpPr>
          <p:nvPr>
            <p:ph type="title"/>
          </p:nvPr>
        </p:nvSpPr>
        <p:spPr/>
        <p:txBody>
          <a:bodyPr/>
          <a:lstStyle/>
          <a:p>
            <a:r>
              <a:rPr lang="tr-TR" altLang="tr-TR" dirty="0"/>
              <a:t>Örnek-7</a:t>
            </a:r>
          </a:p>
        </p:txBody>
      </p:sp>
      <p:sp>
        <p:nvSpPr>
          <p:cNvPr id="137219" name="Rectangle 3"/>
          <p:cNvSpPr>
            <a:spLocks noGrp="1" noChangeAspect="1" noChangeArrowheads="1"/>
          </p:cNvSpPr>
          <p:nvPr>
            <p:ph idx="1"/>
          </p:nvPr>
        </p:nvSpPr>
        <p:spPr bwMode="auto">
          <a:xfrm>
            <a:off x="95250" y="1115662"/>
            <a:ext cx="8953500" cy="253153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indent="20638">
              <a:buFontTx/>
              <a:buNone/>
            </a:pPr>
            <a:r>
              <a:rPr lang="tr-TR" altLang="tr-TR" sz="2800" dirty="0"/>
              <a:t>Aşağıdaki karar matrisi sonuçları;</a:t>
            </a:r>
          </a:p>
          <a:p>
            <a:pPr marL="857250" indent="-514350">
              <a:buFontTx/>
              <a:buAutoNum type="alphaLcPeriod"/>
            </a:pPr>
            <a:r>
              <a:rPr lang="tr-TR" altLang="tr-TR" sz="2800" dirty="0"/>
              <a:t>Kazançlardan</a:t>
            </a:r>
          </a:p>
          <a:p>
            <a:pPr marL="857250" indent="-514350">
              <a:buFontTx/>
              <a:buAutoNum type="alphaLcPeriod"/>
            </a:pPr>
            <a:r>
              <a:rPr lang="tr-TR" altLang="tr-TR" sz="2800" dirty="0"/>
              <a:t>Kayıplardan </a:t>
            </a:r>
          </a:p>
          <a:p>
            <a:pPr indent="0">
              <a:buNone/>
            </a:pPr>
            <a:r>
              <a:rPr lang="tr-TR" altLang="tr-TR" sz="2800" dirty="0"/>
              <a:t>oluştuğu durumlara göre e</a:t>
            </a:r>
            <a:r>
              <a:rPr lang="en-US" altLang="tr-TR" sz="2800" dirty="0"/>
              <a:t>n </a:t>
            </a:r>
            <a:r>
              <a:rPr lang="en-US" altLang="tr-TR" sz="2800" dirty="0" err="1"/>
              <a:t>yüksek</a:t>
            </a:r>
            <a:r>
              <a:rPr lang="en-US" altLang="tr-TR" sz="2800" dirty="0"/>
              <a:t> </a:t>
            </a:r>
            <a:r>
              <a:rPr lang="en-US" altLang="tr-TR" sz="2800" dirty="0" err="1"/>
              <a:t>olabilirlik</a:t>
            </a:r>
            <a:r>
              <a:rPr lang="en-US" altLang="tr-TR" sz="2800" dirty="0"/>
              <a:t> </a:t>
            </a:r>
            <a:r>
              <a:rPr lang="en-US" altLang="tr-TR" sz="2800" dirty="0" err="1"/>
              <a:t>ölçütünü</a:t>
            </a:r>
            <a:r>
              <a:rPr lang="tr-TR" altLang="tr-TR" sz="2800" dirty="0"/>
              <a:t> </a:t>
            </a:r>
            <a:r>
              <a:rPr lang="tr-TR" altLang="tr-TR" sz="2800" dirty="0" err="1"/>
              <a:t>kullanrak</a:t>
            </a:r>
            <a:r>
              <a:rPr lang="tr-TR" altLang="tr-TR" sz="2800" dirty="0"/>
              <a:t> en iyi stratejisi belirleyiniz. </a:t>
            </a:r>
          </a:p>
          <a:p>
            <a:pPr indent="20638">
              <a:buFontTx/>
              <a:buNone/>
            </a:pPr>
            <a:endParaRPr lang="tr-TR" altLang="tr-TR" sz="2800" dirty="0"/>
          </a:p>
          <a:p>
            <a:pPr indent="20638">
              <a:buFontTx/>
              <a:buNone/>
            </a:pPr>
            <a:endParaRPr lang="tr-TR" altLang="tr-TR" sz="2800" dirty="0"/>
          </a:p>
        </p:txBody>
      </p:sp>
      <p:graphicFrame>
        <p:nvGraphicFramePr>
          <p:cNvPr id="5" name="Tablo 4"/>
          <p:cNvGraphicFramePr>
            <a:graphicFrameLocks noGrp="1"/>
          </p:cNvGraphicFramePr>
          <p:nvPr>
            <p:extLst>
              <p:ext uri="{D42A27DB-BD31-4B8C-83A1-F6EECF244321}">
                <p14:modId xmlns:p14="http://schemas.microsoft.com/office/powerpoint/2010/main" val="2646036912"/>
              </p:ext>
            </p:extLst>
          </p:nvPr>
        </p:nvGraphicFramePr>
        <p:xfrm>
          <a:off x="2833953" y="3659932"/>
          <a:ext cx="3555558" cy="2684423"/>
        </p:xfrm>
        <a:graphic>
          <a:graphicData uri="http://schemas.openxmlformats.org/drawingml/2006/table">
            <a:tbl>
              <a:tblPr firstRow="1" bandRow="1">
                <a:tableStyleId>{5940675A-B579-460E-94D1-54222C63F5DA}</a:tableStyleId>
              </a:tblPr>
              <a:tblGrid>
                <a:gridCol w="921067">
                  <a:extLst>
                    <a:ext uri="{9D8B030D-6E8A-4147-A177-3AD203B41FA5}">
                      <a16:colId xmlns:a16="http://schemas.microsoft.com/office/drawing/2014/main" val="3049428098"/>
                    </a:ext>
                  </a:extLst>
                </a:gridCol>
                <a:gridCol w="579782">
                  <a:extLst>
                    <a:ext uri="{9D8B030D-6E8A-4147-A177-3AD203B41FA5}">
                      <a16:colId xmlns:a16="http://schemas.microsoft.com/office/drawing/2014/main" val="4083444673"/>
                    </a:ext>
                  </a:extLst>
                </a:gridCol>
                <a:gridCol w="667737">
                  <a:extLst>
                    <a:ext uri="{9D8B030D-6E8A-4147-A177-3AD203B41FA5}">
                      <a16:colId xmlns:a16="http://schemas.microsoft.com/office/drawing/2014/main" val="3402752897"/>
                    </a:ext>
                  </a:extLst>
                </a:gridCol>
                <a:gridCol w="594612">
                  <a:extLst>
                    <a:ext uri="{9D8B030D-6E8A-4147-A177-3AD203B41FA5}">
                      <a16:colId xmlns:a16="http://schemas.microsoft.com/office/drawing/2014/main" val="3563408737"/>
                    </a:ext>
                  </a:extLst>
                </a:gridCol>
                <a:gridCol w="792360">
                  <a:extLst>
                    <a:ext uri="{9D8B030D-6E8A-4147-A177-3AD203B41FA5}">
                      <a16:colId xmlns:a16="http://schemas.microsoft.com/office/drawing/2014/main" val="1279198187"/>
                    </a:ext>
                  </a:extLst>
                </a:gridCol>
              </a:tblGrid>
              <a:tr h="383489">
                <a:tc rowSpan="2">
                  <a:txBody>
                    <a:bodyPr/>
                    <a:lstStyle/>
                    <a:p>
                      <a:endParaRPr lang="tr-TR" b="1" dirty="0"/>
                    </a:p>
                    <a:p>
                      <a:r>
                        <a:rPr lang="tr-TR" b="1" dirty="0"/>
                        <a:t>Strateji</a:t>
                      </a:r>
                    </a:p>
                  </a:txBody>
                  <a:tcPr>
                    <a:solidFill>
                      <a:schemeClr val="bg1">
                        <a:lumMod val="95000"/>
                      </a:schemeClr>
                    </a:solidFill>
                  </a:tcPr>
                </a:tc>
                <a:tc gridSpan="4">
                  <a:txBody>
                    <a:bodyPr/>
                    <a:lstStyle/>
                    <a:p>
                      <a:pPr algn="ctr"/>
                      <a:r>
                        <a:rPr lang="tr-TR" b="1" dirty="0"/>
                        <a:t>Olay</a:t>
                      </a:r>
                    </a:p>
                  </a:txBody>
                  <a:tcPr>
                    <a:solidFill>
                      <a:schemeClr val="bg1">
                        <a:lumMod val="95000"/>
                      </a:schemeClr>
                    </a:solidFill>
                  </a:tcPr>
                </a:tc>
                <a:tc hMerge="1">
                  <a:txBody>
                    <a:bodyPr/>
                    <a:lstStyle/>
                    <a:p>
                      <a:endParaRPr lang="tr-TR" dirty="0"/>
                    </a:p>
                  </a:txBody>
                  <a:tcPr/>
                </a:tc>
                <a:tc hMerge="1">
                  <a:txBody>
                    <a:bodyPr/>
                    <a:lstStyle/>
                    <a:p>
                      <a:endParaRPr lang="tr-TR" dirty="0"/>
                    </a:p>
                  </a:txBody>
                  <a:tcPr/>
                </a:tc>
                <a:tc hMerge="1">
                  <a:txBody>
                    <a:bodyPr/>
                    <a:lstStyle/>
                    <a:p>
                      <a:endParaRPr lang="tr-TR" dirty="0"/>
                    </a:p>
                  </a:txBody>
                  <a:tcPr/>
                </a:tc>
                <a:extLst>
                  <a:ext uri="{0D108BD9-81ED-4DB2-BD59-A6C34878D82A}">
                    <a16:rowId xmlns:a16="http://schemas.microsoft.com/office/drawing/2014/main" val="3502936142"/>
                  </a:ext>
                </a:extLst>
              </a:tr>
              <a:tr h="383489">
                <a:tc vMerge="1">
                  <a:txBody>
                    <a:bodyPr/>
                    <a:lstStyle/>
                    <a:p>
                      <a:endParaRPr lang="tr-TR" dirty="0"/>
                    </a:p>
                  </a:txBody>
                  <a:tcPr/>
                </a:tc>
                <a:tc>
                  <a:txBody>
                    <a:bodyPr/>
                    <a:lstStyle/>
                    <a:p>
                      <a:pPr algn="ctr"/>
                      <a:r>
                        <a:rPr lang="tr-TR" b="1" dirty="0"/>
                        <a:t>O1</a:t>
                      </a:r>
                    </a:p>
                  </a:txBody>
                  <a:tcPr>
                    <a:solidFill>
                      <a:schemeClr val="bg1">
                        <a:lumMod val="95000"/>
                      </a:schemeClr>
                    </a:solidFill>
                  </a:tcPr>
                </a:tc>
                <a:tc>
                  <a:txBody>
                    <a:bodyPr/>
                    <a:lstStyle/>
                    <a:p>
                      <a:pPr algn="ctr"/>
                      <a:r>
                        <a:rPr lang="tr-TR" b="1" dirty="0"/>
                        <a:t>O2</a:t>
                      </a:r>
                    </a:p>
                  </a:txBody>
                  <a:tcPr>
                    <a:solidFill>
                      <a:schemeClr val="bg1">
                        <a:lumMod val="95000"/>
                      </a:schemeClr>
                    </a:solidFill>
                  </a:tcPr>
                </a:tc>
                <a:tc>
                  <a:txBody>
                    <a:bodyPr/>
                    <a:lstStyle/>
                    <a:p>
                      <a:pPr algn="ctr"/>
                      <a:r>
                        <a:rPr lang="tr-TR" b="1" dirty="0"/>
                        <a:t>O3</a:t>
                      </a:r>
                    </a:p>
                  </a:txBody>
                  <a:tcPr>
                    <a:solidFill>
                      <a:schemeClr val="bg1">
                        <a:lumMod val="95000"/>
                      </a:schemeClr>
                    </a:solidFill>
                  </a:tcPr>
                </a:tc>
                <a:tc>
                  <a:txBody>
                    <a:bodyPr/>
                    <a:lstStyle/>
                    <a:p>
                      <a:pPr algn="ctr"/>
                      <a:r>
                        <a:rPr lang="tr-TR" b="1" dirty="0"/>
                        <a:t>O4</a:t>
                      </a:r>
                    </a:p>
                  </a:txBody>
                  <a:tcPr>
                    <a:solidFill>
                      <a:schemeClr val="bg1">
                        <a:lumMod val="95000"/>
                      </a:schemeClr>
                    </a:solidFill>
                  </a:tcPr>
                </a:tc>
                <a:extLst>
                  <a:ext uri="{0D108BD9-81ED-4DB2-BD59-A6C34878D82A}">
                    <a16:rowId xmlns:a16="http://schemas.microsoft.com/office/drawing/2014/main" val="605692650"/>
                  </a:ext>
                </a:extLst>
              </a:tr>
              <a:tr h="383489">
                <a:tc>
                  <a:txBody>
                    <a:bodyPr/>
                    <a:lstStyle/>
                    <a:p>
                      <a:pPr algn="ctr"/>
                      <a:r>
                        <a:rPr lang="tr-TR" b="1" dirty="0"/>
                        <a:t>S1</a:t>
                      </a:r>
                    </a:p>
                  </a:txBody>
                  <a:tcPr>
                    <a:solidFill>
                      <a:schemeClr val="bg1">
                        <a:lumMod val="95000"/>
                      </a:schemeClr>
                    </a:solidFill>
                  </a:tcPr>
                </a:tc>
                <a:tc>
                  <a:txBody>
                    <a:bodyPr/>
                    <a:lstStyle/>
                    <a:p>
                      <a:pPr algn="ctr"/>
                      <a:r>
                        <a:rPr lang="tr-TR" dirty="0"/>
                        <a:t>26</a:t>
                      </a:r>
                    </a:p>
                  </a:txBody>
                  <a:tcPr/>
                </a:tc>
                <a:tc>
                  <a:txBody>
                    <a:bodyPr/>
                    <a:lstStyle/>
                    <a:p>
                      <a:pPr algn="ctr"/>
                      <a:r>
                        <a:rPr lang="tr-TR" dirty="0"/>
                        <a:t>26</a:t>
                      </a:r>
                    </a:p>
                  </a:txBody>
                  <a:tcPr/>
                </a:tc>
                <a:tc>
                  <a:txBody>
                    <a:bodyPr/>
                    <a:lstStyle/>
                    <a:p>
                      <a:pPr algn="ctr"/>
                      <a:r>
                        <a:rPr lang="tr-TR" dirty="0"/>
                        <a:t>18</a:t>
                      </a:r>
                    </a:p>
                  </a:txBody>
                  <a:tcPr/>
                </a:tc>
                <a:tc>
                  <a:txBody>
                    <a:bodyPr/>
                    <a:lstStyle/>
                    <a:p>
                      <a:pPr algn="ctr"/>
                      <a:r>
                        <a:rPr lang="tr-TR" dirty="0"/>
                        <a:t>22</a:t>
                      </a:r>
                    </a:p>
                  </a:txBody>
                  <a:tcPr/>
                </a:tc>
                <a:extLst>
                  <a:ext uri="{0D108BD9-81ED-4DB2-BD59-A6C34878D82A}">
                    <a16:rowId xmlns:a16="http://schemas.microsoft.com/office/drawing/2014/main" val="2861756719"/>
                  </a:ext>
                </a:extLst>
              </a:tr>
              <a:tr h="383489">
                <a:tc>
                  <a:txBody>
                    <a:bodyPr/>
                    <a:lstStyle/>
                    <a:p>
                      <a:pPr algn="ctr"/>
                      <a:r>
                        <a:rPr lang="tr-TR" b="1" dirty="0"/>
                        <a:t>S2</a:t>
                      </a:r>
                    </a:p>
                  </a:txBody>
                  <a:tcPr>
                    <a:solidFill>
                      <a:schemeClr val="bg1">
                        <a:lumMod val="95000"/>
                      </a:schemeClr>
                    </a:solidFill>
                  </a:tcPr>
                </a:tc>
                <a:tc>
                  <a:txBody>
                    <a:bodyPr/>
                    <a:lstStyle/>
                    <a:p>
                      <a:pPr algn="ctr"/>
                      <a:r>
                        <a:rPr lang="tr-TR" dirty="0"/>
                        <a:t>22</a:t>
                      </a:r>
                    </a:p>
                  </a:txBody>
                  <a:tcPr/>
                </a:tc>
                <a:tc>
                  <a:txBody>
                    <a:bodyPr/>
                    <a:lstStyle/>
                    <a:p>
                      <a:pPr algn="ctr"/>
                      <a:r>
                        <a:rPr lang="tr-TR" dirty="0"/>
                        <a:t>34</a:t>
                      </a:r>
                    </a:p>
                  </a:txBody>
                  <a:tcPr/>
                </a:tc>
                <a:tc>
                  <a:txBody>
                    <a:bodyPr/>
                    <a:lstStyle/>
                    <a:p>
                      <a:pPr algn="ctr"/>
                      <a:r>
                        <a:rPr lang="tr-TR" dirty="0"/>
                        <a:t>30</a:t>
                      </a:r>
                    </a:p>
                  </a:txBody>
                  <a:tcPr/>
                </a:tc>
                <a:tc>
                  <a:txBody>
                    <a:bodyPr/>
                    <a:lstStyle/>
                    <a:p>
                      <a:pPr algn="ctr"/>
                      <a:r>
                        <a:rPr lang="tr-TR" dirty="0"/>
                        <a:t>18</a:t>
                      </a:r>
                    </a:p>
                  </a:txBody>
                  <a:tcPr/>
                </a:tc>
                <a:extLst>
                  <a:ext uri="{0D108BD9-81ED-4DB2-BD59-A6C34878D82A}">
                    <a16:rowId xmlns:a16="http://schemas.microsoft.com/office/drawing/2014/main" val="1546400274"/>
                  </a:ext>
                </a:extLst>
              </a:tr>
              <a:tr h="383489">
                <a:tc>
                  <a:txBody>
                    <a:bodyPr/>
                    <a:lstStyle/>
                    <a:p>
                      <a:pPr algn="ctr"/>
                      <a:r>
                        <a:rPr lang="tr-TR" b="1" dirty="0"/>
                        <a:t>S3</a:t>
                      </a:r>
                    </a:p>
                  </a:txBody>
                  <a:tcPr>
                    <a:solidFill>
                      <a:schemeClr val="bg1">
                        <a:lumMod val="95000"/>
                      </a:schemeClr>
                    </a:solidFill>
                  </a:tcPr>
                </a:tc>
                <a:tc>
                  <a:txBody>
                    <a:bodyPr/>
                    <a:lstStyle/>
                    <a:p>
                      <a:pPr algn="ctr"/>
                      <a:r>
                        <a:rPr lang="tr-TR" dirty="0"/>
                        <a:t>28</a:t>
                      </a:r>
                    </a:p>
                  </a:txBody>
                  <a:tcPr/>
                </a:tc>
                <a:tc>
                  <a:txBody>
                    <a:bodyPr/>
                    <a:lstStyle/>
                    <a:p>
                      <a:pPr algn="ctr"/>
                      <a:r>
                        <a:rPr lang="tr-TR" dirty="0"/>
                        <a:t>24</a:t>
                      </a:r>
                    </a:p>
                  </a:txBody>
                  <a:tcPr/>
                </a:tc>
                <a:tc>
                  <a:txBody>
                    <a:bodyPr/>
                    <a:lstStyle/>
                    <a:p>
                      <a:pPr algn="ctr"/>
                      <a:r>
                        <a:rPr lang="tr-TR" dirty="0"/>
                        <a:t>34</a:t>
                      </a:r>
                    </a:p>
                  </a:txBody>
                  <a:tcPr/>
                </a:tc>
                <a:tc>
                  <a:txBody>
                    <a:bodyPr/>
                    <a:lstStyle/>
                    <a:p>
                      <a:pPr algn="ctr"/>
                      <a:r>
                        <a:rPr lang="tr-TR" dirty="0"/>
                        <a:t>26</a:t>
                      </a:r>
                    </a:p>
                  </a:txBody>
                  <a:tcPr/>
                </a:tc>
                <a:extLst>
                  <a:ext uri="{0D108BD9-81ED-4DB2-BD59-A6C34878D82A}">
                    <a16:rowId xmlns:a16="http://schemas.microsoft.com/office/drawing/2014/main" val="2422504025"/>
                  </a:ext>
                </a:extLst>
              </a:tr>
              <a:tr h="383489">
                <a:tc>
                  <a:txBody>
                    <a:bodyPr/>
                    <a:lstStyle/>
                    <a:p>
                      <a:pPr algn="ctr"/>
                      <a:r>
                        <a:rPr lang="tr-TR" b="1" dirty="0"/>
                        <a:t>S4</a:t>
                      </a:r>
                    </a:p>
                  </a:txBody>
                  <a:tcPr>
                    <a:solidFill>
                      <a:schemeClr val="bg1">
                        <a:lumMod val="95000"/>
                      </a:schemeClr>
                    </a:solidFill>
                  </a:tcPr>
                </a:tc>
                <a:tc>
                  <a:txBody>
                    <a:bodyPr/>
                    <a:lstStyle/>
                    <a:p>
                      <a:pPr algn="ctr"/>
                      <a:r>
                        <a:rPr lang="tr-TR" dirty="0"/>
                        <a:t>22</a:t>
                      </a:r>
                    </a:p>
                  </a:txBody>
                  <a:tcPr/>
                </a:tc>
                <a:tc>
                  <a:txBody>
                    <a:bodyPr/>
                    <a:lstStyle/>
                    <a:p>
                      <a:pPr algn="ctr"/>
                      <a:r>
                        <a:rPr lang="tr-TR" dirty="0"/>
                        <a:t>30</a:t>
                      </a:r>
                    </a:p>
                  </a:txBody>
                  <a:tcPr/>
                </a:tc>
                <a:tc>
                  <a:txBody>
                    <a:bodyPr/>
                    <a:lstStyle/>
                    <a:p>
                      <a:pPr algn="ctr"/>
                      <a:r>
                        <a:rPr lang="tr-TR" dirty="0"/>
                        <a:t>28</a:t>
                      </a:r>
                    </a:p>
                  </a:txBody>
                  <a:tcPr/>
                </a:tc>
                <a:tc>
                  <a:txBody>
                    <a:bodyPr/>
                    <a:lstStyle/>
                    <a:p>
                      <a:pPr algn="ctr"/>
                      <a:r>
                        <a:rPr lang="tr-TR" dirty="0"/>
                        <a:t>20</a:t>
                      </a:r>
                    </a:p>
                  </a:txBody>
                  <a:tcPr/>
                </a:tc>
                <a:extLst>
                  <a:ext uri="{0D108BD9-81ED-4DB2-BD59-A6C34878D82A}">
                    <a16:rowId xmlns:a16="http://schemas.microsoft.com/office/drawing/2014/main" val="139760520"/>
                  </a:ext>
                </a:extLst>
              </a:tr>
              <a:tr h="383489">
                <a:tc>
                  <a:txBody>
                    <a:bodyPr/>
                    <a:lstStyle/>
                    <a:p>
                      <a:r>
                        <a:rPr lang="tr-TR" b="1" dirty="0">
                          <a:solidFill>
                            <a:srgbClr val="C00000"/>
                          </a:solidFill>
                        </a:rPr>
                        <a:t>Olasılık</a:t>
                      </a:r>
                    </a:p>
                  </a:txBody>
                  <a:tcPr>
                    <a:solidFill>
                      <a:schemeClr val="bg1">
                        <a:lumMod val="95000"/>
                      </a:schemeClr>
                    </a:solidFill>
                  </a:tcPr>
                </a:tc>
                <a:tc>
                  <a:txBody>
                    <a:bodyPr/>
                    <a:lstStyle/>
                    <a:p>
                      <a:pPr algn="ctr"/>
                      <a:r>
                        <a:rPr lang="tr-TR" dirty="0">
                          <a:solidFill>
                            <a:srgbClr val="C00000"/>
                          </a:solidFill>
                        </a:rPr>
                        <a:t>0,2</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tr-TR" dirty="0">
                          <a:solidFill>
                            <a:srgbClr val="C00000"/>
                          </a:solidFill>
                        </a:rPr>
                        <a:t>0,5</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tr-TR" dirty="0">
                          <a:solidFill>
                            <a:srgbClr val="C00000"/>
                          </a:solidFill>
                        </a:rPr>
                        <a:t>0,2</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tr-TR" dirty="0">
                          <a:solidFill>
                            <a:srgbClr val="C00000"/>
                          </a:solidFill>
                        </a:rPr>
                        <a:t>0,1</a:t>
                      </a:r>
                    </a:p>
                  </a:txBody>
                  <a:tcPr/>
                </a:tc>
                <a:extLst>
                  <a:ext uri="{0D108BD9-81ED-4DB2-BD59-A6C34878D82A}">
                    <a16:rowId xmlns:a16="http://schemas.microsoft.com/office/drawing/2014/main" val="1282341639"/>
                  </a:ext>
                </a:extLst>
              </a:tr>
            </a:tbl>
          </a:graphicData>
        </a:graphic>
      </p:graphicFrame>
    </p:spTree>
    <p:extLst>
      <p:ext uri="{BB962C8B-B14F-4D97-AF65-F5344CB8AC3E}">
        <p14:creationId xmlns:p14="http://schemas.microsoft.com/office/powerpoint/2010/main" val="38564994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spect="1" noChangeArrowheads="1"/>
          </p:cNvSpPr>
          <p:nvPr>
            <p:ph type="title"/>
          </p:nvPr>
        </p:nvSpPr>
        <p:spPr/>
        <p:txBody>
          <a:bodyPr/>
          <a:lstStyle/>
          <a:p>
            <a:r>
              <a:rPr lang="tr-TR" altLang="tr-TR" dirty="0"/>
              <a:t>Çözüm-7-a</a:t>
            </a:r>
          </a:p>
        </p:txBody>
      </p:sp>
      <p:sp>
        <p:nvSpPr>
          <p:cNvPr id="139267" name="Rectangle 3"/>
          <p:cNvSpPr>
            <a:spLocks noGrp="1" noChangeAspect="1" noChangeArrowheads="1"/>
          </p:cNvSpPr>
          <p:nvPr>
            <p:ph idx="1"/>
          </p:nvPr>
        </p:nvSpPr>
        <p:spPr bwMode="auto">
          <a:xfrm>
            <a:off x="95250" y="4583291"/>
            <a:ext cx="8952089" cy="169333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None/>
            </a:pPr>
            <a:r>
              <a:rPr lang="en-US" altLang="tr-TR" sz="2800" dirty="0" err="1"/>
              <a:t>Tablo</a:t>
            </a:r>
            <a:r>
              <a:rPr lang="tr-TR" altLang="tr-TR" sz="2800" dirty="0" err="1"/>
              <a:t>nun</a:t>
            </a:r>
            <a:r>
              <a:rPr lang="tr-TR" altLang="tr-TR" sz="2800" dirty="0"/>
              <a:t> </a:t>
            </a:r>
            <a:r>
              <a:rPr lang="en-US" altLang="tr-TR" sz="2800" dirty="0"/>
              <a:t>son </a:t>
            </a:r>
            <a:r>
              <a:rPr lang="en-US" altLang="tr-TR" sz="2800" dirty="0" err="1"/>
              <a:t>satırında</a:t>
            </a:r>
            <a:r>
              <a:rPr lang="en-US" altLang="tr-TR" sz="2800" dirty="0"/>
              <a:t> </a:t>
            </a:r>
            <a:r>
              <a:rPr lang="en-US" altLang="tr-TR" sz="2800" dirty="0" err="1"/>
              <a:t>görüldüğü</a:t>
            </a:r>
            <a:r>
              <a:rPr lang="en-US" altLang="tr-TR" sz="2800" dirty="0"/>
              <a:t> </a:t>
            </a:r>
            <a:r>
              <a:rPr lang="en-US" altLang="tr-TR" sz="2800" dirty="0" err="1"/>
              <a:t>gibi</a:t>
            </a:r>
            <a:r>
              <a:rPr lang="en-US" altLang="tr-TR" sz="2800" dirty="0"/>
              <a:t> </a:t>
            </a:r>
            <a:r>
              <a:rPr lang="en-US" altLang="tr-TR" sz="2800" dirty="0" err="1"/>
              <a:t>olabilirliği</a:t>
            </a:r>
            <a:r>
              <a:rPr lang="en-US" altLang="tr-TR" sz="2800" dirty="0"/>
              <a:t> </a:t>
            </a:r>
            <a:r>
              <a:rPr lang="en-US" altLang="tr-TR" sz="2800" dirty="0" err="1"/>
              <a:t>en</a:t>
            </a:r>
            <a:r>
              <a:rPr lang="en-US" altLang="tr-TR" sz="2800" dirty="0"/>
              <a:t> </a:t>
            </a:r>
            <a:r>
              <a:rPr lang="en-US" altLang="tr-TR" sz="2800" dirty="0" err="1"/>
              <a:t>yüksek</a:t>
            </a:r>
            <a:r>
              <a:rPr lang="en-US" altLang="tr-TR" sz="2800" dirty="0"/>
              <a:t> </a:t>
            </a:r>
            <a:r>
              <a:rPr lang="en-US" altLang="tr-TR" sz="2800" dirty="0" err="1"/>
              <a:t>olay</a:t>
            </a:r>
            <a:r>
              <a:rPr lang="en-US" altLang="tr-TR" sz="2800" dirty="0"/>
              <a:t> O2’dir. </a:t>
            </a:r>
            <a:r>
              <a:rPr lang="en-US" altLang="tr-TR" sz="2800" dirty="0" err="1"/>
              <a:t>Karar</a:t>
            </a:r>
            <a:r>
              <a:rPr lang="en-US" altLang="tr-TR" sz="2800" dirty="0"/>
              <a:t> </a:t>
            </a:r>
            <a:r>
              <a:rPr lang="en-US" altLang="tr-TR" sz="2800" dirty="0" err="1"/>
              <a:t>verici</a:t>
            </a:r>
            <a:r>
              <a:rPr lang="en-US" altLang="tr-TR" sz="2800" dirty="0"/>
              <a:t> </a:t>
            </a:r>
            <a:r>
              <a:rPr lang="en-US" altLang="tr-TR" sz="2800" dirty="0" err="1"/>
              <a:t>gelecekte</a:t>
            </a:r>
            <a:r>
              <a:rPr lang="en-US" altLang="tr-TR" sz="2800" dirty="0"/>
              <a:t> O2’nin </a:t>
            </a:r>
            <a:r>
              <a:rPr lang="en-US" altLang="tr-TR" sz="2800" dirty="0" err="1"/>
              <a:t>gerçekleşeceğini</a:t>
            </a:r>
            <a:r>
              <a:rPr lang="en-US" altLang="tr-TR" sz="2800" dirty="0"/>
              <a:t> </a:t>
            </a:r>
            <a:r>
              <a:rPr lang="en-US" altLang="tr-TR" sz="2800" dirty="0" err="1"/>
              <a:t>düşünerek</a:t>
            </a:r>
            <a:r>
              <a:rPr lang="en-US" altLang="tr-TR" sz="2800" dirty="0"/>
              <a:t> </a:t>
            </a:r>
            <a:r>
              <a:rPr lang="en-US" altLang="tr-TR" sz="2800" dirty="0" err="1"/>
              <a:t>kendisine</a:t>
            </a:r>
            <a:r>
              <a:rPr lang="en-US" altLang="tr-TR" sz="2800" dirty="0"/>
              <a:t> </a:t>
            </a:r>
            <a:r>
              <a:rPr lang="en-US" altLang="tr-TR" sz="2800" dirty="0" err="1"/>
              <a:t>en</a:t>
            </a:r>
            <a:r>
              <a:rPr lang="en-US" altLang="tr-TR" sz="2800" dirty="0"/>
              <a:t> </a:t>
            </a:r>
            <a:r>
              <a:rPr lang="en-US" altLang="tr-TR" sz="2800" dirty="0" err="1"/>
              <a:t>yüksek</a:t>
            </a:r>
            <a:r>
              <a:rPr lang="en-US" altLang="tr-TR" sz="2800" dirty="0"/>
              <a:t> </a:t>
            </a:r>
            <a:r>
              <a:rPr lang="en-US" altLang="tr-TR" sz="2800" dirty="0" err="1"/>
              <a:t>kazancı</a:t>
            </a:r>
            <a:r>
              <a:rPr lang="en-US" altLang="tr-TR" sz="2800" dirty="0"/>
              <a:t> </a:t>
            </a:r>
            <a:r>
              <a:rPr lang="en-US" altLang="tr-TR" sz="2800" dirty="0" err="1"/>
              <a:t>sağlayacak</a:t>
            </a:r>
            <a:r>
              <a:rPr lang="en-US" altLang="tr-TR" sz="2800" dirty="0"/>
              <a:t> </a:t>
            </a:r>
            <a:r>
              <a:rPr lang="en-US" altLang="tr-TR" sz="2800" dirty="0" err="1"/>
              <a:t>olan</a:t>
            </a:r>
            <a:r>
              <a:rPr lang="en-US" altLang="tr-TR" sz="2800" dirty="0"/>
              <a:t> </a:t>
            </a:r>
            <a:r>
              <a:rPr lang="en-US" altLang="tr-TR" sz="2800" dirty="0">
                <a:solidFill>
                  <a:srgbClr val="C00000"/>
                </a:solidFill>
              </a:rPr>
              <a:t>S2</a:t>
            </a:r>
            <a:r>
              <a:rPr lang="en-US" altLang="tr-TR" sz="2800" dirty="0"/>
              <a:t> </a:t>
            </a:r>
            <a:r>
              <a:rPr lang="en-US" altLang="tr-TR" sz="2800" dirty="0" err="1"/>
              <a:t>stratejisini</a:t>
            </a:r>
            <a:r>
              <a:rPr lang="en-US" altLang="tr-TR" sz="2800" dirty="0"/>
              <a:t> </a:t>
            </a:r>
            <a:r>
              <a:rPr lang="en-US" altLang="tr-TR" sz="2800" dirty="0" err="1"/>
              <a:t>uygulayacaktır</a:t>
            </a:r>
            <a:r>
              <a:rPr lang="en-US" altLang="tr-TR" sz="2800" dirty="0"/>
              <a:t>.</a:t>
            </a:r>
          </a:p>
        </p:txBody>
      </p:sp>
      <p:graphicFrame>
        <p:nvGraphicFramePr>
          <p:cNvPr id="4" name="Tablo 3"/>
          <p:cNvGraphicFramePr>
            <a:graphicFrameLocks noGrp="1"/>
          </p:cNvGraphicFramePr>
          <p:nvPr>
            <p:extLst>
              <p:ext uri="{D42A27DB-BD31-4B8C-83A1-F6EECF244321}">
                <p14:modId xmlns:p14="http://schemas.microsoft.com/office/powerpoint/2010/main" val="3792039410"/>
              </p:ext>
            </p:extLst>
          </p:nvPr>
        </p:nvGraphicFramePr>
        <p:xfrm>
          <a:off x="2438842" y="1898868"/>
          <a:ext cx="3555558" cy="2684423"/>
        </p:xfrm>
        <a:graphic>
          <a:graphicData uri="http://schemas.openxmlformats.org/drawingml/2006/table">
            <a:tbl>
              <a:tblPr firstRow="1" bandRow="1">
                <a:tableStyleId>{5940675A-B579-460E-94D1-54222C63F5DA}</a:tableStyleId>
              </a:tblPr>
              <a:tblGrid>
                <a:gridCol w="921067">
                  <a:extLst>
                    <a:ext uri="{9D8B030D-6E8A-4147-A177-3AD203B41FA5}">
                      <a16:colId xmlns:a16="http://schemas.microsoft.com/office/drawing/2014/main" val="3049428098"/>
                    </a:ext>
                  </a:extLst>
                </a:gridCol>
                <a:gridCol w="579782">
                  <a:extLst>
                    <a:ext uri="{9D8B030D-6E8A-4147-A177-3AD203B41FA5}">
                      <a16:colId xmlns:a16="http://schemas.microsoft.com/office/drawing/2014/main" val="4083444673"/>
                    </a:ext>
                  </a:extLst>
                </a:gridCol>
                <a:gridCol w="667737">
                  <a:extLst>
                    <a:ext uri="{9D8B030D-6E8A-4147-A177-3AD203B41FA5}">
                      <a16:colId xmlns:a16="http://schemas.microsoft.com/office/drawing/2014/main" val="3402752897"/>
                    </a:ext>
                  </a:extLst>
                </a:gridCol>
                <a:gridCol w="594612">
                  <a:extLst>
                    <a:ext uri="{9D8B030D-6E8A-4147-A177-3AD203B41FA5}">
                      <a16:colId xmlns:a16="http://schemas.microsoft.com/office/drawing/2014/main" val="3563408737"/>
                    </a:ext>
                  </a:extLst>
                </a:gridCol>
                <a:gridCol w="792360">
                  <a:extLst>
                    <a:ext uri="{9D8B030D-6E8A-4147-A177-3AD203B41FA5}">
                      <a16:colId xmlns:a16="http://schemas.microsoft.com/office/drawing/2014/main" val="1279198187"/>
                    </a:ext>
                  </a:extLst>
                </a:gridCol>
              </a:tblGrid>
              <a:tr h="383489">
                <a:tc rowSpan="2">
                  <a:txBody>
                    <a:bodyPr/>
                    <a:lstStyle/>
                    <a:p>
                      <a:endParaRPr lang="tr-TR" b="1" dirty="0"/>
                    </a:p>
                    <a:p>
                      <a:r>
                        <a:rPr lang="tr-TR" b="1" dirty="0"/>
                        <a:t>Strateji</a:t>
                      </a:r>
                    </a:p>
                  </a:txBody>
                  <a:tcPr>
                    <a:solidFill>
                      <a:schemeClr val="bg1">
                        <a:lumMod val="95000"/>
                      </a:schemeClr>
                    </a:solidFill>
                  </a:tcPr>
                </a:tc>
                <a:tc gridSpan="4">
                  <a:txBody>
                    <a:bodyPr/>
                    <a:lstStyle/>
                    <a:p>
                      <a:pPr algn="ctr"/>
                      <a:r>
                        <a:rPr lang="tr-TR" b="1" dirty="0"/>
                        <a:t>Olay</a:t>
                      </a:r>
                    </a:p>
                  </a:txBody>
                  <a:tcPr>
                    <a:solidFill>
                      <a:schemeClr val="bg1">
                        <a:lumMod val="95000"/>
                      </a:schemeClr>
                    </a:solidFill>
                  </a:tcPr>
                </a:tc>
                <a:tc hMerge="1">
                  <a:txBody>
                    <a:bodyPr/>
                    <a:lstStyle/>
                    <a:p>
                      <a:endParaRPr lang="tr-TR" dirty="0"/>
                    </a:p>
                  </a:txBody>
                  <a:tcPr/>
                </a:tc>
                <a:tc hMerge="1">
                  <a:txBody>
                    <a:bodyPr/>
                    <a:lstStyle/>
                    <a:p>
                      <a:endParaRPr lang="tr-TR" dirty="0"/>
                    </a:p>
                  </a:txBody>
                  <a:tcPr/>
                </a:tc>
                <a:tc hMerge="1">
                  <a:txBody>
                    <a:bodyPr/>
                    <a:lstStyle/>
                    <a:p>
                      <a:endParaRPr lang="tr-TR" dirty="0"/>
                    </a:p>
                  </a:txBody>
                  <a:tcPr/>
                </a:tc>
                <a:extLst>
                  <a:ext uri="{0D108BD9-81ED-4DB2-BD59-A6C34878D82A}">
                    <a16:rowId xmlns:a16="http://schemas.microsoft.com/office/drawing/2014/main" val="3502936142"/>
                  </a:ext>
                </a:extLst>
              </a:tr>
              <a:tr h="383489">
                <a:tc vMerge="1">
                  <a:txBody>
                    <a:bodyPr/>
                    <a:lstStyle/>
                    <a:p>
                      <a:endParaRPr lang="tr-TR" dirty="0"/>
                    </a:p>
                  </a:txBody>
                  <a:tcPr/>
                </a:tc>
                <a:tc>
                  <a:txBody>
                    <a:bodyPr/>
                    <a:lstStyle/>
                    <a:p>
                      <a:pPr algn="ctr"/>
                      <a:r>
                        <a:rPr lang="tr-TR" b="1" dirty="0"/>
                        <a:t>O1</a:t>
                      </a:r>
                    </a:p>
                  </a:txBody>
                  <a:tcPr>
                    <a:solidFill>
                      <a:schemeClr val="bg1">
                        <a:lumMod val="95000"/>
                      </a:schemeClr>
                    </a:solidFill>
                  </a:tcPr>
                </a:tc>
                <a:tc>
                  <a:txBody>
                    <a:bodyPr/>
                    <a:lstStyle/>
                    <a:p>
                      <a:pPr algn="ctr"/>
                      <a:r>
                        <a:rPr lang="tr-TR" b="1" dirty="0"/>
                        <a:t>O2</a:t>
                      </a:r>
                    </a:p>
                  </a:txBody>
                  <a:tcPr>
                    <a:solidFill>
                      <a:schemeClr val="bg1">
                        <a:lumMod val="95000"/>
                      </a:schemeClr>
                    </a:solidFill>
                  </a:tcPr>
                </a:tc>
                <a:tc>
                  <a:txBody>
                    <a:bodyPr/>
                    <a:lstStyle/>
                    <a:p>
                      <a:pPr algn="ctr"/>
                      <a:r>
                        <a:rPr lang="tr-TR" b="1" dirty="0"/>
                        <a:t>O3</a:t>
                      </a:r>
                    </a:p>
                  </a:txBody>
                  <a:tcPr>
                    <a:solidFill>
                      <a:schemeClr val="bg1">
                        <a:lumMod val="95000"/>
                      </a:schemeClr>
                    </a:solidFill>
                  </a:tcPr>
                </a:tc>
                <a:tc>
                  <a:txBody>
                    <a:bodyPr/>
                    <a:lstStyle/>
                    <a:p>
                      <a:pPr algn="ctr"/>
                      <a:r>
                        <a:rPr lang="tr-TR" b="1" dirty="0"/>
                        <a:t>O4</a:t>
                      </a:r>
                    </a:p>
                  </a:txBody>
                  <a:tcPr>
                    <a:solidFill>
                      <a:schemeClr val="bg1">
                        <a:lumMod val="95000"/>
                      </a:schemeClr>
                    </a:solidFill>
                  </a:tcPr>
                </a:tc>
                <a:extLst>
                  <a:ext uri="{0D108BD9-81ED-4DB2-BD59-A6C34878D82A}">
                    <a16:rowId xmlns:a16="http://schemas.microsoft.com/office/drawing/2014/main" val="605692650"/>
                  </a:ext>
                </a:extLst>
              </a:tr>
              <a:tr h="383489">
                <a:tc>
                  <a:txBody>
                    <a:bodyPr/>
                    <a:lstStyle/>
                    <a:p>
                      <a:pPr algn="ctr"/>
                      <a:r>
                        <a:rPr lang="tr-TR" b="1" dirty="0"/>
                        <a:t>S1</a:t>
                      </a:r>
                    </a:p>
                  </a:txBody>
                  <a:tcPr>
                    <a:solidFill>
                      <a:schemeClr val="bg1">
                        <a:lumMod val="95000"/>
                      </a:schemeClr>
                    </a:solidFill>
                  </a:tcPr>
                </a:tc>
                <a:tc>
                  <a:txBody>
                    <a:bodyPr/>
                    <a:lstStyle/>
                    <a:p>
                      <a:pPr algn="ctr"/>
                      <a:r>
                        <a:rPr lang="tr-TR" dirty="0"/>
                        <a:t>26</a:t>
                      </a:r>
                    </a:p>
                  </a:txBody>
                  <a:tcPr/>
                </a:tc>
                <a:tc>
                  <a:txBody>
                    <a:bodyPr/>
                    <a:lstStyle/>
                    <a:p>
                      <a:pPr algn="ctr"/>
                      <a:r>
                        <a:rPr lang="tr-TR" dirty="0"/>
                        <a:t>26</a:t>
                      </a:r>
                    </a:p>
                  </a:txBody>
                  <a:tcPr/>
                </a:tc>
                <a:tc>
                  <a:txBody>
                    <a:bodyPr/>
                    <a:lstStyle/>
                    <a:p>
                      <a:pPr algn="ctr"/>
                      <a:r>
                        <a:rPr lang="tr-TR" dirty="0"/>
                        <a:t>18</a:t>
                      </a:r>
                    </a:p>
                  </a:txBody>
                  <a:tcPr/>
                </a:tc>
                <a:tc>
                  <a:txBody>
                    <a:bodyPr/>
                    <a:lstStyle/>
                    <a:p>
                      <a:pPr algn="ctr"/>
                      <a:r>
                        <a:rPr lang="tr-TR" dirty="0"/>
                        <a:t>22</a:t>
                      </a:r>
                    </a:p>
                  </a:txBody>
                  <a:tcPr/>
                </a:tc>
                <a:extLst>
                  <a:ext uri="{0D108BD9-81ED-4DB2-BD59-A6C34878D82A}">
                    <a16:rowId xmlns:a16="http://schemas.microsoft.com/office/drawing/2014/main" val="2861756719"/>
                  </a:ext>
                </a:extLst>
              </a:tr>
              <a:tr h="383489">
                <a:tc>
                  <a:txBody>
                    <a:bodyPr/>
                    <a:lstStyle/>
                    <a:p>
                      <a:pPr algn="ctr"/>
                      <a:r>
                        <a:rPr lang="tr-TR" b="1" dirty="0"/>
                        <a:t>S2</a:t>
                      </a:r>
                    </a:p>
                  </a:txBody>
                  <a:tcPr>
                    <a:solidFill>
                      <a:schemeClr val="bg1">
                        <a:lumMod val="95000"/>
                      </a:schemeClr>
                    </a:solidFill>
                  </a:tcPr>
                </a:tc>
                <a:tc>
                  <a:txBody>
                    <a:bodyPr/>
                    <a:lstStyle/>
                    <a:p>
                      <a:pPr algn="ctr"/>
                      <a:r>
                        <a:rPr lang="tr-TR" dirty="0"/>
                        <a:t>22</a:t>
                      </a:r>
                    </a:p>
                  </a:txBody>
                  <a:tcPr/>
                </a:tc>
                <a:tc>
                  <a:txBody>
                    <a:bodyPr/>
                    <a:lstStyle/>
                    <a:p>
                      <a:pPr algn="ctr"/>
                      <a:r>
                        <a:rPr lang="tr-TR" dirty="0"/>
                        <a:t>34</a:t>
                      </a:r>
                    </a:p>
                  </a:txBody>
                  <a:tcPr>
                    <a:solidFill>
                      <a:schemeClr val="accent3"/>
                    </a:solidFill>
                  </a:tcPr>
                </a:tc>
                <a:tc>
                  <a:txBody>
                    <a:bodyPr/>
                    <a:lstStyle/>
                    <a:p>
                      <a:pPr algn="ctr"/>
                      <a:r>
                        <a:rPr lang="tr-TR" dirty="0"/>
                        <a:t>30</a:t>
                      </a:r>
                    </a:p>
                  </a:txBody>
                  <a:tcPr/>
                </a:tc>
                <a:tc>
                  <a:txBody>
                    <a:bodyPr/>
                    <a:lstStyle/>
                    <a:p>
                      <a:pPr algn="ctr"/>
                      <a:r>
                        <a:rPr lang="tr-TR" dirty="0"/>
                        <a:t>18</a:t>
                      </a:r>
                    </a:p>
                  </a:txBody>
                  <a:tcPr/>
                </a:tc>
                <a:extLst>
                  <a:ext uri="{0D108BD9-81ED-4DB2-BD59-A6C34878D82A}">
                    <a16:rowId xmlns:a16="http://schemas.microsoft.com/office/drawing/2014/main" val="1546400274"/>
                  </a:ext>
                </a:extLst>
              </a:tr>
              <a:tr h="383489">
                <a:tc>
                  <a:txBody>
                    <a:bodyPr/>
                    <a:lstStyle/>
                    <a:p>
                      <a:pPr algn="ctr"/>
                      <a:r>
                        <a:rPr lang="tr-TR" b="1" dirty="0"/>
                        <a:t>S3</a:t>
                      </a:r>
                    </a:p>
                  </a:txBody>
                  <a:tcPr>
                    <a:solidFill>
                      <a:schemeClr val="bg1">
                        <a:lumMod val="95000"/>
                      </a:schemeClr>
                    </a:solidFill>
                  </a:tcPr>
                </a:tc>
                <a:tc>
                  <a:txBody>
                    <a:bodyPr/>
                    <a:lstStyle/>
                    <a:p>
                      <a:pPr algn="ctr"/>
                      <a:r>
                        <a:rPr lang="tr-TR" dirty="0"/>
                        <a:t>28</a:t>
                      </a:r>
                    </a:p>
                  </a:txBody>
                  <a:tcPr/>
                </a:tc>
                <a:tc>
                  <a:txBody>
                    <a:bodyPr/>
                    <a:lstStyle/>
                    <a:p>
                      <a:pPr algn="ctr"/>
                      <a:r>
                        <a:rPr lang="tr-TR" dirty="0"/>
                        <a:t>24</a:t>
                      </a:r>
                    </a:p>
                  </a:txBody>
                  <a:tcPr/>
                </a:tc>
                <a:tc>
                  <a:txBody>
                    <a:bodyPr/>
                    <a:lstStyle/>
                    <a:p>
                      <a:pPr algn="ctr"/>
                      <a:r>
                        <a:rPr lang="tr-TR" dirty="0"/>
                        <a:t>34</a:t>
                      </a:r>
                    </a:p>
                  </a:txBody>
                  <a:tcPr/>
                </a:tc>
                <a:tc>
                  <a:txBody>
                    <a:bodyPr/>
                    <a:lstStyle/>
                    <a:p>
                      <a:pPr algn="ctr"/>
                      <a:r>
                        <a:rPr lang="tr-TR" dirty="0"/>
                        <a:t>26</a:t>
                      </a:r>
                    </a:p>
                  </a:txBody>
                  <a:tcPr/>
                </a:tc>
                <a:extLst>
                  <a:ext uri="{0D108BD9-81ED-4DB2-BD59-A6C34878D82A}">
                    <a16:rowId xmlns:a16="http://schemas.microsoft.com/office/drawing/2014/main" val="2422504025"/>
                  </a:ext>
                </a:extLst>
              </a:tr>
              <a:tr h="383489">
                <a:tc>
                  <a:txBody>
                    <a:bodyPr/>
                    <a:lstStyle/>
                    <a:p>
                      <a:pPr algn="ctr"/>
                      <a:r>
                        <a:rPr lang="tr-TR" b="1" dirty="0"/>
                        <a:t>S4</a:t>
                      </a:r>
                    </a:p>
                  </a:txBody>
                  <a:tcPr>
                    <a:solidFill>
                      <a:schemeClr val="bg1">
                        <a:lumMod val="95000"/>
                      </a:schemeClr>
                    </a:solidFill>
                  </a:tcPr>
                </a:tc>
                <a:tc>
                  <a:txBody>
                    <a:bodyPr/>
                    <a:lstStyle/>
                    <a:p>
                      <a:pPr algn="ctr"/>
                      <a:r>
                        <a:rPr lang="tr-TR" dirty="0"/>
                        <a:t>22</a:t>
                      </a:r>
                    </a:p>
                  </a:txBody>
                  <a:tcPr/>
                </a:tc>
                <a:tc>
                  <a:txBody>
                    <a:bodyPr/>
                    <a:lstStyle/>
                    <a:p>
                      <a:pPr algn="ctr"/>
                      <a:r>
                        <a:rPr lang="tr-TR" dirty="0"/>
                        <a:t>30</a:t>
                      </a:r>
                    </a:p>
                  </a:txBody>
                  <a:tcPr/>
                </a:tc>
                <a:tc>
                  <a:txBody>
                    <a:bodyPr/>
                    <a:lstStyle/>
                    <a:p>
                      <a:pPr algn="ctr"/>
                      <a:r>
                        <a:rPr lang="tr-TR" dirty="0"/>
                        <a:t>28</a:t>
                      </a:r>
                    </a:p>
                  </a:txBody>
                  <a:tcPr/>
                </a:tc>
                <a:tc>
                  <a:txBody>
                    <a:bodyPr/>
                    <a:lstStyle/>
                    <a:p>
                      <a:pPr algn="ctr"/>
                      <a:r>
                        <a:rPr lang="tr-TR" dirty="0"/>
                        <a:t>20</a:t>
                      </a:r>
                    </a:p>
                  </a:txBody>
                  <a:tcPr/>
                </a:tc>
                <a:extLst>
                  <a:ext uri="{0D108BD9-81ED-4DB2-BD59-A6C34878D82A}">
                    <a16:rowId xmlns:a16="http://schemas.microsoft.com/office/drawing/2014/main" val="139760520"/>
                  </a:ext>
                </a:extLst>
              </a:tr>
              <a:tr h="383489">
                <a:tc>
                  <a:txBody>
                    <a:bodyPr/>
                    <a:lstStyle/>
                    <a:p>
                      <a:r>
                        <a:rPr lang="tr-TR" b="1" dirty="0">
                          <a:solidFill>
                            <a:srgbClr val="C00000"/>
                          </a:solidFill>
                        </a:rPr>
                        <a:t>Olasılık</a:t>
                      </a:r>
                    </a:p>
                  </a:txBody>
                  <a:tcPr>
                    <a:solidFill>
                      <a:schemeClr val="bg1">
                        <a:lumMod val="95000"/>
                      </a:schemeClr>
                    </a:solidFill>
                  </a:tcPr>
                </a:tc>
                <a:tc>
                  <a:txBody>
                    <a:bodyPr/>
                    <a:lstStyle/>
                    <a:p>
                      <a:pPr algn="ctr"/>
                      <a:r>
                        <a:rPr lang="tr-TR" dirty="0">
                          <a:solidFill>
                            <a:srgbClr val="C00000"/>
                          </a:solidFill>
                        </a:rPr>
                        <a:t>0,2</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tr-TR" dirty="0">
                          <a:solidFill>
                            <a:srgbClr val="C00000"/>
                          </a:solidFill>
                        </a:rPr>
                        <a:t>0,5</a:t>
                      </a:r>
                    </a:p>
                  </a:txBody>
                  <a:tcPr>
                    <a:solidFill>
                      <a:srgbClr val="FFFF00"/>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tr-TR" dirty="0">
                          <a:solidFill>
                            <a:srgbClr val="C00000"/>
                          </a:solidFill>
                        </a:rPr>
                        <a:t>0,2</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tr-TR" dirty="0">
                          <a:solidFill>
                            <a:srgbClr val="C00000"/>
                          </a:solidFill>
                        </a:rPr>
                        <a:t>0,1</a:t>
                      </a:r>
                    </a:p>
                  </a:txBody>
                  <a:tcPr/>
                </a:tc>
                <a:extLst>
                  <a:ext uri="{0D108BD9-81ED-4DB2-BD59-A6C34878D82A}">
                    <a16:rowId xmlns:a16="http://schemas.microsoft.com/office/drawing/2014/main" val="1282341639"/>
                  </a:ext>
                </a:extLst>
              </a:tr>
            </a:tbl>
          </a:graphicData>
        </a:graphic>
      </p:graphicFrame>
      <p:sp>
        <p:nvSpPr>
          <p:cNvPr id="2" name="Dikdörtgen 1"/>
          <p:cNvSpPr/>
          <p:nvPr/>
        </p:nvSpPr>
        <p:spPr>
          <a:xfrm>
            <a:off x="95250" y="1156028"/>
            <a:ext cx="5409045" cy="523220"/>
          </a:xfrm>
          <a:prstGeom prst="rect">
            <a:avLst/>
          </a:prstGeom>
        </p:spPr>
        <p:txBody>
          <a:bodyPr wrap="none">
            <a:spAutoFit/>
          </a:bodyPr>
          <a:lstStyle/>
          <a:p>
            <a:r>
              <a:rPr lang="tr-TR" altLang="tr-TR" sz="2800" dirty="0"/>
              <a:t>Karar matrisi kazançları gösteriyorsa</a:t>
            </a:r>
            <a:endParaRPr lang="tr-TR" sz="2800" dirty="0"/>
          </a:p>
        </p:txBody>
      </p:sp>
    </p:spTree>
    <p:extLst>
      <p:ext uri="{BB962C8B-B14F-4D97-AF65-F5344CB8AC3E}">
        <p14:creationId xmlns:p14="http://schemas.microsoft.com/office/powerpoint/2010/main" val="17142167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spect="1" noChangeArrowheads="1"/>
          </p:cNvSpPr>
          <p:nvPr>
            <p:ph type="title"/>
          </p:nvPr>
        </p:nvSpPr>
        <p:spPr/>
        <p:txBody>
          <a:bodyPr/>
          <a:lstStyle/>
          <a:p>
            <a:r>
              <a:rPr lang="tr-TR" altLang="tr-TR" dirty="0"/>
              <a:t>Çözüm-7-b</a:t>
            </a:r>
          </a:p>
        </p:txBody>
      </p:sp>
      <p:sp>
        <p:nvSpPr>
          <p:cNvPr id="139267" name="Rectangle 3"/>
          <p:cNvSpPr>
            <a:spLocks noGrp="1" noChangeAspect="1" noChangeArrowheads="1"/>
          </p:cNvSpPr>
          <p:nvPr>
            <p:ph idx="1"/>
          </p:nvPr>
        </p:nvSpPr>
        <p:spPr bwMode="auto">
          <a:xfrm>
            <a:off x="95250" y="4583291"/>
            <a:ext cx="8952089" cy="169333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None/>
            </a:pPr>
            <a:r>
              <a:rPr lang="en-US" altLang="tr-TR" sz="2800" dirty="0" err="1"/>
              <a:t>Tablo</a:t>
            </a:r>
            <a:r>
              <a:rPr lang="tr-TR" altLang="tr-TR" sz="2800" dirty="0" err="1"/>
              <a:t>nun</a:t>
            </a:r>
            <a:r>
              <a:rPr lang="tr-TR" altLang="tr-TR" sz="2800" dirty="0"/>
              <a:t> </a:t>
            </a:r>
            <a:r>
              <a:rPr lang="en-US" altLang="tr-TR" sz="2800" dirty="0"/>
              <a:t>son </a:t>
            </a:r>
            <a:r>
              <a:rPr lang="en-US" altLang="tr-TR" sz="2800" dirty="0" err="1"/>
              <a:t>satırında</a:t>
            </a:r>
            <a:r>
              <a:rPr lang="en-US" altLang="tr-TR" sz="2800" dirty="0"/>
              <a:t> </a:t>
            </a:r>
            <a:r>
              <a:rPr lang="en-US" altLang="tr-TR" sz="2800" dirty="0" err="1"/>
              <a:t>görüldüğü</a:t>
            </a:r>
            <a:r>
              <a:rPr lang="en-US" altLang="tr-TR" sz="2800" dirty="0"/>
              <a:t> </a:t>
            </a:r>
            <a:r>
              <a:rPr lang="en-US" altLang="tr-TR" sz="2800" dirty="0" err="1"/>
              <a:t>gibi</a:t>
            </a:r>
            <a:r>
              <a:rPr lang="en-US" altLang="tr-TR" sz="2800" dirty="0"/>
              <a:t> </a:t>
            </a:r>
            <a:r>
              <a:rPr lang="en-US" altLang="tr-TR" sz="2800" dirty="0" err="1"/>
              <a:t>olabilirliği</a:t>
            </a:r>
            <a:r>
              <a:rPr lang="en-US" altLang="tr-TR" sz="2800" dirty="0"/>
              <a:t> </a:t>
            </a:r>
            <a:r>
              <a:rPr lang="en-US" altLang="tr-TR" sz="2800" dirty="0" err="1"/>
              <a:t>en</a:t>
            </a:r>
            <a:r>
              <a:rPr lang="en-US" altLang="tr-TR" sz="2800" dirty="0"/>
              <a:t> </a:t>
            </a:r>
            <a:r>
              <a:rPr lang="en-US" altLang="tr-TR" sz="2800" dirty="0" err="1"/>
              <a:t>yüksek</a:t>
            </a:r>
            <a:r>
              <a:rPr lang="en-US" altLang="tr-TR" sz="2800" dirty="0"/>
              <a:t> </a:t>
            </a:r>
            <a:r>
              <a:rPr lang="en-US" altLang="tr-TR" sz="2800" dirty="0" err="1"/>
              <a:t>olay</a:t>
            </a:r>
            <a:r>
              <a:rPr lang="en-US" altLang="tr-TR" sz="2800" dirty="0"/>
              <a:t> O2’dir. </a:t>
            </a:r>
            <a:r>
              <a:rPr lang="en-US" altLang="tr-TR" sz="2800" dirty="0" err="1"/>
              <a:t>Karar</a:t>
            </a:r>
            <a:r>
              <a:rPr lang="en-US" altLang="tr-TR" sz="2800" dirty="0"/>
              <a:t> </a:t>
            </a:r>
            <a:r>
              <a:rPr lang="en-US" altLang="tr-TR" sz="2800" dirty="0" err="1"/>
              <a:t>verici</a:t>
            </a:r>
            <a:r>
              <a:rPr lang="en-US" altLang="tr-TR" sz="2800" dirty="0"/>
              <a:t> </a:t>
            </a:r>
            <a:r>
              <a:rPr lang="en-US" altLang="tr-TR" sz="2800" dirty="0" err="1"/>
              <a:t>gelecekte</a:t>
            </a:r>
            <a:r>
              <a:rPr lang="en-US" altLang="tr-TR" sz="2800" dirty="0"/>
              <a:t> O2’nin </a:t>
            </a:r>
            <a:r>
              <a:rPr lang="en-US" altLang="tr-TR" sz="2800" dirty="0" err="1"/>
              <a:t>gerçekleşeceğini</a:t>
            </a:r>
            <a:r>
              <a:rPr lang="en-US" altLang="tr-TR" sz="2800" dirty="0"/>
              <a:t> </a:t>
            </a:r>
            <a:r>
              <a:rPr lang="en-US" altLang="tr-TR" sz="2800" dirty="0" err="1"/>
              <a:t>düşünerek</a:t>
            </a:r>
            <a:r>
              <a:rPr lang="en-US" altLang="tr-TR" sz="2800" dirty="0"/>
              <a:t> </a:t>
            </a:r>
            <a:r>
              <a:rPr lang="en-US" altLang="tr-TR" sz="2800" dirty="0" err="1"/>
              <a:t>kendisine</a:t>
            </a:r>
            <a:r>
              <a:rPr lang="en-US" altLang="tr-TR" sz="2800" dirty="0"/>
              <a:t> </a:t>
            </a:r>
            <a:r>
              <a:rPr lang="en-US" altLang="tr-TR" sz="2800" dirty="0" err="1"/>
              <a:t>en</a:t>
            </a:r>
            <a:r>
              <a:rPr lang="en-US" altLang="tr-TR" sz="2800" dirty="0"/>
              <a:t> </a:t>
            </a:r>
            <a:r>
              <a:rPr lang="tr-TR" altLang="tr-TR" sz="2800" dirty="0"/>
              <a:t>düşük</a:t>
            </a:r>
            <a:r>
              <a:rPr lang="en-US" altLang="tr-TR" sz="2800" dirty="0"/>
              <a:t> </a:t>
            </a:r>
            <a:r>
              <a:rPr lang="tr-TR" altLang="tr-TR" sz="2800" dirty="0"/>
              <a:t>kaybı</a:t>
            </a:r>
            <a:r>
              <a:rPr lang="en-US" altLang="tr-TR" sz="2800" dirty="0"/>
              <a:t> </a:t>
            </a:r>
            <a:r>
              <a:rPr lang="en-US" altLang="tr-TR" sz="2800" dirty="0" err="1"/>
              <a:t>sağlayacak</a:t>
            </a:r>
            <a:r>
              <a:rPr lang="en-US" altLang="tr-TR" sz="2800" dirty="0"/>
              <a:t> </a:t>
            </a:r>
            <a:r>
              <a:rPr lang="en-US" altLang="tr-TR" sz="2800" dirty="0" err="1"/>
              <a:t>olan</a:t>
            </a:r>
            <a:r>
              <a:rPr lang="en-US" altLang="tr-TR" sz="2800" dirty="0"/>
              <a:t> </a:t>
            </a:r>
            <a:r>
              <a:rPr lang="en-US" altLang="tr-TR" sz="2800" dirty="0">
                <a:solidFill>
                  <a:srgbClr val="C00000"/>
                </a:solidFill>
              </a:rPr>
              <a:t>S</a:t>
            </a:r>
            <a:r>
              <a:rPr lang="tr-TR" altLang="tr-TR" sz="2800" dirty="0">
                <a:solidFill>
                  <a:srgbClr val="C00000"/>
                </a:solidFill>
              </a:rPr>
              <a:t>3</a:t>
            </a:r>
            <a:r>
              <a:rPr lang="en-US" altLang="tr-TR" sz="2800" dirty="0"/>
              <a:t> </a:t>
            </a:r>
            <a:r>
              <a:rPr lang="en-US" altLang="tr-TR" sz="2800" dirty="0" err="1"/>
              <a:t>stratejisini</a:t>
            </a:r>
            <a:r>
              <a:rPr lang="en-US" altLang="tr-TR" sz="2800" dirty="0"/>
              <a:t> </a:t>
            </a:r>
            <a:r>
              <a:rPr lang="en-US" altLang="tr-TR" sz="2800" dirty="0" err="1"/>
              <a:t>uygulayacaktır</a:t>
            </a:r>
            <a:r>
              <a:rPr lang="en-US" altLang="tr-TR" sz="2800" dirty="0"/>
              <a:t>.</a:t>
            </a:r>
          </a:p>
        </p:txBody>
      </p:sp>
      <p:graphicFrame>
        <p:nvGraphicFramePr>
          <p:cNvPr id="4" name="Tablo 3"/>
          <p:cNvGraphicFramePr>
            <a:graphicFrameLocks noGrp="1"/>
          </p:cNvGraphicFramePr>
          <p:nvPr>
            <p:extLst>
              <p:ext uri="{D42A27DB-BD31-4B8C-83A1-F6EECF244321}">
                <p14:modId xmlns:p14="http://schemas.microsoft.com/office/powerpoint/2010/main" val="3456407165"/>
              </p:ext>
            </p:extLst>
          </p:nvPr>
        </p:nvGraphicFramePr>
        <p:xfrm>
          <a:off x="2438842" y="1898868"/>
          <a:ext cx="3555558" cy="2684423"/>
        </p:xfrm>
        <a:graphic>
          <a:graphicData uri="http://schemas.openxmlformats.org/drawingml/2006/table">
            <a:tbl>
              <a:tblPr firstRow="1" bandRow="1">
                <a:tableStyleId>{5940675A-B579-460E-94D1-54222C63F5DA}</a:tableStyleId>
              </a:tblPr>
              <a:tblGrid>
                <a:gridCol w="921067">
                  <a:extLst>
                    <a:ext uri="{9D8B030D-6E8A-4147-A177-3AD203B41FA5}">
                      <a16:colId xmlns:a16="http://schemas.microsoft.com/office/drawing/2014/main" val="3049428098"/>
                    </a:ext>
                  </a:extLst>
                </a:gridCol>
                <a:gridCol w="579782">
                  <a:extLst>
                    <a:ext uri="{9D8B030D-6E8A-4147-A177-3AD203B41FA5}">
                      <a16:colId xmlns:a16="http://schemas.microsoft.com/office/drawing/2014/main" val="4083444673"/>
                    </a:ext>
                  </a:extLst>
                </a:gridCol>
                <a:gridCol w="667737">
                  <a:extLst>
                    <a:ext uri="{9D8B030D-6E8A-4147-A177-3AD203B41FA5}">
                      <a16:colId xmlns:a16="http://schemas.microsoft.com/office/drawing/2014/main" val="3402752897"/>
                    </a:ext>
                  </a:extLst>
                </a:gridCol>
                <a:gridCol w="594612">
                  <a:extLst>
                    <a:ext uri="{9D8B030D-6E8A-4147-A177-3AD203B41FA5}">
                      <a16:colId xmlns:a16="http://schemas.microsoft.com/office/drawing/2014/main" val="3563408737"/>
                    </a:ext>
                  </a:extLst>
                </a:gridCol>
                <a:gridCol w="792360">
                  <a:extLst>
                    <a:ext uri="{9D8B030D-6E8A-4147-A177-3AD203B41FA5}">
                      <a16:colId xmlns:a16="http://schemas.microsoft.com/office/drawing/2014/main" val="1279198187"/>
                    </a:ext>
                  </a:extLst>
                </a:gridCol>
              </a:tblGrid>
              <a:tr h="383489">
                <a:tc rowSpan="2">
                  <a:txBody>
                    <a:bodyPr/>
                    <a:lstStyle/>
                    <a:p>
                      <a:endParaRPr lang="tr-TR" b="1" dirty="0"/>
                    </a:p>
                    <a:p>
                      <a:r>
                        <a:rPr lang="tr-TR" b="1" dirty="0"/>
                        <a:t>Strateji</a:t>
                      </a:r>
                    </a:p>
                  </a:txBody>
                  <a:tcPr>
                    <a:solidFill>
                      <a:schemeClr val="bg1">
                        <a:lumMod val="95000"/>
                      </a:schemeClr>
                    </a:solidFill>
                  </a:tcPr>
                </a:tc>
                <a:tc gridSpan="4">
                  <a:txBody>
                    <a:bodyPr/>
                    <a:lstStyle/>
                    <a:p>
                      <a:pPr algn="ctr"/>
                      <a:r>
                        <a:rPr lang="tr-TR" b="1" dirty="0"/>
                        <a:t>Olay</a:t>
                      </a:r>
                    </a:p>
                  </a:txBody>
                  <a:tcPr>
                    <a:solidFill>
                      <a:schemeClr val="bg1">
                        <a:lumMod val="95000"/>
                      </a:schemeClr>
                    </a:solidFill>
                  </a:tcPr>
                </a:tc>
                <a:tc hMerge="1">
                  <a:txBody>
                    <a:bodyPr/>
                    <a:lstStyle/>
                    <a:p>
                      <a:endParaRPr lang="tr-TR" dirty="0"/>
                    </a:p>
                  </a:txBody>
                  <a:tcPr/>
                </a:tc>
                <a:tc hMerge="1">
                  <a:txBody>
                    <a:bodyPr/>
                    <a:lstStyle/>
                    <a:p>
                      <a:endParaRPr lang="tr-TR" dirty="0"/>
                    </a:p>
                  </a:txBody>
                  <a:tcPr/>
                </a:tc>
                <a:tc hMerge="1">
                  <a:txBody>
                    <a:bodyPr/>
                    <a:lstStyle/>
                    <a:p>
                      <a:endParaRPr lang="tr-TR" dirty="0"/>
                    </a:p>
                  </a:txBody>
                  <a:tcPr/>
                </a:tc>
                <a:extLst>
                  <a:ext uri="{0D108BD9-81ED-4DB2-BD59-A6C34878D82A}">
                    <a16:rowId xmlns:a16="http://schemas.microsoft.com/office/drawing/2014/main" val="3502936142"/>
                  </a:ext>
                </a:extLst>
              </a:tr>
              <a:tr h="383489">
                <a:tc vMerge="1">
                  <a:txBody>
                    <a:bodyPr/>
                    <a:lstStyle/>
                    <a:p>
                      <a:endParaRPr lang="tr-TR" dirty="0"/>
                    </a:p>
                  </a:txBody>
                  <a:tcPr/>
                </a:tc>
                <a:tc>
                  <a:txBody>
                    <a:bodyPr/>
                    <a:lstStyle/>
                    <a:p>
                      <a:pPr algn="ctr"/>
                      <a:r>
                        <a:rPr lang="tr-TR" b="1" dirty="0"/>
                        <a:t>O1</a:t>
                      </a:r>
                    </a:p>
                  </a:txBody>
                  <a:tcPr>
                    <a:solidFill>
                      <a:schemeClr val="bg1">
                        <a:lumMod val="95000"/>
                      </a:schemeClr>
                    </a:solidFill>
                  </a:tcPr>
                </a:tc>
                <a:tc>
                  <a:txBody>
                    <a:bodyPr/>
                    <a:lstStyle/>
                    <a:p>
                      <a:pPr algn="ctr"/>
                      <a:r>
                        <a:rPr lang="tr-TR" b="1" dirty="0"/>
                        <a:t>O2</a:t>
                      </a:r>
                    </a:p>
                  </a:txBody>
                  <a:tcPr>
                    <a:solidFill>
                      <a:schemeClr val="bg1">
                        <a:lumMod val="95000"/>
                      </a:schemeClr>
                    </a:solidFill>
                  </a:tcPr>
                </a:tc>
                <a:tc>
                  <a:txBody>
                    <a:bodyPr/>
                    <a:lstStyle/>
                    <a:p>
                      <a:pPr algn="ctr"/>
                      <a:r>
                        <a:rPr lang="tr-TR" b="1" dirty="0"/>
                        <a:t>O3</a:t>
                      </a:r>
                    </a:p>
                  </a:txBody>
                  <a:tcPr>
                    <a:solidFill>
                      <a:schemeClr val="bg1">
                        <a:lumMod val="95000"/>
                      </a:schemeClr>
                    </a:solidFill>
                  </a:tcPr>
                </a:tc>
                <a:tc>
                  <a:txBody>
                    <a:bodyPr/>
                    <a:lstStyle/>
                    <a:p>
                      <a:pPr algn="ctr"/>
                      <a:r>
                        <a:rPr lang="tr-TR" b="1" dirty="0"/>
                        <a:t>O4</a:t>
                      </a:r>
                    </a:p>
                  </a:txBody>
                  <a:tcPr>
                    <a:solidFill>
                      <a:schemeClr val="bg1">
                        <a:lumMod val="95000"/>
                      </a:schemeClr>
                    </a:solidFill>
                  </a:tcPr>
                </a:tc>
                <a:extLst>
                  <a:ext uri="{0D108BD9-81ED-4DB2-BD59-A6C34878D82A}">
                    <a16:rowId xmlns:a16="http://schemas.microsoft.com/office/drawing/2014/main" val="605692650"/>
                  </a:ext>
                </a:extLst>
              </a:tr>
              <a:tr h="383489">
                <a:tc>
                  <a:txBody>
                    <a:bodyPr/>
                    <a:lstStyle/>
                    <a:p>
                      <a:pPr algn="ctr"/>
                      <a:r>
                        <a:rPr lang="tr-TR" b="1" dirty="0"/>
                        <a:t>S1</a:t>
                      </a:r>
                    </a:p>
                  </a:txBody>
                  <a:tcPr>
                    <a:solidFill>
                      <a:schemeClr val="bg1">
                        <a:lumMod val="95000"/>
                      </a:schemeClr>
                    </a:solidFill>
                  </a:tcPr>
                </a:tc>
                <a:tc>
                  <a:txBody>
                    <a:bodyPr/>
                    <a:lstStyle/>
                    <a:p>
                      <a:pPr algn="ctr"/>
                      <a:r>
                        <a:rPr lang="tr-TR" dirty="0"/>
                        <a:t>26</a:t>
                      </a:r>
                    </a:p>
                  </a:txBody>
                  <a:tcPr/>
                </a:tc>
                <a:tc>
                  <a:txBody>
                    <a:bodyPr/>
                    <a:lstStyle/>
                    <a:p>
                      <a:pPr algn="ctr"/>
                      <a:r>
                        <a:rPr lang="tr-TR" dirty="0"/>
                        <a:t>26</a:t>
                      </a:r>
                    </a:p>
                  </a:txBody>
                  <a:tcPr/>
                </a:tc>
                <a:tc>
                  <a:txBody>
                    <a:bodyPr/>
                    <a:lstStyle/>
                    <a:p>
                      <a:pPr algn="ctr"/>
                      <a:r>
                        <a:rPr lang="tr-TR" dirty="0"/>
                        <a:t>18</a:t>
                      </a:r>
                    </a:p>
                  </a:txBody>
                  <a:tcPr/>
                </a:tc>
                <a:tc>
                  <a:txBody>
                    <a:bodyPr/>
                    <a:lstStyle/>
                    <a:p>
                      <a:pPr algn="ctr"/>
                      <a:r>
                        <a:rPr lang="tr-TR" dirty="0"/>
                        <a:t>22</a:t>
                      </a:r>
                    </a:p>
                  </a:txBody>
                  <a:tcPr/>
                </a:tc>
                <a:extLst>
                  <a:ext uri="{0D108BD9-81ED-4DB2-BD59-A6C34878D82A}">
                    <a16:rowId xmlns:a16="http://schemas.microsoft.com/office/drawing/2014/main" val="2861756719"/>
                  </a:ext>
                </a:extLst>
              </a:tr>
              <a:tr h="383489">
                <a:tc>
                  <a:txBody>
                    <a:bodyPr/>
                    <a:lstStyle/>
                    <a:p>
                      <a:pPr algn="ctr"/>
                      <a:r>
                        <a:rPr lang="tr-TR" b="1" dirty="0"/>
                        <a:t>S2</a:t>
                      </a:r>
                    </a:p>
                  </a:txBody>
                  <a:tcPr>
                    <a:solidFill>
                      <a:schemeClr val="bg1">
                        <a:lumMod val="95000"/>
                      </a:schemeClr>
                    </a:solidFill>
                  </a:tcPr>
                </a:tc>
                <a:tc>
                  <a:txBody>
                    <a:bodyPr/>
                    <a:lstStyle/>
                    <a:p>
                      <a:pPr algn="ctr"/>
                      <a:r>
                        <a:rPr lang="tr-TR" dirty="0"/>
                        <a:t>22</a:t>
                      </a:r>
                    </a:p>
                  </a:txBody>
                  <a:tcPr/>
                </a:tc>
                <a:tc>
                  <a:txBody>
                    <a:bodyPr/>
                    <a:lstStyle/>
                    <a:p>
                      <a:pPr algn="ctr"/>
                      <a:r>
                        <a:rPr lang="tr-TR" dirty="0"/>
                        <a:t>34</a:t>
                      </a:r>
                    </a:p>
                  </a:txBody>
                  <a:tcPr>
                    <a:noFill/>
                  </a:tcPr>
                </a:tc>
                <a:tc>
                  <a:txBody>
                    <a:bodyPr/>
                    <a:lstStyle/>
                    <a:p>
                      <a:pPr algn="ctr"/>
                      <a:r>
                        <a:rPr lang="tr-TR" dirty="0"/>
                        <a:t>30</a:t>
                      </a:r>
                    </a:p>
                  </a:txBody>
                  <a:tcPr/>
                </a:tc>
                <a:tc>
                  <a:txBody>
                    <a:bodyPr/>
                    <a:lstStyle/>
                    <a:p>
                      <a:pPr algn="ctr"/>
                      <a:r>
                        <a:rPr lang="tr-TR" dirty="0"/>
                        <a:t>18</a:t>
                      </a:r>
                    </a:p>
                  </a:txBody>
                  <a:tcPr/>
                </a:tc>
                <a:extLst>
                  <a:ext uri="{0D108BD9-81ED-4DB2-BD59-A6C34878D82A}">
                    <a16:rowId xmlns:a16="http://schemas.microsoft.com/office/drawing/2014/main" val="1546400274"/>
                  </a:ext>
                </a:extLst>
              </a:tr>
              <a:tr h="383489">
                <a:tc>
                  <a:txBody>
                    <a:bodyPr/>
                    <a:lstStyle/>
                    <a:p>
                      <a:pPr algn="ctr"/>
                      <a:r>
                        <a:rPr lang="tr-TR" b="1" dirty="0"/>
                        <a:t>S3</a:t>
                      </a:r>
                    </a:p>
                  </a:txBody>
                  <a:tcPr>
                    <a:solidFill>
                      <a:schemeClr val="bg1">
                        <a:lumMod val="95000"/>
                      </a:schemeClr>
                    </a:solidFill>
                  </a:tcPr>
                </a:tc>
                <a:tc>
                  <a:txBody>
                    <a:bodyPr/>
                    <a:lstStyle/>
                    <a:p>
                      <a:pPr algn="ctr"/>
                      <a:r>
                        <a:rPr lang="tr-TR" dirty="0"/>
                        <a:t>28</a:t>
                      </a:r>
                    </a:p>
                  </a:txBody>
                  <a:tcPr/>
                </a:tc>
                <a:tc>
                  <a:txBody>
                    <a:bodyPr/>
                    <a:lstStyle/>
                    <a:p>
                      <a:pPr algn="ctr"/>
                      <a:r>
                        <a:rPr lang="tr-TR" dirty="0"/>
                        <a:t>24</a:t>
                      </a:r>
                    </a:p>
                  </a:txBody>
                  <a:tcPr>
                    <a:solidFill>
                      <a:schemeClr val="accent3"/>
                    </a:solidFill>
                  </a:tcPr>
                </a:tc>
                <a:tc>
                  <a:txBody>
                    <a:bodyPr/>
                    <a:lstStyle/>
                    <a:p>
                      <a:pPr algn="ctr"/>
                      <a:r>
                        <a:rPr lang="tr-TR" dirty="0"/>
                        <a:t>34</a:t>
                      </a:r>
                    </a:p>
                  </a:txBody>
                  <a:tcPr/>
                </a:tc>
                <a:tc>
                  <a:txBody>
                    <a:bodyPr/>
                    <a:lstStyle/>
                    <a:p>
                      <a:pPr algn="ctr"/>
                      <a:r>
                        <a:rPr lang="tr-TR" dirty="0"/>
                        <a:t>26</a:t>
                      </a:r>
                    </a:p>
                  </a:txBody>
                  <a:tcPr/>
                </a:tc>
                <a:extLst>
                  <a:ext uri="{0D108BD9-81ED-4DB2-BD59-A6C34878D82A}">
                    <a16:rowId xmlns:a16="http://schemas.microsoft.com/office/drawing/2014/main" val="2422504025"/>
                  </a:ext>
                </a:extLst>
              </a:tr>
              <a:tr h="383489">
                <a:tc>
                  <a:txBody>
                    <a:bodyPr/>
                    <a:lstStyle/>
                    <a:p>
                      <a:pPr algn="ctr"/>
                      <a:r>
                        <a:rPr lang="tr-TR" b="1" dirty="0"/>
                        <a:t>S4</a:t>
                      </a:r>
                    </a:p>
                  </a:txBody>
                  <a:tcPr>
                    <a:solidFill>
                      <a:schemeClr val="bg1">
                        <a:lumMod val="95000"/>
                      </a:schemeClr>
                    </a:solidFill>
                  </a:tcPr>
                </a:tc>
                <a:tc>
                  <a:txBody>
                    <a:bodyPr/>
                    <a:lstStyle/>
                    <a:p>
                      <a:pPr algn="ctr"/>
                      <a:r>
                        <a:rPr lang="tr-TR" dirty="0"/>
                        <a:t>22</a:t>
                      </a:r>
                    </a:p>
                  </a:txBody>
                  <a:tcPr/>
                </a:tc>
                <a:tc>
                  <a:txBody>
                    <a:bodyPr/>
                    <a:lstStyle/>
                    <a:p>
                      <a:pPr algn="ctr"/>
                      <a:r>
                        <a:rPr lang="tr-TR" dirty="0"/>
                        <a:t>30</a:t>
                      </a:r>
                    </a:p>
                  </a:txBody>
                  <a:tcPr/>
                </a:tc>
                <a:tc>
                  <a:txBody>
                    <a:bodyPr/>
                    <a:lstStyle/>
                    <a:p>
                      <a:pPr algn="ctr"/>
                      <a:r>
                        <a:rPr lang="tr-TR" dirty="0"/>
                        <a:t>28</a:t>
                      </a:r>
                    </a:p>
                  </a:txBody>
                  <a:tcPr/>
                </a:tc>
                <a:tc>
                  <a:txBody>
                    <a:bodyPr/>
                    <a:lstStyle/>
                    <a:p>
                      <a:pPr algn="ctr"/>
                      <a:r>
                        <a:rPr lang="tr-TR" dirty="0"/>
                        <a:t>20</a:t>
                      </a:r>
                    </a:p>
                  </a:txBody>
                  <a:tcPr/>
                </a:tc>
                <a:extLst>
                  <a:ext uri="{0D108BD9-81ED-4DB2-BD59-A6C34878D82A}">
                    <a16:rowId xmlns:a16="http://schemas.microsoft.com/office/drawing/2014/main" val="139760520"/>
                  </a:ext>
                </a:extLst>
              </a:tr>
              <a:tr h="383489">
                <a:tc>
                  <a:txBody>
                    <a:bodyPr/>
                    <a:lstStyle/>
                    <a:p>
                      <a:r>
                        <a:rPr lang="tr-TR" b="1" dirty="0">
                          <a:solidFill>
                            <a:srgbClr val="C00000"/>
                          </a:solidFill>
                        </a:rPr>
                        <a:t>Olasılık</a:t>
                      </a:r>
                    </a:p>
                  </a:txBody>
                  <a:tcPr>
                    <a:solidFill>
                      <a:schemeClr val="bg1">
                        <a:lumMod val="95000"/>
                      </a:schemeClr>
                    </a:solidFill>
                  </a:tcPr>
                </a:tc>
                <a:tc>
                  <a:txBody>
                    <a:bodyPr/>
                    <a:lstStyle/>
                    <a:p>
                      <a:pPr algn="ctr"/>
                      <a:r>
                        <a:rPr lang="tr-TR" dirty="0">
                          <a:solidFill>
                            <a:srgbClr val="C00000"/>
                          </a:solidFill>
                        </a:rPr>
                        <a:t>0,2</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tr-TR" dirty="0">
                          <a:solidFill>
                            <a:srgbClr val="C00000"/>
                          </a:solidFill>
                        </a:rPr>
                        <a:t>0,5</a:t>
                      </a:r>
                    </a:p>
                  </a:txBody>
                  <a:tcPr>
                    <a:solidFill>
                      <a:srgbClr val="FFFF00"/>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tr-TR" dirty="0">
                          <a:solidFill>
                            <a:srgbClr val="C00000"/>
                          </a:solidFill>
                        </a:rPr>
                        <a:t>0,2</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tr-TR" dirty="0">
                          <a:solidFill>
                            <a:srgbClr val="C00000"/>
                          </a:solidFill>
                        </a:rPr>
                        <a:t>0,1</a:t>
                      </a:r>
                    </a:p>
                  </a:txBody>
                  <a:tcPr/>
                </a:tc>
                <a:extLst>
                  <a:ext uri="{0D108BD9-81ED-4DB2-BD59-A6C34878D82A}">
                    <a16:rowId xmlns:a16="http://schemas.microsoft.com/office/drawing/2014/main" val="1282341639"/>
                  </a:ext>
                </a:extLst>
              </a:tr>
            </a:tbl>
          </a:graphicData>
        </a:graphic>
      </p:graphicFrame>
      <p:sp>
        <p:nvSpPr>
          <p:cNvPr id="2" name="Dikdörtgen 1"/>
          <p:cNvSpPr/>
          <p:nvPr/>
        </p:nvSpPr>
        <p:spPr>
          <a:xfrm>
            <a:off x="95250" y="1156028"/>
            <a:ext cx="5187126" cy="523220"/>
          </a:xfrm>
          <a:prstGeom prst="rect">
            <a:avLst/>
          </a:prstGeom>
        </p:spPr>
        <p:txBody>
          <a:bodyPr wrap="none">
            <a:spAutoFit/>
          </a:bodyPr>
          <a:lstStyle/>
          <a:p>
            <a:r>
              <a:rPr lang="tr-TR" altLang="tr-TR" sz="2800" dirty="0"/>
              <a:t>Karar matrisi kayıpları gösteriyorsa</a:t>
            </a:r>
            <a:endParaRPr lang="tr-TR" sz="2800" dirty="0"/>
          </a:p>
        </p:txBody>
      </p:sp>
    </p:spTree>
    <p:extLst>
      <p:ext uri="{BB962C8B-B14F-4D97-AF65-F5344CB8AC3E}">
        <p14:creationId xmlns:p14="http://schemas.microsoft.com/office/powerpoint/2010/main" val="25098924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spect="1" noChangeArrowheads="1"/>
          </p:cNvSpPr>
          <p:nvPr>
            <p:ph type="title"/>
          </p:nvPr>
        </p:nvSpPr>
        <p:spPr/>
        <p:txBody>
          <a:bodyPr/>
          <a:lstStyle/>
          <a:p>
            <a:r>
              <a:rPr lang="tr-TR" altLang="tr-TR" dirty="0"/>
              <a:t>8. </a:t>
            </a:r>
            <a:r>
              <a:rPr lang="en-US" altLang="tr-TR" dirty="0" err="1"/>
              <a:t>Beklenen</a:t>
            </a:r>
            <a:r>
              <a:rPr lang="en-US" altLang="tr-TR" dirty="0"/>
              <a:t> </a:t>
            </a:r>
            <a:r>
              <a:rPr lang="en-US" altLang="tr-TR" dirty="0" err="1"/>
              <a:t>Değer</a:t>
            </a:r>
            <a:r>
              <a:rPr lang="en-US" altLang="tr-TR" dirty="0"/>
              <a:t> </a:t>
            </a:r>
            <a:r>
              <a:rPr lang="en-US" altLang="tr-TR" dirty="0" err="1"/>
              <a:t>Ölçütü</a:t>
            </a:r>
            <a:r>
              <a:rPr lang="tr-TR" altLang="tr-TR" dirty="0"/>
              <a:t> </a:t>
            </a:r>
          </a:p>
        </p:txBody>
      </p:sp>
      <p:sp>
        <p:nvSpPr>
          <p:cNvPr id="141315" name="Rectangle 3"/>
          <p:cNvSpPr>
            <a:spLocks noGrp="1" noChangeAspect="1" noChangeArrowheads="1"/>
          </p:cNvSpPr>
          <p:nvPr>
            <p:ph idx="1"/>
          </p:nvPr>
        </p:nvSpPr>
        <p:spPr bwMode="auto">
          <a:xfrm>
            <a:off x="95250" y="1588911"/>
            <a:ext cx="8953500" cy="182033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indent="20638">
              <a:buFontTx/>
              <a:buNone/>
            </a:pPr>
            <a:r>
              <a:rPr lang="en-US" altLang="tr-TR" sz="2800" dirty="0" err="1"/>
              <a:t>Beklenen</a:t>
            </a:r>
            <a:r>
              <a:rPr lang="en-US" altLang="tr-TR" sz="2800" dirty="0"/>
              <a:t> </a:t>
            </a:r>
            <a:r>
              <a:rPr lang="en-US" altLang="tr-TR" sz="2800" dirty="0" err="1"/>
              <a:t>değer</a:t>
            </a:r>
            <a:r>
              <a:rPr lang="en-US" altLang="tr-TR" sz="2800" dirty="0"/>
              <a:t> </a:t>
            </a:r>
            <a:r>
              <a:rPr lang="en-US" altLang="tr-TR" sz="2800" dirty="0" err="1"/>
              <a:t>ölçütü</a:t>
            </a:r>
            <a:r>
              <a:rPr lang="en-US" altLang="tr-TR" sz="2800" dirty="0"/>
              <a:t> </a:t>
            </a:r>
            <a:r>
              <a:rPr lang="en-US" altLang="tr-TR" sz="2800" dirty="0" err="1"/>
              <a:t>olayların</a:t>
            </a:r>
            <a:r>
              <a:rPr lang="en-US" altLang="tr-TR" sz="2800" dirty="0"/>
              <a:t> </a:t>
            </a:r>
            <a:r>
              <a:rPr lang="en-US" altLang="tr-TR" sz="2800" dirty="0" err="1"/>
              <a:t>ortaya</a:t>
            </a:r>
            <a:r>
              <a:rPr lang="en-US" altLang="tr-TR" sz="2800" dirty="0"/>
              <a:t> </a:t>
            </a:r>
            <a:r>
              <a:rPr lang="en-US" altLang="tr-TR" sz="2800" dirty="0" err="1"/>
              <a:t>çıkması</a:t>
            </a:r>
            <a:r>
              <a:rPr lang="tr-TR" altLang="tr-TR" sz="2800" dirty="0"/>
              <a:t> </a:t>
            </a:r>
            <a:r>
              <a:rPr lang="en-US" altLang="tr-TR" sz="2800" dirty="0" err="1"/>
              <a:t>olasılıklarının</a:t>
            </a:r>
            <a:r>
              <a:rPr lang="en-US" altLang="tr-TR" sz="2800" dirty="0"/>
              <a:t> </a:t>
            </a:r>
            <a:r>
              <a:rPr lang="en-US" altLang="tr-TR" sz="2800" dirty="0" err="1"/>
              <a:t>bilinmesi</a:t>
            </a:r>
            <a:r>
              <a:rPr lang="en-US" altLang="tr-TR" sz="2800" dirty="0"/>
              <a:t> </a:t>
            </a:r>
            <a:r>
              <a:rPr lang="en-US" altLang="tr-TR" sz="2800" dirty="0" err="1"/>
              <a:t>durumunda</a:t>
            </a:r>
            <a:r>
              <a:rPr lang="en-US" altLang="tr-TR" sz="2800" dirty="0"/>
              <a:t>, her </a:t>
            </a:r>
            <a:r>
              <a:rPr lang="en-US" altLang="tr-TR" sz="2800" dirty="0" err="1"/>
              <a:t>bir</a:t>
            </a:r>
            <a:r>
              <a:rPr lang="en-US" altLang="tr-TR" sz="2800" dirty="0"/>
              <a:t> </a:t>
            </a:r>
            <a:r>
              <a:rPr lang="en-US" altLang="tr-TR" sz="2800" dirty="0" err="1"/>
              <a:t>stratejiye</a:t>
            </a:r>
            <a:r>
              <a:rPr lang="en-US" altLang="tr-TR" sz="2800" dirty="0"/>
              <a:t> </a:t>
            </a:r>
            <a:r>
              <a:rPr lang="en-US" altLang="tr-TR" sz="2800" dirty="0" err="1"/>
              <a:t>ilişkin</a:t>
            </a:r>
            <a:r>
              <a:rPr lang="en-US" altLang="tr-TR" sz="2800" dirty="0"/>
              <a:t> </a:t>
            </a:r>
            <a:r>
              <a:rPr lang="en-US" altLang="tr-TR" sz="2800" dirty="0" err="1"/>
              <a:t>beklenen</a:t>
            </a:r>
            <a:r>
              <a:rPr lang="en-US" altLang="tr-TR" sz="2800" dirty="0"/>
              <a:t> </a:t>
            </a:r>
            <a:r>
              <a:rPr lang="en-US" altLang="tr-TR" sz="2800" dirty="0" err="1"/>
              <a:t>değerin</a:t>
            </a:r>
            <a:r>
              <a:rPr lang="en-US" altLang="tr-TR" sz="2800" dirty="0"/>
              <a:t> </a:t>
            </a:r>
            <a:r>
              <a:rPr lang="en-US" altLang="tr-TR" sz="2800" dirty="0" err="1"/>
              <a:t>hesaplanarak</a:t>
            </a:r>
            <a:r>
              <a:rPr lang="en-US" altLang="tr-TR" sz="2800" dirty="0"/>
              <a:t> </a:t>
            </a:r>
            <a:r>
              <a:rPr lang="en-US" altLang="tr-TR" sz="2800" dirty="0" err="1"/>
              <a:t>bunlar</a:t>
            </a:r>
            <a:r>
              <a:rPr lang="en-US" altLang="tr-TR" sz="2800" dirty="0"/>
              <a:t> </a:t>
            </a:r>
            <a:r>
              <a:rPr lang="en-US" altLang="tr-TR" sz="2800" dirty="0" err="1"/>
              <a:t>arasından</a:t>
            </a:r>
            <a:r>
              <a:rPr lang="en-US" altLang="tr-TR" sz="2800" dirty="0"/>
              <a:t> </a:t>
            </a:r>
            <a:r>
              <a:rPr lang="en-US" altLang="tr-TR" sz="2800" dirty="0" err="1"/>
              <a:t>en</a:t>
            </a:r>
            <a:r>
              <a:rPr lang="en-US" altLang="tr-TR" sz="2800" dirty="0"/>
              <a:t> </a:t>
            </a:r>
            <a:r>
              <a:rPr lang="en-US" altLang="tr-TR" sz="2800" dirty="0" err="1"/>
              <a:t>iyi</a:t>
            </a:r>
            <a:r>
              <a:rPr lang="en-US" altLang="tr-TR" sz="2800" dirty="0"/>
              <a:t> </a:t>
            </a:r>
            <a:r>
              <a:rPr lang="en-US" altLang="tr-TR" sz="2800" dirty="0" err="1"/>
              <a:t>olanın</a:t>
            </a:r>
            <a:r>
              <a:rPr lang="en-US" altLang="tr-TR" sz="2800" dirty="0"/>
              <a:t> </a:t>
            </a:r>
            <a:r>
              <a:rPr lang="en-US" altLang="tr-TR" sz="2800" dirty="0" err="1"/>
              <a:t>işaret</a:t>
            </a:r>
            <a:r>
              <a:rPr lang="en-US" altLang="tr-TR" sz="2800" dirty="0"/>
              <a:t> </a:t>
            </a:r>
            <a:r>
              <a:rPr lang="en-US" altLang="tr-TR" sz="2800" dirty="0" err="1"/>
              <a:t>ettiği</a:t>
            </a:r>
            <a:r>
              <a:rPr lang="en-US" altLang="tr-TR" sz="2800" dirty="0"/>
              <a:t> </a:t>
            </a:r>
            <a:r>
              <a:rPr lang="en-US" altLang="tr-TR" sz="2800" dirty="0" err="1"/>
              <a:t>stratejinin</a:t>
            </a:r>
            <a:r>
              <a:rPr lang="en-US" altLang="tr-TR" sz="2800" dirty="0"/>
              <a:t> </a:t>
            </a:r>
            <a:r>
              <a:rPr lang="en-US" altLang="tr-TR" sz="2800" dirty="0" err="1"/>
              <a:t>seçilmesi</a:t>
            </a:r>
            <a:r>
              <a:rPr lang="en-US" altLang="tr-TR" sz="2800" dirty="0"/>
              <a:t> </a:t>
            </a:r>
            <a:r>
              <a:rPr lang="en-US" altLang="tr-TR" sz="2800" dirty="0" err="1"/>
              <a:t>esasına</a:t>
            </a:r>
            <a:r>
              <a:rPr lang="en-US" altLang="tr-TR" sz="2800" dirty="0"/>
              <a:t> </a:t>
            </a:r>
            <a:r>
              <a:rPr lang="en-US" altLang="tr-TR" sz="2800" dirty="0" err="1"/>
              <a:t>dayanır</a:t>
            </a:r>
            <a:r>
              <a:rPr lang="en-US" altLang="tr-TR" sz="2800" dirty="0"/>
              <a:t>. </a:t>
            </a:r>
            <a:endParaRPr lang="tr-TR" altLang="tr-TR" sz="2800" dirty="0"/>
          </a:p>
        </p:txBody>
      </p:sp>
    </p:spTree>
    <p:extLst>
      <p:ext uri="{BB962C8B-B14F-4D97-AF65-F5344CB8AC3E}">
        <p14:creationId xmlns:p14="http://schemas.microsoft.com/office/powerpoint/2010/main" val="35251189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spect="1" noChangeArrowheads="1"/>
          </p:cNvSpPr>
          <p:nvPr>
            <p:ph type="title"/>
          </p:nvPr>
        </p:nvSpPr>
        <p:spPr/>
        <p:txBody>
          <a:bodyPr/>
          <a:lstStyle/>
          <a:p>
            <a:r>
              <a:rPr lang="tr-TR" altLang="tr-TR"/>
              <a:t>Örnek-8</a:t>
            </a:r>
          </a:p>
        </p:txBody>
      </p:sp>
      <p:sp>
        <p:nvSpPr>
          <p:cNvPr id="143363" name="Rectangle 3"/>
          <p:cNvSpPr>
            <a:spLocks noGrp="1" noChangeAspect="1" noChangeArrowheads="1"/>
          </p:cNvSpPr>
          <p:nvPr>
            <p:ph idx="1"/>
          </p:nvPr>
        </p:nvSpPr>
        <p:spPr bwMode="auto">
          <a:xfrm>
            <a:off x="0" y="1227667"/>
            <a:ext cx="8953500"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indent="20638">
              <a:buFontTx/>
              <a:buNone/>
            </a:pPr>
            <a:r>
              <a:rPr lang="tr-TR" altLang="tr-TR" sz="2800" dirty="0"/>
              <a:t>Aşağıdaki karar matrisi sonuçları;</a:t>
            </a:r>
          </a:p>
          <a:p>
            <a:pPr marL="857250" indent="-514350">
              <a:buFontTx/>
              <a:buAutoNum type="alphaLcPeriod"/>
            </a:pPr>
            <a:r>
              <a:rPr lang="tr-TR" altLang="tr-TR" sz="2800" dirty="0"/>
              <a:t>Kazançlardan</a:t>
            </a:r>
          </a:p>
          <a:p>
            <a:pPr marL="857250" indent="-514350">
              <a:buFontTx/>
              <a:buAutoNum type="alphaLcPeriod"/>
            </a:pPr>
            <a:r>
              <a:rPr lang="tr-TR" altLang="tr-TR" sz="2800" dirty="0"/>
              <a:t>Kayıplardan </a:t>
            </a:r>
          </a:p>
          <a:p>
            <a:pPr indent="0">
              <a:buNone/>
            </a:pPr>
            <a:r>
              <a:rPr lang="tr-TR" altLang="tr-TR" sz="2800" dirty="0"/>
              <a:t>oluştuğu durumlara göre, </a:t>
            </a:r>
          </a:p>
          <a:p>
            <a:pPr indent="0">
              <a:buNone/>
            </a:pPr>
            <a:r>
              <a:rPr lang="tr-TR" altLang="tr-TR" sz="2800" dirty="0"/>
              <a:t>beklenen değer </a:t>
            </a:r>
            <a:r>
              <a:rPr lang="en-US" altLang="tr-TR" sz="2800" dirty="0" err="1"/>
              <a:t>ölçütünü</a:t>
            </a:r>
            <a:r>
              <a:rPr lang="tr-TR" altLang="tr-TR" sz="2800" dirty="0"/>
              <a:t> </a:t>
            </a:r>
          </a:p>
          <a:p>
            <a:pPr indent="0">
              <a:buNone/>
            </a:pPr>
            <a:r>
              <a:rPr lang="tr-TR" altLang="tr-TR" sz="2800" dirty="0"/>
              <a:t>kullanarak en iyi stratejiyi </a:t>
            </a:r>
          </a:p>
          <a:p>
            <a:pPr indent="0">
              <a:buNone/>
            </a:pPr>
            <a:r>
              <a:rPr lang="tr-TR" altLang="tr-TR" sz="2800" dirty="0"/>
              <a:t>belirleyiniz. </a:t>
            </a:r>
          </a:p>
          <a:p>
            <a:endParaRPr lang="tr-TR" altLang="tr-TR" sz="2800" dirty="0"/>
          </a:p>
          <a:p>
            <a:endParaRPr lang="tr-TR" altLang="tr-TR" sz="2800" dirty="0"/>
          </a:p>
          <a:p>
            <a:endParaRPr lang="tr-TR" altLang="tr-TR" sz="2800" dirty="0"/>
          </a:p>
          <a:p>
            <a:endParaRPr lang="tr-TR" altLang="tr-TR" sz="2800" dirty="0"/>
          </a:p>
          <a:p>
            <a:endParaRPr lang="tr-TR" altLang="tr-TR" sz="2800" dirty="0"/>
          </a:p>
        </p:txBody>
      </p:sp>
      <p:graphicFrame>
        <p:nvGraphicFramePr>
          <p:cNvPr id="5" name="Tablo 4"/>
          <p:cNvGraphicFramePr>
            <a:graphicFrameLocks noGrp="1"/>
          </p:cNvGraphicFramePr>
          <p:nvPr>
            <p:extLst>
              <p:ext uri="{D42A27DB-BD31-4B8C-83A1-F6EECF244321}">
                <p14:modId xmlns:p14="http://schemas.microsoft.com/office/powerpoint/2010/main" val="1475175536"/>
              </p:ext>
            </p:extLst>
          </p:nvPr>
        </p:nvGraphicFramePr>
        <p:xfrm>
          <a:off x="4561152" y="1991507"/>
          <a:ext cx="3781336" cy="2885295"/>
        </p:xfrm>
        <a:graphic>
          <a:graphicData uri="http://schemas.openxmlformats.org/drawingml/2006/table">
            <a:tbl>
              <a:tblPr firstRow="1" bandRow="1">
                <a:tableStyleId>{5940675A-B579-460E-94D1-54222C63F5DA}</a:tableStyleId>
              </a:tblPr>
              <a:tblGrid>
                <a:gridCol w="979555">
                  <a:extLst>
                    <a:ext uri="{9D8B030D-6E8A-4147-A177-3AD203B41FA5}">
                      <a16:colId xmlns:a16="http://schemas.microsoft.com/office/drawing/2014/main" val="3049428098"/>
                    </a:ext>
                  </a:extLst>
                </a:gridCol>
                <a:gridCol w="616598">
                  <a:extLst>
                    <a:ext uri="{9D8B030D-6E8A-4147-A177-3AD203B41FA5}">
                      <a16:colId xmlns:a16="http://schemas.microsoft.com/office/drawing/2014/main" val="4083444673"/>
                    </a:ext>
                  </a:extLst>
                </a:gridCol>
                <a:gridCol w="710138">
                  <a:extLst>
                    <a:ext uri="{9D8B030D-6E8A-4147-A177-3AD203B41FA5}">
                      <a16:colId xmlns:a16="http://schemas.microsoft.com/office/drawing/2014/main" val="3402752897"/>
                    </a:ext>
                  </a:extLst>
                </a:gridCol>
                <a:gridCol w="632370">
                  <a:extLst>
                    <a:ext uri="{9D8B030D-6E8A-4147-A177-3AD203B41FA5}">
                      <a16:colId xmlns:a16="http://schemas.microsoft.com/office/drawing/2014/main" val="3563408737"/>
                    </a:ext>
                  </a:extLst>
                </a:gridCol>
                <a:gridCol w="842675">
                  <a:extLst>
                    <a:ext uri="{9D8B030D-6E8A-4147-A177-3AD203B41FA5}">
                      <a16:colId xmlns:a16="http://schemas.microsoft.com/office/drawing/2014/main" val="1279198187"/>
                    </a:ext>
                  </a:extLst>
                </a:gridCol>
              </a:tblGrid>
              <a:tr h="412185">
                <a:tc rowSpan="2">
                  <a:txBody>
                    <a:bodyPr/>
                    <a:lstStyle/>
                    <a:p>
                      <a:endParaRPr lang="tr-TR" b="1" dirty="0"/>
                    </a:p>
                    <a:p>
                      <a:r>
                        <a:rPr lang="tr-TR" b="1" dirty="0"/>
                        <a:t>Strateji</a:t>
                      </a:r>
                    </a:p>
                  </a:txBody>
                  <a:tcPr>
                    <a:solidFill>
                      <a:schemeClr val="bg1">
                        <a:lumMod val="95000"/>
                      </a:schemeClr>
                    </a:solidFill>
                  </a:tcPr>
                </a:tc>
                <a:tc gridSpan="4">
                  <a:txBody>
                    <a:bodyPr/>
                    <a:lstStyle/>
                    <a:p>
                      <a:pPr algn="ctr"/>
                      <a:r>
                        <a:rPr lang="tr-TR" b="1" dirty="0"/>
                        <a:t>Olay</a:t>
                      </a:r>
                    </a:p>
                  </a:txBody>
                  <a:tcPr>
                    <a:solidFill>
                      <a:schemeClr val="bg1">
                        <a:lumMod val="95000"/>
                      </a:schemeClr>
                    </a:solidFill>
                  </a:tcPr>
                </a:tc>
                <a:tc hMerge="1">
                  <a:txBody>
                    <a:bodyPr/>
                    <a:lstStyle/>
                    <a:p>
                      <a:endParaRPr lang="tr-TR" dirty="0"/>
                    </a:p>
                  </a:txBody>
                  <a:tcPr/>
                </a:tc>
                <a:tc hMerge="1">
                  <a:txBody>
                    <a:bodyPr/>
                    <a:lstStyle/>
                    <a:p>
                      <a:endParaRPr lang="tr-TR" dirty="0"/>
                    </a:p>
                  </a:txBody>
                  <a:tcPr/>
                </a:tc>
                <a:tc hMerge="1">
                  <a:txBody>
                    <a:bodyPr/>
                    <a:lstStyle/>
                    <a:p>
                      <a:endParaRPr lang="tr-TR" dirty="0"/>
                    </a:p>
                  </a:txBody>
                  <a:tcPr/>
                </a:tc>
                <a:extLst>
                  <a:ext uri="{0D108BD9-81ED-4DB2-BD59-A6C34878D82A}">
                    <a16:rowId xmlns:a16="http://schemas.microsoft.com/office/drawing/2014/main" val="3502936142"/>
                  </a:ext>
                </a:extLst>
              </a:tr>
              <a:tr h="412185">
                <a:tc vMerge="1">
                  <a:txBody>
                    <a:bodyPr/>
                    <a:lstStyle/>
                    <a:p>
                      <a:endParaRPr lang="tr-TR" dirty="0"/>
                    </a:p>
                  </a:txBody>
                  <a:tcPr/>
                </a:tc>
                <a:tc>
                  <a:txBody>
                    <a:bodyPr/>
                    <a:lstStyle/>
                    <a:p>
                      <a:pPr algn="ctr"/>
                      <a:r>
                        <a:rPr lang="tr-TR" b="1" dirty="0"/>
                        <a:t>O1</a:t>
                      </a:r>
                    </a:p>
                  </a:txBody>
                  <a:tcPr>
                    <a:solidFill>
                      <a:schemeClr val="bg1">
                        <a:lumMod val="95000"/>
                      </a:schemeClr>
                    </a:solidFill>
                  </a:tcPr>
                </a:tc>
                <a:tc>
                  <a:txBody>
                    <a:bodyPr/>
                    <a:lstStyle/>
                    <a:p>
                      <a:pPr algn="ctr"/>
                      <a:r>
                        <a:rPr lang="tr-TR" b="1" dirty="0"/>
                        <a:t>O2</a:t>
                      </a:r>
                    </a:p>
                  </a:txBody>
                  <a:tcPr>
                    <a:solidFill>
                      <a:schemeClr val="bg1">
                        <a:lumMod val="95000"/>
                      </a:schemeClr>
                    </a:solidFill>
                  </a:tcPr>
                </a:tc>
                <a:tc>
                  <a:txBody>
                    <a:bodyPr/>
                    <a:lstStyle/>
                    <a:p>
                      <a:pPr algn="ctr"/>
                      <a:r>
                        <a:rPr lang="tr-TR" b="1" dirty="0"/>
                        <a:t>O3</a:t>
                      </a:r>
                    </a:p>
                  </a:txBody>
                  <a:tcPr>
                    <a:solidFill>
                      <a:schemeClr val="bg1">
                        <a:lumMod val="95000"/>
                      </a:schemeClr>
                    </a:solidFill>
                  </a:tcPr>
                </a:tc>
                <a:tc>
                  <a:txBody>
                    <a:bodyPr/>
                    <a:lstStyle/>
                    <a:p>
                      <a:pPr algn="ctr"/>
                      <a:r>
                        <a:rPr lang="tr-TR" b="1" dirty="0"/>
                        <a:t>O4</a:t>
                      </a:r>
                    </a:p>
                  </a:txBody>
                  <a:tcPr>
                    <a:solidFill>
                      <a:schemeClr val="bg1">
                        <a:lumMod val="95000"/>
                      </a:schemeClr>
                    </a:solidFill>
                  </a:tcPr>
                </a:tc>
                <a:extLst>
                  <a:ext uri="{0D108BD9-81ED-4DB2-BD59-A6C34878D82A}">
                    <a16:rowId xmlns:a16="http://schemas.microsoft.com/office/drawing/2014/main" val="605692650"/>
                  </a:ext>
                </a:extLst>
              </a:tr>
              <a:tr h="412185">
                <a:tc>
                  <a:txBody>
                    <a:bodyPr/>
                    <a:lstStyle/>
                    <a:p>
                      <a:pPr algn="ctr"/>
                      <a:r>
                        <a:rPr lang="tr-TR" b="1" dirty="0"/>
                        <a:t>S1</a:t>
                      </a:r>
                    </a:p>
                  </a:txBody>
                  <a:tcPr>
                    <a:solidFill>
                      <a:schemeClr val="bg1">
                        <a:lumMod val="95000"/>
                      </a:schemeClr>
                    </a:solidFill>
                  </a:tcPr>
                </a:tc>
                <a:tc>
                  <a:txBody>
                    <a:bodyPr/>
                    <a:lstStyle/>
                    <a:p>
                      <a:pPr algn="ctr"/>
                      <a:r>
                        <a:rPr lang="tr-TR" dirty="0"/>
                        <a:t>26</a:t>
                      </a:r>
                    </a:p>
                  </a:txBody>
                  <a:tcPr/>
                </a:tc>
                <a:tc>
                  <a:txBody>
                    <a:bodyPr/>
                    <a:lstStyle/>
                    <a:p>
                      <a:pPr algn="ctr"/>
                      <a:r>
                        <a:rPr lang="tr-TR" dirty="0"/>
                        <a:t>26</a:t>
                      </a:r>
                    </a:p>
                  </a:txBody>
                  <a:tcPr/>
                </a:tc>
                <a:tc>
                  <a:txBody>
                    <a:bodyPr/>
                    <a:lstStyle/>
                    <a:p>
                      <a:pPr algn="ctr"/>
                      <a:r>
                        <a:rPr lang="tr-TR" dirty="0"/>
                        <a:t>18</a:t>
                      </a:r>
                    </a:p>
                  </a:txBody>
                  <a:tcPr/>
                </a:tc>
                <a:tc>
                  <a:txBody>
                    <a:bodyPr/>
                    <a:lstStyle/>
                    <a:p>
                      <a:pPr algn="ctr"/>
                      <a:r>
                        <a:rPr lang="tr-TR" dirty="0"/>
                        <a:t>22</a:t>
                      </a:r>
                    </a:p>
                  </a:txBody>
                  <a:tcPr/>
                </a:tc>
                <a:extLst>
                  <a:ext uri="{0D108BD9-81ED-4DB2-BD59-A6C34878D82A}">
                    <a16:rowId xmlns:a16="http://schemas.microsoft.com/office/drawing/2014/main" val="2861756719"/>
                  </a:ext>
                </a:extLst>
              </a:tr>
              <a:tr h="412185">
                <a:tc>
                  <a:txBody>
                    <a:bodyPr/>
                    <a:lstStyle/>
                    <a:p>
                      <a:pPr algn="ctr"/>
                      <a:r>
                        <a:rPr lang="tr-TR" b="1" dirty="0"/>
                        <a:t>S2</a:t>
                      </a:r>
                    </a:p>
                  </a:txBody>
                  <a:tcPr>
                    <a:solidFill>
                      <a:schemeClr val="bg1">
                        <a:lumMod val="95000"/>
                      </a:schemeClr>
                    </a:solidFill>
                  </a:tcPr>
                </a:tc>
                <a:tc>
                  <a:txBody>
                    <a:bodyPr/>
                    <a:lstStyle/>
                    <a:p>
                      <a:pPr algn="ctr"/>
                      <a:r>
                        <a:rPr lang="tr-TR" dirty="0"/>
                        <a:t>22</a:t>
                      </a:r>
                    </a:p>
                  </a:txBody>
                  <a:tcPr/>
                </a:tc>
                <a:tc>
                  <a:txBody>
                    <a:bodyPr/>
                    <a:lstStyle/>
                    <a:p>
                      <a:pPr algn="ctr"/>
                      <a:r>
                        <a:rPr lang="tr-TR" dirty="0"/>
                        <a:t>34</a:t>
                      </a:r>
                    </a:p>
                  </a:txBody>
                  <a:tcPr/>
                </a:tc>
                <a:tc>
                  <a:txBody>
                    <a:bodyPr/>
                    <a:lstStyle/>
                    <a:p>
                      <a:pPr algn="ctr"/>
                      <a:r>
                        <a:rPr lang="tr-TR" dirty="0"/>
                        <a:t>30</a:t>
                      </a:r>
                    </a:p>
                  </a:txBody>
                  <a:tcPr/>
                </a:tc>
                <a:tc>
                  <a:txBody>
                    <a:bodyPr/>
                    <a:lstStyle/>
                    <a:p>
                      <a:pPr algn="ctr"/>
                      <a:r>
                        <a:rPr lang="tr-TR" dirty="0"/>
                        <a:t>18</a:t>
                      </a:r>
                    </a:p>
                  </a:txBody>
                  <a:tcPr/>
                </a:tc>
                <a:extLst>
                  <a:ext uri="{0D108BD9-81ED-4DB2-BD59-A6C34878D82A}">
                    <a16:rowId xmlns:a16="http://schemas.microsoft.com/office/drawing/2014/main" val="1546400274"/>
                  </a:ext>
                </a:extLst>
              </a:tr>
              <a:tr h="412185">
                <a:tc>
                  <a:txBody>
                    <a:bodyPr/>
                    <a:lstStyle/>
                    <a:p>
                      <a:pPr algn="ctr"/>
                      <a:r>
                        <a:rPr lang="tr-TR" b="1" dirty="0"/>
                        <a:t>S3</a:t>
                      </a:r>
                    </a:p>
                  </a:txBody>
                  <a:tcPr>
                    <a:solidFill>
                      <a:schemeClr val="bg1">
                        <a:lumMod val="95000"/>
                      </a:schemeClr>
                    </a:solidFill>
                  </a:tcPr>
                </a:tc>
                <a:tc>
                  <a:txBody>
                    <a:bodyPr/>
                    <a:lstStyle/>
                    <a:p>
                      <a:pPr algn="ctr"/>
                      <a:r>
                        <a:rPr lang="tr-TR" dirty="0"/>
                        <a:t>28</a:t>
                      </a:r>
                    </a:p>
                  </a:txBody>
                  <a:tcPr/>
                </a:tc>
                <a:tc>
                  <a:txBody>
                    <a:bodyPr/>
                    <a:lstStyle/>
                    <a:p>
                      <a:pPr algn="ctr"/>
                      <a:r>
                        <a:rPr lang="tr-TR" dirty="0"/>
                        <a:t>24</a:t>
                      </a:r>
                    </a:p>
                  </a:txBody>
                  <a:tcPr/>
                </a:tc>
                <a:tc>
                  <a:txBody>
                    <a:bodyPr/>
                    <a:lstStyle/>
                    <a:p>
                      <a:pPr algn="ctr"/>
                      <a:r>
                        <a:rPr lang="tr-TR" dirty="0"/>
                        <a:t>34</a:t>
                      </a:r>
                    </a:p>
                  </a:txBody>
                  <a:tcPr/>
                </a:tc>
                <a:tc>
                  <a:txBody>
                    <a:bodyPr/>
                    <a:lstStyle/>
                    <a:p>
                      <a:pPr algn="ctr"/>
                      <a:r>
                        <a:rPr lang="tr-TR" dirty="0"/>
                        <a:t>26</a:t>
                      </a:r>
                    </a:p>
                  </a:txBody>
                  <a:tcPr/>
                </a:tc>
                <a:extLst>
                  <a:ext uri="{0D108BD9-81ED-4DB2-BD59-A6C34878D82A}">
                    <a16:rowId xmlns:a16="http://schemas.microsoft.com/office/drawing/2014/main" val="2422504025"/>
                  </a:ext>
                </a:extLst>
              </a:tr>
              <a:tr h="412185">
                <a:tc>
                  <a:txBody>
                    <a:bodyPr/>
                    <a:lstStyle/>
                    <a:p>
                      <a:pPr algn="ctr"/>
                      <a:r>
                        <a:rPr lang="tr-TR" b="1" dirty="0"/>
                        <a:t>S4</a:t>
                      </a:r>
                    </a:p>
                  </a:txBody>
                  <a:tcPr>
                    <a:solidFill>
                      <a:schemeClr val="bg1">
                        <a:lumMod val="95000"/>
                      </a:schemeClr>
                    </a:solidFill>
                  </a:tcPr>
                </a:tc>
                <a:tc>
                  <a:txBody>
                    <a:bodyPr/>
                    <a:lstStyle/>
                    <a:p>
                      <a:pPr algn="ctr"/>
                      <a:r>
                        <a:rPr lang="tr-TR" dirty="0"/>
                        <a:t>22</a:t>
                      </a:r>
                    </a:p>
                  </a:txBody>
                  <a:tcPr/>
                </a:tc>
                <a:tc>
                  <a:txBody>
                    <a:bodyPr/>
                    <a:lstStyle/>
                    <a:p>
                      <a:pPr algn="ctr"/>
                      <a:r>
                        <a:rPr lang="tr-TR" dirty="0"/>
                        <a:t>30</a:t>
                      </a:r>
                    </a:p>
                  </a:txBody>
                  <a:tcPr/>
                </a:tc>
                <a:tc>
                  <a:txBody>
                    <a:bodyPr/>
                    <a:lstStyle/>
                    <a:p>
                      <a:pPr algn="ctr"/>
                      <a:r>
                        <a:rPr lang="tr-TR" dirty="0"/>
                        <a:t>28</a:t>
                      </a:r>
                    </a:p>
                  </a:txBody>
                  <a:tcPr/>
                </a:tc>
                <a:tc>
                  <a:txBody>
                    <a:bodyPr/>
                    <a:lstStyle/>
                    <a:p>
                      <a:pPr algn="ctr"/>
                      <a:r>
                        <a:rPr lang="tr-TR" dirty="0"/>
                        <a:t>20</a:t>
                      </a:r>
                    </a:p>
                  </a:txBody>
                  <a:tcPr/>
                </a:tc>
                <a:extLst>
                  <a:ext uri="{0D108BD9-81ED-4DB2-BD59-A6C34878D82A}">
                    <a16:rowId xmlns:a16="http://schemas.microsoft.com/office/drawing/2014/main" val="139760520"/>
                  </a:ext>
                </a:extLst>
              </a:tr>
              <a:tr h="412185">
                <a:tc>
                  <a:txBody>
                    <a:bodyPr/>
                    <a:lstStyle/>
                    <a:p>
                      <a:r>
                        <a:rPr lang="tr-TR" b="1" dirty="0">
                          <a:solidFill>
                            <a:srgbClr val="C00000"/>
                          </a:solidFill>
                        </a:rPr>
                        <a:t>Olasılık</a:t>
                      </a:r>
                    </a:p>
                  </a:txBody>
                  <a:tcPr>
                    <a:solidFill>
                      <a:schemeClr val="bg1">
                        <a:lumMod val="95000"/>
                      </a:schemeClr>
                    </a:solidFill>
                  </a:tcPr>
                </a:tc>
                <a:tc>
                  <a:txBody>
                    <a:bodyPr/>
                    <a:lstStyle/>
                    <a:p>
                      <a:pPr algn="ctr"/>
                      <a:r>
                        <a:rPr lang="tr-TR" dirty="0">
                          <a:solidFill>
                            <a:srgbClr val="C00000"/>
                          </a:solidFill>
                        </a:rPr>
                        <a:t>0,2</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tr-TR" dirty="0">
                          <a:solidFill>
                            <a:srgbClr val="C00000"/>
                          </a:solidFill>
                        </a:rPr>
                        <a:t>0,5</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tr-TR" dirty="0">
                          <a:solidFill>
                            <a:srgbClr val="C00000"/>
                          </a:solidFill>
                        </a:rPr>
                        <a:t>0,2</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tr-TR" dirty="0">
                          <a:solidFill>
                            <a:srgbClr val="C00000"/>
                          </a:solidFill>
                        </a:rPr>
                        <a:t>0,1</a:t>
                      </a:r>
                    </a:p>
                  </a:txBody>
                  <a:tcPr/>
                </a:tc>
                <a:extLst>
                  <a:ext uri="{0D108BD9-81ED-4DB2-BD59-A6C34878D82A}">
                    <a16:rowId xmlns:a16="http://schemas.microsoft.com/office/drawing/2014/main" val="1282341639"/>
                  </a:ext>
                </a:extLst>
              </a:tr>
            </a:tbl>
          </a:graphicData>
        </a:graphic>
      </p:graphicFrame>
    </p:spTree>
    <p:extLst>
      <p:ext uri="{BB962C8B-B14F-4D97-AF65-F5344CB8AC3E}">
        <p14:creationId xmlns:p14="http://schemas.microsoft.com/office/powerpoint/2010/main" val="1072048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spect="1" noChangeArrowheads="1"/>
          </p:cNvSpPr>
          <p:nvPr>
            <p:ph type="title"/>
          </p:nvPr>
        </p:nvSpPr>
        <p:spPr>
          <a:xfrm>
            <a:off x="95250" y="274638"/>
            <a:ext cx="8953500" cy="854251"/>
          </a:xfrm>
        </p:spPr>
        <p:txBody>
          <a:bodyPr/>
          <a:lstStyle/>
          <a:p>
            <a:r>
              <a:rPr lang="tr-TR" altLang="tr-TR" dirty="0"/>
              <a:t>Çözüm-8-a-b</a:t>
            </a:r>
          </a:p>
        </p:txBody>
      </p:sp>
      <p:sp>
        <p:nvSpPr>
          <p:cNvPr id="145411" name="Rectangle 3"/>
          <p:cNvSpPr>
            <a:spLocks noGrp="1" noChangeAspect="1" noChangeArrowheads="1"/>
          </p:cNvSpPr>
          <p:nvPr>
            <p:ph idx="1"/>
          </p:nvPr>
        </p:nvSpPr>
        <p:spPr bwMode="auto">
          <a:xfrm>
            <a:off x="190500" y="3697959"/>
            <a:ext cx="8953500" cy="2463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None/>
            </a:pPr>
            <a:r>
              <a:rPr lang="en-US" altLang="tr-TR" sz="2800" dirty="0" err="1"/>
              <a:t>Olayların</a:t>
            </a:r>
            <a:r>
              <a:rPr lang="en-US" altLang="tr-TR" sz="2800" dirty="0"/>
              <a:t> </a:t>
            </a:r>
            <a:r>
              <a:rPr lang="en-US" altLang="tr-TR" sz="2800" dirty="0" err="1"/>
              <a:t>gerçekleşme</a:t>
            </a:r>
            <a:r>
              <a:rPr lang="en-US" altLang="tr-TR" sz="2800" dirty="0"/>
              <a:t> </a:t>
            </a:r>
            <a:r>
              <a:rPr lang="en-US" altLang="tr-TR" sz="2800" dirty="0" err="1"/>
              <a:t>olasılıkları</a:t>
            </a:r>
            <a:r>
              <a:rPr lang="en-US" altLang="tr-TR" sz="2800" dirty="0"/>
              <a:t> </a:t>
            </a:r>
            <a:r>
              <a:rPr lang="en-US" altLang="tr-TR" sz="2800" dirty="0" err="1"/>
              <a:t>sırasıyla</a:t>
            </a:r>
            <a:r>
              <a:rPr lang="tr-TR" altLang="tr-TR" sz="2800" dirty="0"/>
              <a:t> </a:t>
            </a:r>
            <a:r>
              <a:rPr lang="en-US" altLang="tr-TR" sz="2800" dirty="0" err="1"/>
              <a:t>verildiğinden</a:t>
            </a:r>
            <a:r>
              <a:rPr lang="en-US" altLang="tr-TR" sz="2800" dirty="0"/>
              <a:t> </a:t>
            </a:r>
            <a:r>
              <a:rPr lang="en-US" altLang="tr-TR" sz="2800" dirty="0" err="1"/>
              <a:t>stratejilerin</a:t>
            </a:r>
            <a:r>
              <a:rPr lang="en-US" altLang="tr-TR" sz="2800" dirty="0"/>
              <a:t> </a:t>
            </a:r>
            <a:r>
              <a:rPr lang="en-US" altLang="tr-TR" sz="2800" dirty="0" err="1"/>
              <a:t>beklenen</a:t>
            </a:r>
            <a:r>
              <a:rPr lang="en-US" altLang="tr-TR" sz="2800" dirty="0"/>
              <a:t> </a:t>
            </a:r>
            <a:r>
              <a:rPr lang="en-US" altLang="tr-TR" sz="2800" dirty="0" err="1"/>
              <a:t>değerleri</a:t>
            </a:r>
            <a:r>
              <a:rPr lang="en-US" altLang="tr-TR" sz="2800" dirty="0"/>
              <a:t> </a:t>
            </a:r>
            <a:r>
              <a:rPr lang="tr-TR" altLang="tr-TR" sz="2800" dirty="0"/>
              <a:t>tablonun son sütundaki gibi hesaplanır.</a:t>
            </a:r>
            <a:r>
              <a:rPr lang="en-US" altLang="tr-TR" sz="2800" dirty="0"/>
              <a:t> </a:t>
            </a:r>
            <a:r>
              <a:rPr lang="tr-TR" altLang="tr-TR" sz="2800" dirty="0"/>
              <a:t>Sonuç değerleri kazancı gösterdiğinde e</a:t>
            </a:r>
            <a:r>
              <a:rPr lang="en-US" altLang="tr-TR" sz="2800" dirty="0"/>
              <a:t>n </a:t>
            </a:r>
            <a:r>
              <a:rPr lang="en-US" altLang="tr-TR" sz="2800" dirty="0" err="1"/>
              <a:t>yüksek</a:t>
            </a:r>
            <a:r>
              <a:rPr lang="en-US" altLang="tr-TR" sz="2800" dirty="0"/>
              <a:t> </a:t>
            </a:r>
            <a:r>
              <a:rPr lang="en-US" altLang="tr-TR" sz="2800" dirty="0" err="1"/>
              <a:t>beklenen</a:t>
            </a:r>
            <a:r>
              <a:rPr lang="en-US" altLang="tr-TR" sz="2800" dirty="0"/>
              <a:t> </a:t>
            </a:r>
            <a:r>
              <a:rPr lang="en-US" altLang="tr-TR" sz="2800" dirty="0" err="1"/>
              <a:t>kazancı</a:t>
            </a:r>
            <a:r>
              <a:rPr lang="en-US" altLang="tr-TR" sz="2800" dirty="0"/>
              <a:t> </a:t>
            </a:r>
            <a:r>
              <a:rPr lang="tr-TR" altLang="tr-TR" sz="2800" dirty="0"/>
              <a:t>(29,2) veren </a:t>
            </a:r>
            <a:r>
              <a:rPr lang="en-US" altLang="tr-TR" sz="2800" b="1" dirty="0">
                <a:solidFill>
                  <a:srgbClr val="C00000"/>
                </a:solidFill>
              </a:rPr>
              <a:t>S</a:t>
            </a:r>
            <a:r>
              <a:rPr lang="tr-TR" altLang="tr-TR" sz="2800" b="1" dirty="0">
                <a:solidFill>
                  <a:srgbClr val="C00000"/>
                </a:solidFill>
              </a:rPr>
              <a:t>2</a:t>
            </a:r>
            <a:r>
              <a:rPr lang="tr-TR" altLang="tr-TR" sz="2800" dirty="0"/>
              <a:t> stratejisi en iyi stratejidir. Sonuç değerleri kayıpları gösterdiğinde e</a:t>
            </a:r>
            <a:r>
              <a:rPr lang="en-US" altLang="tr-TR" sz="2800" dirty="0"/>
              <a:t>n </a:t>
            </a:r>
            <a:r>
              <a:rPr lang="tr-TR" altLang="tr-TR" sz="2800" dirty="0"/>
              <a:t>düşük</a:t>
            </a:r>
            <a:r>
              <a:rPr lang="en-US" altLang="tr-TR" sz="2800" dirty="0"/>
              <a:t> </a:t>
            </a:r>
            <a:r>
              <a:rPr lang="en-US" altLang="tr-TR" sz="2800" dirty="0" err="1"/>
              <a:t>beklenen</a:t>
            </a:r>
            <a:r>
              <a:rPr lang="en-US" altLang="tr-TR" sz="2800" dirty="0"/>
              <a:t> </a:t>
            </a:r>
            <a:r>
              <a:rPr lang="en-US" altLang="tr-TR" sz="2800" dirty="0" err="1"/>
              <a:t>ka</a:t>
            </a:r>
            <a:r>
              <a:rPr lang="tr-TR" altLang="tr-TR" sz="2800" dirty="0" err="1"/>
              <a:t>yybı</a:t>
            </a:r>
            <a:r>
              <a:rPr lang="en-US" altLang="tr-TR" sz="2800" dirty="0"/>
              <a:t> </a:t>
            </a:r>
            <a:r>
              <a:rPr lang="tr-TR" altLang="tr-TR" sz="2800" dirty="0"/>
              <a:t>(24) veren </a:t>
            </a:r>
            <a:r>
              <a:rPr lang="en-US" altLang="tr-TR" sz="2800" b="1" dirty="0">
                <a:solidFill>
                  <a:srgbClr val="C00000"/>
                </a:solidFill>
              </a:rPr>
              <a:t>S</a:t>
            </a:r>
            <a:r>
              <a:rPr lang="tr-TR" altLang="tr-TR" sz="2800" b="1" dirty="0">
                <a:solidFill>
                  <a:srgbClr val="C00000"/>
                </a:solidFill>
              </a:rPr>
              <a:t>1</a:t>
            </a:r>
            <a:r>
              <a:rPr lang="tr-TR" altLang="tr-TR" sz="2800" dirty="0"/>
              <a:t> stratejisi en iyi stratejidir.</a:t>
            </a:r>
            <a:endParaRPr lang="en-US" altLang="tr-TR" sz="2800" dirty="0"/>
          </a:p>
        </p:txBody>
      </p:sp>
      <p:graphicFrame>
        <p:nvGraphicFramePr>
          <p:cNvPr id="2" name="Tablo 1"/>
          <p:cNvGraphicFramePr>
            <a:graphicFrameLocks noGrp="1"/>
          </p:cNvGraphicFramePr>
          <p:nvPr>
            <p:extLst>
              <p:ext uri="{D42A27DB-BD31-4B8C-83A1-F6EECF244321}">
                <p14:modId xmlns:p14="http://schemas.microsoft.com/office/powerpoint/2010/main" val="3749228624"/>
              </p:ext>
            </p:extLst>
          </p:nvPr>
        </p:nvGraphicFramePr>
        <p:xfrm>
          <a:off x="587022" y="1128889"/>
          <a:ext cx="7665155" cy="2595880"/>
        </p:xfrm>
        <a:graphic>
          <a:graphicData uri="http://schemas.openxmlformats.org/drawingml/2006/table">
            <a:tbl>
              <a:tblPr firstRow="1" bandRow="1">
                <a:tableStyleId>{5940675A-B579-460E-94D1-54222C63F5DA}</a:tableStyleId>
              </a:tblPr>
              <a:tblGrid>
                <a:gridCol w="1014766">
                  <a:extLst>
                    <a:ext uri="{9D8B030D-6E8A-4147-A177-3AD203B41FA5}">
                      <a16:colId xmlns:a16="http://schemas.microsoft.com/office/drawing/2014/main" val="3827841990"/>
                    </a:ext>
                  </a:extLst>
                </a:gridCol>
                <a:gridCol w="575533">
                  <a:extLst>
                    <a:ext uri="{9D8B030D-6E8A-4147-A177-3AD203B41FA5}">
                      <a16:colId xmlns:a16="http://schemas.microsoft.com/office/drawing/2014/main" val="233935550"/>
                    </a:ext>
                  </a:extLst>
                </a:gridCol>
                <a:gridCol w="575533">
                  <a:extLst>
                    <a:ext uri="{9D8B030D-6E8A-4147-A177-3AD203B41FA5}">
                      <a16:colId xmlns:a16="http://schemas.microsoft.com/office/drawing/2014/main" val="2151867663"/>
                    </a:ext>
                  </a:extLst>
                </a:gridCol>
                <a:gridCol w="575533">
                  <a:extLst>
                    <a:ext uri="{9D8B030D-6E8A-4147-A177-3AD203B41FA5}">
                      <a16:colId xmlns:a16="http://schemas.microsoft.com/office/drawing/2014/main" val="2158285241"/>
                    </a:ext>
                  </a:extLst>
                </a:gridCol>
                <a:gridCol w="575533">
                  <a:extLst>
                    <a:ext uri="{9D8B030D-6E8A-4147-A177-3AD203B41FA5}">
                      <a16:colId xmlns:a16="http://schemas.microsoft.com/office/drawing/2014/main" val="1009687752"/>
                    </a:ext>
                  </a:extLst>
                </a:gridCol>
                <a:gridCol w="4348257">
                  <a:extLst>
                    <a:ext uri="{9D8B030D-6E8A-4147-A177-3AD203B41FA5}">
                      <a16:colId xmlns:a16="http://schemas.microsoft.com/office/drawing/2014/main" val="91947300"/>
                    </a:ext>
                  </a:extLst>
                </a:gridCol>
              </a:tblGrid>
              <a:tr h="370840">
                <a:tc rowSpan="2">
                  <a:txBody>
                    <a:bodyPr/>
                    <a:lstStyle/>
                    <a:p>
                      <a:endParaRPr lang="tr-TR" b="1" dirty="0"/>
                    </a:p>
                    <a:p>
                      <a:r>
                        <a:rPr lang="tr-TR" b="1" dirty="0"/>
                        <a:t>Strateji</a:t>
                      </a:r>
                    </a:p>
                  </a:txBody>
                  <a:tcPr>
                    <a:solidFill>
                      <a:schemeClr val="bg1">
                        <a:lumMod val="95000"/>
                      </a:schemeClr>
                    </a:solidFill>
                  </a:tcPr>
                </a:tc>
                <a:tc gridSpan="4">
                  <a:txBody>
                    <a:bodyPr/>
                    <a:lstStyle/>
                    <a:p>
                      <a:pPr algn="ctr"/>
                      <a:r>
                        <a:rPr lang="tr-TR" b="1" dirty="0"/>
                        <a:t>Olay</a:t>
                      </a:r>
                    </a:p>
                  </a:txBody>
                  <a:tcPr>
                    <a:solidFill>
                      <a:schemeClr val="bg1">
                        <a:lumMod val="95000"/>
                      </a:schemeClr>
                    </a:solidFill>
                  </a:tcPr>
                </a:tc>
                <a:tc hMerge="1">
                  <a:txBody>
                    <a:bodyPr/>
                    <a:lstStyle/>
                    <a:p>
                      <a:endParaRPr lang="tr-TR" dirty="0"/>
                    </a:p>
                  </a:txBody>
                  <a:tcPr/>
                </a:tc>
                <a:tc hMerge="1">
                  <a:txBody>
                    <a:bodyPr/>
                    <a:lstStyle/>
                    <a:p>
                      <a:endParaRPr lang="tr-TR" dirty="0"/>
                    </a:p>
                  </a:txBody>
                  <a:tcPr/>
                </a:tc>
                <a:tc hMerge="1">
                  <a:txBody>
                    <a:bodyPr/>
                    <a:lstStyle/>
                    <a:p>
                      <a:endParaRPr lang="tr-TR" dirty="0"/>
                    </a:p>
                  </a:txBody>
                  <a:tcPr/>
                </a:tc>
                <a:tc rowSpan="2">
                  <a:txBody>
                    <a:bodyPr/>
                    <a:lstStyle/>
                    <a:p>
                      <a:pPr algn="ctr"/>
                      <a:r>
                        <a:rPr lang="tr-TR" b="1" dirty="0"/>
                        <a:t>Beklenen Değer</a:t>
                      </a:r>
                    </a:p>
                  </a:txBody>
                  <a:tcPr>
                    <a:solidFill>
                      <a:schemeClr val="bg1">
                        <a:lumMod val="95000"/>
                      </a:schemeClr>
                    </a:solidFill>
                  </a:tcPr>
                </a:tc>
                <a:extLst>
                  <a:ext uri="{0D108BD9-81ED-4DB2-BD59-A6C34878D82A}">
                    <a16:rowId xmlns:a16="http://schemas.microsoft.com/office/drawing/2014/main" val="1258853626"/>
                  </a:ext>
                </a:extLst>
              </a:tr>
              <a:tr h="370840">
                <a:tc vMerge="1">
                  <a:txBody>
                    <a:bodyPr/>
                    <a:lstStyle/>
                    <a:p>
                      <a:endParaRPr lang="tr-TR" dirty="0"/>
                    </a:p>
                  </a:txBody>
                  <a:tcPr/>
                </a:tc>
                <a:tc>
                  <a:txBody>
                    <a:bodyPr/>
                    <a:lstStyle/>
                    <a:p>
                      <a:pPr algn="ctr"/>
                      <a:r>
                        <a:rPr lang="tr-TR" b="1" dirty="0"/>
                        <a:t>O1</a:t>
                      </a:r>
                    </a:p>
                  </a:txBody>
                  <a:tcPr>
                    <a:solidFill>
                      <a:schemeClr val="bg1">
                        <a:lumMod val="95000"/>
                      </a:schemeClr>
                    </a:solidFill>
                  </a:tcPr>
                </a:tc>
                <a:tc>
                  <a:txBody>
                    <a:bodyPr/>
                    <a:lstStyle/>
                    <a:p>
                      <a:pPr algn="ctr"/>
                      <a:r>
                        <a:rPr lang="tr-TR" b="1" dirty="0"/>
                        <a:t>O2</a:t>
                      </a:r>
                    </a:p>
                  </a:txBody>
                  <a:tcPr>
                    <a:solidFill>
                      <a:schemeClr val="bg1">
                        <a:lumMod val="95000"/>
                      </a:schemeClr>
                    </a:solidFill>
                  </a:tcPr>
                </a:tc>
                <a:tc>
                  <a:txBody>
                    <a:bodyPr/>
                    <a:lstStyle/>
                    <a:p>
                      <a:pPr algn="ctr"/>
                      <a:r>
                        <a:rPr lang="tr-TR" b="1" dirty="0"/>
                        <a:t>O3</a:t>
                      </a:r>
                    </a:p>
                  </a:txBody>
                  <a:tcPr>
                    <a:solidFill>
                      <a:schemeClr val="bg1">
                        <a:lumMod val="95000"/>
                      </a:schemeClr>
                    </a:solidFill>
                  </a:tcPr>
                </a:tc>
                <a:tc>
                  <a:txBody>
                    <a:bodyPr/>
                    <a:lstStyle/>
                    <a:p>
                      <a:pPr algn="ctr"/>
                      <a:r>
                        <a:rPr lang="tr-TR" b="1" dirty="0"/>
                        <a:t>O4</a:t>
                      </a:r>
                    </a:p>
                  </a:txBody>
                  <a:tcPr>
                    <a:solidFill>
                      <a:schemeClr val="bg1">
                        <a:lumMod val="95000"/>
                      </a:schemeClr>
                    </a:solidFill>
                  </a:tcPr>
                </a:tc>
                <a:tc vMerge="1">
                  <a:txBody>
                    <a:bodyPr/>
                    <a:lstStyle/>
                    <a:p>
                      <a:endParaRPr lang="tr-TR" dirty="0"/>
                    </a:p>
                  </a:txBody>
                  <a:tcPr/>
                </a:tc>
                <a:extLst>
                  <a:ext uri="{0D108BD9-81ED-4DB2-BD59-A6C34878D82A}">
                    <a16:rowId xmlns:a16="http://schemas.microsoft.com/office/drawing/2014/main" val="2726795008"/>
                  </a:ext>
                </a:extLst>
              </a:tr>
              <a:tr h="370840">
                <a:tc>
                  <a:txBody>
                    <a:bodyPr/>
                    <a:lstStyle/>
                    <a:p>
                      <a:pPr algn="ctr"/>
                      <a:r>
                        <a:rPr lang="tr-TR" b="1" dirty="0"/>
                        <a:t>S1</a:t>
                      </a:r>
                    </a:p>
                  </a:txBody>
                  <a:tcPr/>
                </a:tc>
                <a:tc>
                  <a:txBody>
                    <a:bodyPr/>
                    <a:lstStyle/>
                    <a:p>
                      <a:pPr algn="ctr"/>
                      <a:r>
                        <a:rPr lang="tr-TR" dirty="0"/>
                        <a:t>26</a:t>
                      </a:r>
                    </a:p>
                  </a:txBody>
                  <a:tcPr/>
                </a:tc>
                <a:tc>
                  <a:txBody>
                    <a:bodyPr/>
                    <a:lstStyle/>
                    <a:p>
                      <a:pPr algn="ctr"/>
                      <a:r>
                        <a:rPr lang="tr-TR" dirty="0"/>
                        <a:t>26</a:t>
                      </a:r>
                    </a:p>
                  </a:txBody>
                  <a:tcPr/>
                </a:tc>
                <a:tc>
                  <a:txBody>
                    <a:bodyPr/>
                    <a:lstStyle/>
                    <a:p>
                      <a:pPr algn="ctr"/>
                      <a:r>
                        <a:rPr lang="tr-TR" dirty="0"/>
                        <a:t>18</a:t>
                      </a:r>
                    </a:p>
                  </a:txBody>
                  <a:tcPr/>
                </a:tc>
                <a:tc>
                  <a:txBody>
                    <a:bodyPr/>
                    <a:lstStyle/>
                    <a:p>
                      <a:pPr algn="ctr"/>
                      <a:r>
                        <a:rPr lang="tr-TR" dirty="0"/>
                        <a:t>22</a:t>
                      </a:r>
                    </a:p>
                  </a:txBody>
                  <a:tcPr/>
                </a:tc>
                <a:tc>
                  <a:txBody>
                    <a:bodyPr/>
                    <a:lstStyle/>
                    <a:p>
                      <a:pPr algn="l"/>
                      <a:r>
                        <a:rPr lang="en-US" altLang="tr-TR" sz="1800" dirty="0"/>
                        <a:t>0</a:t>
                      </a:r>
                      <a:r>
                        <a:rPr lang="tr-TR" altLang="tr-TR" sz="1800" dirty="0"/>
                        <a:t>,</a:t>
                      </a:r>
                      <a:r>
                        <a:rPr lang="en-US" altLang="tr-TR" sz="1800" dirty="0"/>
                        <a:t>2(26) + 0</a:t>
                      </a:r>
                      <a:r>
                        <a:rPr lang="tr-TR" altLang="tr-TR" sz="1800" dirty="0"/>
                        <a:t>,</a:t>
                      </a:r>
                      <a:r>
                        <a:rPr lang="en-US" altLang="tr-TR" sz="1800" dirty="0"/>
                        <a:t>5(26) + 0</a:t>
                      </a:r>
                      <a:r>
                        <a:rPr lang="tr-TR" altLang="tr-TR" sz="1800" dirty="0"/>
                        <a:t>,</a:t>
                      </a:r>
                      <a:r>
                        <a:rPr lang="en-US" altLang="tr-TR" sz="1800" dirty="0"/>
                        <a:t>2(18) + 0.1(22) = 24</a:t>
                      </a:r>
                      <a:endParaRPr lang="tr-TR" dirty="0"/>
                    </a:p>
                  </a:txBody>
                  <a:tcPr>
                    <a:solidFill>
                      <a:schemeClr val="bg1"/>
                    </a:solidFill>
                  </a:tcPr>
                </a:tc>
                <a:extLst>
                  <a:ext uri="{0D108BD9-81ED-4DB2-BD59-A6C34878D82A}">
                    <a16:rowId xmlns:a16="http://schemas.microsoft.com/office/drawing/2014/main" val="1579984695"/>
                  </a:ext>
                </a:extLst>
              </a:tr>
              <a:tr h="370840">
                <a:tc>
                  <a:txBody>
                    <a:bodyPr/>
                    <a:lstStyle/>
                    <a:p>
                      <a:pPr algn="ctr"/>
                      <a:r>
                        <a:rPr lang="tr-TR" b="1" dirty="0"/>
                        <a:t>S2</a:t>
                      </a:r>
                    </a:p>
                  </a:txBody>
                  <a:tcPr/>
                </a:tc>
                <a:tc>
                  <a:txBody>
                    <a:bodyPr/>
                    <a:lstStyle/>
                    <a:p>
                      <a:pPr algn="ctr"/>
                      <a:r>
                        <a:rPr lang="tr-TR" dirty="0"/>
                        <a:t>22</a:t>
                      </a:r>
                    </a:p>
                  </a:txBody>
                  <a:tcPr/>
                </a:tc>
                <a:tc>
                  <a:txBody>
                    <a:bodyPr/>
                    <a:lstStyle/>
                    <a:p>
                      <a:pPr algn="ctr"/>
                      <a:r>
                        <a:rPr lang="tr-TR" dirty="0"/>
                        <a:t>34</a:t>
                      </a:r>
                    </a:p>
                  </a:txBody>
                  <a:tcPr/>
                </a:tc>
                <a:tc>
                  <a:txBody>
                    <a:bodyPr/>
                    <a:lstStyle/>
                    <a:p>
                      <a:pPr algn="ctr"/>
                      <a:r>
                        <a:rPr lang="tr-TR" dirty="0"/>
                        <a:t>30</a:t>
                      </a:r>
                    </a:p>
                  </a:txBody>
                  <a:tcPr/>
                </a:tc>
                <a:tc>
                  <a:txBody>
                    <a:bodyPr/>
                    <a:lstStyle/>
                    <a:p>
                      <a:pPr algn="ctr"/>
                      <a:r>
                        <a:rPr lang="tr-TR" dirty="0"/>
                        <a:t>18</a:t>
                      </a:r>
                    </a:p>
                  </a:txBody>
                  <a:tcPr/>
                </a:tc>
                <a:tc>
                  <a:txBody>
                    <a:bodyPr/>
                    <a:lstStyle/>
                    <a:p>
                      <a:pPr algn="l"/>
                      <a:r>
                        <a:rPr lang="en-US" altLang="tr-TR" sz="1800" dirty="0"/>
                        <a:t>0</a:t>
                      </a:r>
                      <a:r>
                        <a:rPr lang="tr-TR" altLang="tr-TR" sz="1800" dirty="0"/>
                        <a:t>,</a:t>
                      </a:r>
                      <a:r>
                        <a:rPr lang="en-US" altLang="tr-TR" sz="1800" dirty="0"/>
                        <a:t>2(22) + 0</a:t>
                      </a:r>
                      <a:r>
                        <a:rPr lang="tr-TR" altLang="tr-TR" sz="1800" dirty="0"/>
                        <a:t>,</a:t>
                      </a:r>
                      <a:r>
                        <a:rPr lang="en-US" altLang="tr-TR" sz="1800" dirty="0"/>
                        <a:t>5(34) + 0</a:t>
                      </a:r>
                      <a:r>
                        <a:rPr lang="tr-TR" altLang="tr-TR" sz="1800" dirty="0"/>
                        <a:t>,</a:t>
                      </a:r>
                      <a:r>
                        <a:rPr lang="en-US" altLang="tr-TR" sz="1800" dirty="0"/>
                        <a:t>2(30) + 0</a:t>
                      </a:r>
                      <a:r>
                        <a:rPr lang="tr-TR" altLang="tr-TR" sz="1800" dirty="0"/>
                        <a:t>,</a:t>
                      </a:r>
                      <a:r>
                        <a:rPr lang="en-US" altLang="tr-TR" sz="1800" dirty="0"/>
                        <a:t>1(18) = 29</a:t>
                      </a:r>
                      <a:r>
                        <a:rPr lang="tr-TR" altLang="tr-TR" sz="1800" dirty="0"/>
                        <a:t>,</a:t>
                      </a:r>
                      <a:r>
                        <a:rPr lang="en-US" altLang="tr-TR" sz="1800" dirty="0"/>
                        <a:t>2 </a:t>
                      </a:r>
                      <a:endParaRPr lang="tr-TR" dirty="0"/>
                    </a:p>
                  </a:txBody>
                  <a:tcPr>
                    <a:solidFill>
                      <a:schemeClr val="bg1"/>
                    </a:solidFill>
                  </a:tcPr>
                </a:tc>
                <a:extLst>
                  <a:ext uri="{0D108BD9-81ED-4DB2-BD59-A6C34878D82A}">
                    <a16:rowId xmlns:a16="http://schemas.microsoft.com/office/drawing/2014/main" val="280656220"/>
                  </a:ext>
                </a:extLst>
              </a:tr>
              <a:tr h="370840">
                <a:tc>
                  <a:txBody>
                    <a:bodyPr/>
                    <a:lstStyle/>
                    <a:p>
                      <a:pPr algn="ctr"/>
                      <a:r>
                        <a:rPr lang="tr-TR" b="1" dirty="0"/>
                        <a:t>S3</a:t>
                      </a:r>
                    </a:p>
                  </a:txBody>
                  <a:tcPr/>
                </a:tc>
                <a:tc>
                  <a:txBody>
                    <a:bodyPr/>
                    <a:lstStyle/>
                    <a:p>
                      <a:pPr algn="ctr"/>
                      <a:r>
                        <a:rPr lang="tr-TR" dirty="0"/>
                        <a:t>28</a:t>
                      </a:r>
                    </a:p>
                  </a:txBody>
                  <a:tcPr/>
                </a:tc>
                <a:tc>
                  <a:txBody>
                    <a:bodyPr/>
                    <a:lstStyle/>
                    <a:p>
                      <a:pPr algn="ctr"/>
                      <a:r>
                        <a:rPr lang="tr-TR" dirty="0"/>
                        <a:t>24</a:t>
                      </a:r>
                    </a:p>
                  </a:txBody>
                  <a:tcPr/>
                </a:tc>
                <a:tc>
                  <a:txBody>
                    <a:bodyPr/>
                    <a:lstStyle/>
                    <a:p>
                      <a:pPr algn="ctr"/>
                      <a:r>
                        <a:rPr lang="tr-TR" dirty="0"/>
                        <a:t>34</a:t>
                      </a:r>
                    </a:p>
                  </a:txBody>
                  <a:tcPr/>
                </a:tc>
                <a:tc>
                  <a:txBody>
                    <a:bodyPr/>
                    <a:lstStyle/>
                    <a:p>
                      <a:pPr algn="ctr"/>
                      <a:r>
                        <a:rPr lang="tr-TR" dirty="0"/>
                        <a:t>26</a:t>
                      </a:r>
                    </a:p>
                  </a:txBody>
                  <a:tcPr/>
                </a:tc>
                <a:tc>
                  <a:txBody>
                    <a:bodyPr/>
                    <a:lstStyle/>
                    <a:p>
                      <a:pPr algn="l"/>
                      <a:r>
                        <a:rPr lang="en-US" altLang="tr-TR" sz="1800" dirty="0"/>
                        <a:t>0</a:t>
                      </a:r>
                      <a:r>
                        <a:rPr lang="tr-TR" altLang="tr-TR" sz="1800" dirty="0"/>
                        <a:t>,</a:t>
                      </a:r>
                      <a:r>
                        <a:rPr lang="en-US" altLang="tr-TR" sz="1800" dirty="0"/>
                        <a:t>2(28) + 0</a:t>
                      </a:r>
                      <a:r>
                        <a:rPr lang="tr-TR" altLang="tr-TR" sz="1800" dirty="0"/>
                        <a:t>,</a:t>
                      </a:r>
                      <a:r>
                        <a:rPr lang="en-US" altLang="tr-TR" sz="1800" dirty="0"/>
                        <a:t>5(24) + 0</a:t>
                      </a:r>
                      <a:r>
                        <a:rPr lang="tr-TR" altLang="tr-TR" sz="1800" dirty="0"/>
                        <a:t>,</a:t>
                      </a:r>
                      <a:r>
                        <a:rPr lang="en-US" altLang="tr-TR" sz="1800" dirty="0"/>
                        <a:t>2(34) + 0.1(26) = 27</a:t>
                      </a:r>
                    </a:p>
                  </a:txBody>
                  <a:tcPr>
                    <a:solidFill>
                      <a:schemeClr val="bg1"/>
                    </a:solidFill>
                  </a:tcPr>
                </a:tc>
                <a:extLst>
                  <a:ext uri="{0D108BD9-81ED-4DB2-BD59-A6C34878D82A}">
                    <a16:rowId xmlns:a16="http://schemas.microsoft.com/office/drawing/2014/main" val="3660630009"/>
                  </a:ext>
                </a:extLst>
              </a:tr>
              <a:tr h="370840">
                <a:tc>
                  <a:txBody>
                    <a:bodyPr/>
                    <a:lstStyle/>
                    <a:p>
                      <a:pPr algn="ctr"/>
                      <a:r>
                        <a:rPr lang="tr-TR" b="1" dirty="0"/>
                        <a:t>S4</a:t>
                      </a:r>
                    </a:p>
                  </a:txBody>
                  <a:tcPr/>
                </a:tc>
                <a:tc>
                  <a:txBody>
                    <a:bodyPr/>
                    <a:lstStyle/>
                    <a:p>
                      <a:pPr algn="ctr"/>
                      <a:r>
                        <a:rPr lang="tr-TR" dirty="0"/>
                        <a:t>22</a:t>
                      </a:r>
                    </a:p>
                  </a:txBody>
                  <a:tcPr/>
                </a:tc>
                <a:tc>
                  <a:txBody>
                    <a:bodyPr/>
                    <a:lstStyle/>
                    <a:p>
                      <a:pPr algn="ctr"/>
                      <a:r>
                        <a:rPr lang="tr-TR" dirty="0"/>
                        <a:t>30</a:t>
                      </a:r>
                    </a:p>
                  </a:txBody>
                  <a:tcPr/>
                </a:tc>
                <a:tc>
                  <a:txBody>
                    <a:bodyPr/>
                    <a:lstStyle/>
                    <a:p>
                      <a:pPr algn="ctr"/>
                      <a:r>
                        <a:rPr lang="tr-TR" dirty="0"/>
                        <a:t>28</a:t>
                      </a:r>
                    </a:p>
                  </a:txBody>
                  <a:tcPr/>
                </a:tc>
                <a:tc>
                  <a:txBody>
                    <a:bodyPr/>
                    <a:lstStyle/>
                    <a:p>
                      <a:pPr algn="ctr"/>
                      <a:r>
                        <a:rPr lang="tr-TR" dirty="0"/>
                        <a:t>20</a:t>
                      </a:r>
                    </a:p>
                  </a:txBody>
                  <a:tcPr/>
                </a:tc>
                <a:tc>
                  <a:txBody>
                    <a:bodyPr/>
                    <a:lstStyle/>
                    <a:p>
                      <a:pPr algn="l"/>
                      <a:r>
                        <a:rPr lang="en-US" altLang="tr-TR" sz="1800" dirty="0"/>
                        <a:t>0</a:t>
                      </a:r>
                      <a:r>
                        <a:rPr lang="tr-TR" altLang="tr-TR" sz="1800" dirty="0"/>
                        <a:t>,</a:t>
                      </a:r>
                      <a:r>
                        <a:rPr lang="en-US" altLang="tr-TR" sz="1800" dirty="0"/>
                        <a:t>2(22) + 0</a:t>
                      </a:r>
                      <a:r>
                        <a:rPr lang="tr-TR" altLang="tr-TR" sz="1800" dirty="0"/>
                        <a:t>,</a:t>
                      </a:r>
                      <a:r>
                        <a:rPr lang="en-US" altLang="tr-TR" sz="1800" dirty="0"/>
                        <a:t>5(30) + 0</a:t>
                      </a:r>
                      <a:r>
                        <a:rPr lang="tr-TR" altLang="tr-TR" sz="1800" dirty="0"/>
                        <a:t>,</a:t>
                      </a:r>
                      <a:r>
                        <a:rPr lang="en-US" altLang="tr-TR" sz="1800" dirty="0"/>
                        <a:t>2(28) + 0</a:t>
                      </a:r>
                      <a:r>
                        <a:rPr lang="tr-TR" altLang="tr-TR" sz="1800" dirty="0"/>
                        <a:t>,</a:t>
                      </a:r>
                      <a:r>
                        <a:rPr lang="en-US" altLang="tr-TR" sz="1800" dirty="0"/>
                        <a:t>1(20) = 27</a:t>
                      </a:r>
                    </a:p>
                  </a:txBody>
                  <a:tcPr>
                    <a:solidFill>
                      <a:schemeClr val="bg1"/>
                    </a:solidFill>
                  </a:tcPr>
                </a:tc>
                <a:extLst>
                  <a:ext uri="{0D108BD9-81ED-4DB2-BD59-A6C34878D82A}">
                    <a16:rowId xmlns:a16="http://schemas.microsoft.com/office/drawing/2014/main" val="2736306255"/>
                  </a:ext>
                </a:extLst>
              </a:tr>
              <a:tr h="370840">
                <a:tc>
                  <a:txBody>
                    <a:bodyPr/>
                    <a:lstStyle/>
                    <a:p>
                      <a:pPr algn="ctr"/>
                      <a:r>
                        <a:rPr lang="tr-TR" b="1" dirty="0">
                          <a:solidFill>
                            <a:srgbClr val="C00000"/>
                          </a:solidFill>
                        </a:rPr>
                        <a:t>Olasılık</a:t>
                      </a:r>
                    </a:p>
                  </a:txBody>
                  <a:tcPr/>
                </a:tc>
                <a:tc>
                  <a:txBody>
                    <a:bodyPr/>
                    <a:lstStyle/>
                    <a:p>
                      <a:pPr algn="ctr"/>
                      <a:r>
                        <a:rPr lang="tr-TR" dirty="0">
                          <a:solidFill>
                            <a:srgbClr val="C00000"/>
                          </a:solidFill>
                        </a:rPr>
                        <a:t>0,2</a:t>
                      </a:r>
                    </a:p>
                  </a:txBody>
                  <a:tcPr/>
                </a:tc>
                <a:tc>
                  <a:txBody>
                    <a:bodyPr/>
                    <a:lstStyle/>
                    <a:p>
                      <a:pPr algn="ctr"/>
                      <a:r>
                        <a:rPr lang="tr-TR" dirty="0">
                          <a:solidFill>
                            <a:srgbClr val="C00000"/>
                          </a:solidFill>
                        </a:rPr>
                        <a:t>0,5</a:t>
                      </a:r>
                    </a:p>
                  </a:txBody>
                  <a:tcPr/>
                </a:tc>
                <a:tc>
                  <a:txBody>
                    <a:bodyPr/>
                    <a:lstStyle/>
                    <a:p>
                      <a:pPr algn="ctr"/>
                      <a:r>
                        <a:rPr lang="tr-TR" dirty="0">
                          <a:solidFill>
                            <a:srgbClr val="C00000"/>
                          </a:solidFill>
                        </a:rPr>
                        <a:t>0,2</a:t>
                      </a:r>
                    </a:p>
                  </a:txBody>
                  <a:tcPr/>
                </a:tc>
                <a:tc>
                  <a:txBody>
                    <a:bodyPr/>
                    <a:lstStyle/>
                    <a:p>
                      <a:pPr algn="ctr"/>
                      <a:r>
                        <a:rPr lang="tr-TR" dirty="0">
                          <a:solidFill>
                            <a:srgbClr val="C00000"/>
                          </a:solidFill>
                        </a:rPr>
                        <a:t>0,1</a:t>
                      </a:r>
                    </a:p>
                  </a:txBody>
                  <a:tcPr/>
                </a:tc>
                <a:tc>
                  <a:txBody>
                    <a:bodyPr/>
                    <a:lstStyle/>
                    <a:p>
                      <a:pPr algn="ctr"/>
                      <a:endParaRPr lang="tr-TR" dirty="0"/>
                    </a:p>
                  </a:txBody>
                  <a:tcPr>
                    <a:solidFill>
                      <a:schemeClr val="bg1"/>
                    </a:solidFill>
                  </a:tcPr>
                </a:tc>
                <a:extLst>
                  <a:ext uri="{0D108BD9-81ED-4DB2-BD59-A6C34878D82A}">
                    <a16:rowId xmlns:a16="http://schemas.microsoft.com/office/drawing/2014/main" val="803733857"/>
                  </a:ext>
                </a:extLst>
              </a:tr>
            </a:tbl>
          </a:graphicData>
        </a:graphic>
      </p:graphicFrame>
      <p:cxnSp>
        <p:nvCxnSpPr>
          <p:cNvPr id="8" name="Eğri Bağlayıcı 7"/>
          <p:cNvCxnSpPr/>
          <p:nvPr/>
        </p:nvCxnSpPr>
        <p:spPr>
          <a:xfrm flipV="1">
            <a:off x="2032000" y="2065867"/>
            <a:ext cx="1873956" cy="1444977"/>
          </a:xfrm>
          <a:prstGeom prst="curvedConnector3">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0" name="Eğri Bağlayıcı 9"/>
          <p:cNvCxnSpPr/>
          <p:nvPr/>
        </p:nvCxnSpPr>
        <p:spPr>
          <a:xfrm flipV="1">
            <a:off x="2675467" y="2065867"/>
            <a:ext cx="2099733" cy="1444977"/>
          </a:xfrm>
          <a:prstGeom prst="curvedConnector3">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1733400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spect="1" noChangeArrowheads="1"/>
          </p:cNvSpPr>
          <p:nvPr>
            <p:ph type="title"/>
          </p:nvPr>
        </p:nvSpPr>
        <p:spPr/>
        <p:txBody>
          <a:bodyPr/>
          <a:lstStyle/>
          <a:p>
            <a:r>
              <a:rPr lang="tr-TR" altLang="tr-TR" sz="2800" dirty="0"/>
              <a:t>9. </a:t>
            </a:r>
            <a:r>
              <a:rPr lang="en-US" altLang="tr-TR" sz="2800" dirty="0" err="1"/>
              <a:t>Beklenen</a:t>
            </a:r>
            <a:r>
              <a:rPr lang="en-US" altLang="tr-TR" sz="2800" dirty="0"/>
              <a:t> </a:t>
            </a:r>
            <a:r>
              <a:rPr lang="en-US" altLang="tr-TR" sz="2800" dirty="0" err="1"/>
              <a:t>Fırsat</a:t>
            </a:r>
            <a:r>
              <a:rPr lang="en-US" altLang="tr-TR" sz="2800" dirty="0"/>
              <a:t> </a:t>
            </a:r>
            <a:r>
              <a:rPr lang="en-US" altLang="tr-TR" sz="2800" dirty="0" err="1"/>
              <a:t>Kaybı</a:t>
            </a:r>
            <a:r>
              <a:rPr lang="en-US" altLang="tr-TR" sz="2800" dirty="0"/>
              <a:t> </a:t>
            </a:r>
            <a:r>
              <a:rPr lang="en-US" altLang="tr-TR" sz="2800" dirty="0" err="1"/>
              <a:t>veya</a:t>
            </a:r>
            <a:r>
              <a:rPr lang="en-US" altLang="tr-TR" sz="2800" dirty="0"/>
              <a:t> </a:t>
            </a:r>
            <a:r>
              <a:rPr lang="en-US" altLang="tr-TR" sz="2800" dirty="0" err="1"/>
              <a:t>Beklenen</a:t>
            </a:r>
            <a:r>
              <a:rPr lang="en-US" altLang="tr-TR" sz="2800" dirty="0"/>
              <a:t> </a:t>
            </a:r>
            <a:r>
              <a:rPr lang="en-US" altLang="tr-TR" sz="2800" dirty="0" err="1"/>
              <a:t>Pişmanlık</a:t>
            </a:r>
            <a:r>
              <a:rPr lang="en-US" altLang="tr-TR" sz="2800" dirty="0"/>
              <a:t> </a:t>
            </a:r>
            <a:r>
              <a:rPr lang="en-US" altLang="tr-TR" sz="2800" dirty="0" err="1"/>
              <a:t>Ölçütü</a:t>
            </a:r>
            <a:r>
              <a:rPr lang="tr-TR" altLang="tr-TR" sz="2800" dirty="0"/>
              <a:t> </a:t>
            </a:r>
          </a:p>
        </p:txBody>
      </p:sp>
      <p:sp>
        <p:nvSpPr>
          <p:cNvPr id="147459" name="Rectangle 3"/>
          <p:cNvSpPr>
            <a:spLocks noGrp="1" noChangeAspect="1" noChangeArrowheads="1"/>
          </p:cNvSpPr>
          <p:nvPr>
            <p:ph idx="1"/>
          </p:nvPr>
        </p:nvSpPr>
        <p:spPr bwMode="auto">
          <a:xfrm>
            <a:off x="95250" y="1250245"/>
            <a:ext cx="8953500" cy="3163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indent="20638">
              <a:buFontTx/>
              <a:buNone/>
            </a:pPr>
            <a:r>
              <a:rPr lang="en-US" altLang="tr-TR" sz="2800" dirty="0"/>
              <a:t>Risk </a:t>
            </a:r>
            <a:r>
              <a:rPr lang="en-US" altLang="tr-TR" sz="2800" dirty="0" err="1"/>
              <a:t>durumunda</a:t>
            </a:r>
            <a:r>
              <a:rPr lang="en-US" altLang="tr-TR" sz="2800" dirty="0"/>
              <a:t> </a:t>
            </a:r>
            <a:r>
              <a:rPr lang="en-US" altLang="tr-TR" sz="2800" dirty="0" err="1"/>
              <a:t>karar</a:t>
            </a:r>
            <a:r>
              <a:rPr lang="en-US" altLang="tr-TR" sz="2800" dirty="0"/>
              <a:t> </a:t>
            </a:r>
            <a:r>
              <a:rPr lang="en-US" altLang="tr-TR" sz="2800" dirty="0" err="1"/>
              <a:t>almada</a:t>
            </a:r>
            <a:r>
              <a:rPr lang="en-US" altLang="tr-TR" sz="2800" dirty="0"/>
              <a:t> </a:t>
            </a:r>
            <a:r>
              <a:rPr lang="en-US" altLang="tr-TR" sz="2800" dirty="0" err="1"/>
              <a:t>kullanılabilecek</a:t>
            </a:r>
            <a:r>
              <a:rPr lang="en-US" altLang="tr-TR" sz="2800" dirty="0"/>
              <a:t> </a:t>
            </a:r>
            <a:r>
              <a:rPr lang="en-US" altLang="tr-TR" sz="2800" dirty="0" err="1"/>
              <a:t>diğer</a:t>
            </a:r>
            <a:r>
              <a:rPr lang="en-US" altLang="tr-TR" sz="2800" dirty="0"/>
              <a:t> </a:t>
            </a:r>
            <a:r>
              <a:rPr lang="en-US" altLang="tr-TR" sz="2800" dirty="0" err="1"/>
              <a:t>bir</a:t>
            </a:r>
            <a:r>
              <a:rPr lang="en-US" altLang="tr-TR" sz="2800" dirty="0"/>
              <a:t> </a:t>
            </a:r>
            <a:r>
              <a:rPr lang="en-US" altLang="tr-TR" sz="2800" dirty="0" err="1"/>
              <a:t>ölçüt</a:t>
            </a:r>
            <a:r>
              <a:rPr lang="en-US" altLang="tr-TR" sz="2800" dirty="0"/>
              <a:t> </a:t>
            </a:r>
            <a:r>
              <a:rPr lang="en-US" altLang="tr-TR" sz="2800" dirty="0" err="1"/>
              <a:t>beklenen</a:t>
            </a:r>
            <a:r>
              <a:rPr lang="en-US" altLang="tr-TR" sz="2800" dirty="0"/>
              <a:t> </a:t>
            </a:r>
            <a:r>
              <a:rPr lang="en-US" altLang="tr-TR" sz="2800" dirty="0" err="1"/>
              <a:t>fırsat</a:t>
            </a:r>
            <a:r>
              <a:rPr lang="en-US" altLang="tr-TR" sz="2800" dirty="0"/>
              <a:t> </a:t>
            </a:r>
            <a:r>
              <a:rPr lang="en-US" altLang="tr-TR" sz="2800" dirty="0" err="1"/>
              <a:t>kaybı</a:t>
            </a:r>
            <a:r>
              <a:rPr lang="en-US" altLang="tr-TR" sz="2800" dirty="0"/>
              <a:t> </a:t>
            </a:r>
            <a:r>
              <a:rPr lang="en-US" altLang="tr-TR" sz="2800" dirty="0" err="1"/>
              <a:t>veya</a:t>
            </a:r>
            <a:r>
              <a:rPr lang="en-US" altLang="tr-TR" sz="2800" dirty="0"/>
              <a:t> </a:t>
            </a:r>
            <a:r>
              <a:rPr lang="en-US" altLang="tr-TR" sz="2800" dirty="0" err="1"/>
              <a:t>beklenen</a:t>
            </a:r>
            <a:r>
              <a:rPr lang="en-US" altLang="tr-TR" sz="2800" dirty="0"/>
              <a:t> </a:t>
            </a:r>
            <a:r>
              <a:rPr lang="en-US" altLang="tr-TR" sz="2800" dirty="0" err="1"/>
              <a:t>pişmanlık</a:t>
            </a:r>
            <a:r>
              <a:rPr lang="en-US" altLang="tr-TR" sz="2800" dirty="0"/>
              <a:t> </a:t>
            </a:r>
            <a:r>
              <a:rPr lang="en-US" altLang="tr-TR" sz="2800" dirty="0" err="1"/>
              <a:t>ölçütüdür</a:t>
            </a:r>
            <a:r>
              <a:rPr lang="en-US" altLang="tr-TR" sz="2800" dirty="0"/>
              <a:t>. Bu </a:t>
            </a:r>
            <a:r>
              <a:rPr lang="en-US" altLang="tr-TR" sz="2800" dirty="0" err="1"/>
              <a:t>ölçütün</a:t>
            </a:r>
            <a:r>
              <a:rPr lang="en-US" altLang="tr-TR" sz="2800" dirty="0"/>
              <a:t> </a:t>
            </a:r>
            <a:r>
              <a:rPr lang="en-US" altLang="tr-TR" sz="2800" dirty="0" err="1"/>
              <a:t>beklenen</a:t>
            </a:r>
            <a:r>
              <a:rPr lang="en-US" altLang="tr-TR" sz="2800" dirty="0"/>
              <a:t> </a:t>
            </a:r>
            <a:r>
              <a:rPr lang="en-US" altLang="tr-TR" sz="2800" dirty="0" err="1"/>
              <a:t>değer</a:t>
            </a:r>
            <a:r>
              <a:rPr lang="en-US" altLang="tr-TR" sz="2800" dirty="0"/>
              <a:t> </a:t>
            </a:r>
            <a:r>
              <a:rPr lang="en-US" altLang="tr-TR" sz="2800" dirty="0" err="1"/>
              <a:t>ölçütünden</a:t>
            </a:r>
            <a:r>
              <a:rPr lang="en-US" altLang="tr-TR" sz="2800" dirty="0"/>
              <a:t> </a:t>
            </a:r>
            <a:r>
              <a:rPr lang="en-US" altLang="tr-TR" sz="2800" dirty="0" err="1"/>
              <a:t>çok</a:t>
            </a:r>
            <a:r>
              <a:rPr lang="en-US" altLang="tr-TR" sz="2800" dirty="0"/>
              <a:t> </a:t>
            </a:r>
            <a:r>
              <a:rPr lang="en-US" altLang="tr-TR" sz="2800" dirty="0" err="1"/>
              <a:t>farklı</a:t>
            </a:r>
            <a:r>
              <a:rPr lang="en-US" altLang="tr-TR" sz="2800" dirty="0"/>
              <a:t> </a:t>
            </a:r>
            <a:r>
              <a:rPr lang="en-US" altLang="tr-TR" sz="2800" dirty="0" err="1"/>
              <a:t>olmadığı</a:t>
            </a:r>
            <a:r>
              <a:rPr lang="en-US" altLang="tr-TR" sz="2800" dirty="0"/>
              <a:t> </a:t>
            </a:r>
            <a:r>
              <a:rPr lang="en-US" altLang="tr-TR" sz="2800" dirty="0" err="1"/>
              <a:t>görülebilir</a:t>
            </a:r>
            <a:r>
              <a:rPr lang="en-US" altLang="tr-TR" sz="2800" dirty="0"/>
              <a:t>. </a:t>
            </a:r>
            <a:r>
              <a:rPr lang="en-US" altLang="tr-TR" sz="2800" dirty="0" err="1"/>
              <a:t>İki</a:t>
            </a:r>
            <a:r>
              <a:rPr lang="en-US" altLang="tr-TR" sz="2800" dirty="0"/>
              <a:t> </a:t>
            </a:r>
            <a:r>
              <a:rPr lang="en-US" altLang="tr-TR" sz="2800" dirty="0" err="1"/>
              <a:t>ölçüt</a:t>
            </a:r>
            <a:r>
              <a:rPr lang="en-US" altLang="tr-TR" sz="2800" dirty="0"/>
              <a:t> </a:t>
            </a:r>
            <a:r>
              <a:rPr lang="en-US" altLang="tr-TR" sz="2800" dirty="0" err="1"/>
              <a:t>arasındaki</a:t>
            </a:r>
            <a:r>
              <a:rPr lang="en-US" altLang="tr-TR" sz="2800" dirty="0"/>
              <a:t> </a:t>
            </a:r>
            <a:r>
              <a:rPr lang="en-US" altLang="tr-TR" sz="2800" dirty="0" err="1"/>
              <a:t>tek</a:t>
            </a:r>
            <a:r>
              <a:rPr lang="en-US" altLang="tr-TR" sz="2800" dirty="0"/>
              <a:t> </a:t>
            </a:r>
            <a:r>
              <a:rPr lang="en-US" altLang="tr-TR" sz="2800" dirty="0" err="1"/>
              <a:t>fark</a:t>
            </a:r>
            <a:r>
              <a:rPr lang="en-US" altLang="tr-TR" sz="2800" dirty="0"/>
              <a:t>, </a:t>
            </a:r>
            <a:r>
              <a:rPr lang="en-US" altLang="tr-TR" sz="2800" dirty="0" err="1"/>
              <a:t>dikkate</a:t>
            </a:r>
            <a:r>
              <a:rPr lang="en-US" altLang="tr-TR" sz="2800" dirty="0"/>
              <a:t> </a:t>
            </a:r>
            <a:r>
              <a:rPr lang="en-US" altLang="tr-TR" sz="2800" dirty="0" err="1"/>
              <a:t>aldıkları</a:t>
            </a:r>
            <a:r>
              <a:rPr lang="en-US" altLang="tr-TR" sz="2800" dirty="0"/>
              <a:t> </a:t>
            </a:r>
            <a:r>
              <a:rPr lang="en-US" altLang="tr-TR" sz="2800" dirty="0" err="1"/>
              <a:t>sonuç</a:t>
            </a:r>
            <a:r>
              <a:rPr lang="en-US" altLang="tr-TR" sz="2800" dirty="0"/>
              <a:t> </a:t>
            </a:r>
            <a:r>
              <a:rPr lang="en-US" altLang="tr-TR" sz="2800" dirty="0" err="1"/>
              <a:t>değerleridir</a:t>
            </a:r>
            <a:r>
              <a:rPr lang="en-US" altLang="tr-TR" sz="2800" dirty="0"/>
              <a:t>. </a:t>
            </a:r>
            <a:r>
              <a:rPr lang="en-US" altLang="tr-TR" sz="2800" dirty="0" err="1"/>
              <a:t>Fırsat</a:t>
            </a:r>
            <a:r>
              <a:rPr lang="en-US" altLang="tr-TR" sz="2800" dirty="0"/>
              <a:t> </a:t>
            </a:r>
            <a:r>
              <a:rPr lang="en-US" altLang="tr-TR" sz="2800" dirty="0" err="1"/>
              <a:t>kaybı</a:t>
            </a:r>
            <a:r>
              <a:rPr lang="en-US" altLang="tr-TR" sz="2800" dirty="0"/>
              <a:t> </a:t>
            </a:r>
            <a:r>
              <a:rPr lang="en-US" altLang="tr-TR" sz="2800" dirty="0" err="1"/>
              <a:t>sonuçlarının</a:t>
            </a:r>
            <a:r>
              <a:rPr lang="en-US" altLang="tr-TR" sz="2800" dirty="0"/>
              <a:t> </a:t>
            </a:r>
            <a:r>
              <a:rPr lang="en-US" altLang="tr-TR" sz="2800" dirty="0" err="1"/>
              <a:t>dikkate</a:t>
            </a:r>
            <a:r>
              <a:rPr lang="en-US" altLang="tr-TR" sz="2800" dirty="0"/>
              <a:t> </a:t>
            </a:r>
            <a:r>
              <a:rPr lang="en-US" altLang="tr-TR" sz="2800" dirty="0" err="1"/>
              <a:t>alınması</a:t>
            </a:r>
            <a:r>
              <a:rPr lang="en-US" altLang="tr-TR" sz="2800" dirty="0"/>
              <a:t> </a:t>
            </a:r>
            <a:r>
              <a:rPr lang="en-US" altLang="tr-TR" sz="2800" dirty="0" err="1"/>
              <a:t>durumunda</a:t>
            </a:r>
            <a:r>
              <a:rPr lang="en-US" altLang="tr-TR" sz="2800" dirty="0"/>
              <a:t> </a:t>
            </a:r>
            <a:r>
              <a:rPr lang="en-US" altLang="tr-TR" sz="2800" dirty="0" err="1"/>
              <a:t>beklenen</a:t>
            </a:r>
            <a:r>
              <a:rPr lang="en-US" altLang="tr-TR" sz="2800" dirty="0"/>
              <a:t> </a:t>
            </a:r>
            <a:r>
              <a:rPr lang="en-US" altLang="tr-TR" sz="2800" dirty="0" err="1"/>
              <a:t>değer</a:t>
            </a:r>
            <a:r>
              <a:rPr lang="en-US" altLang="tr-TR" sz="2800" dirty="0"/>
              <a:t> </a:t>
            </a:r>
            <a:r>
              <a:rPr lang="en-US" altLang="tr-TR" sz="2800" dirty="0" err="1"/>
              <a:t>ölçütü</a:t>
            </a:r>
            <a:r>
              <a:rPr lang="en-US" altLang="tr-TR" sz="2800" dirty="0"/>
              <a:t> </a:t>
            </a:r>
            <a:r>
              <a:rPr lang="en-US" altLang="tr-TR" sz="2800" dirty="0" err="1"/>
              <a:t>beklenen</a:t>
            </a:r>
            <a:r>
              <a:rPr lang="en-US" altLang="tr-TR" sz="2800" dirty="0"/>
              <a:t> </a:t>
            </a:r>
            <a:r>
              <a:rPr lang="en-US" altLang="tr-TR" sz="2800" dirty="0" err="1"/>
              <a:t>fırsat</a:t>
            </a:r>
            <a:r>
              <a:rPr lang="en-US" altLang="tr-TR" sz="2800" dirty="0"/>
              <a:t> </a:t>
            </a:r>
            <a:r>
              <a:rPr lang="en-US" altLang="tr-TR" sz="2800" dirty="0" err="1"/>
              <a:t>kaybı</a:t>
            </a:r>
            <a:r>
              <a:rPr lang="en-US" altLang="tr-TR" sz="2800" dirty="0"/>
              <a:t> </a:t>
            </a:r>
            <a:r>
              <a:rPr lang="en-US" altLang="tr-TR" sz="2800" dirty="0" err="1"/>
              <a:t>ölçütü</a:t>
            </a:r>
            <a:r>
              <a:rPr lang="en-US" altLang="tr-TR" sz="2800" dirty="0"/>
              <a:t> </a:t>
            </a:r>
            <a:r>
              <a:rPr lang="en-US" altLang="tr-TR" sz="2800" dirty="0" err="1"/>
              <a:t>adını</a:t>
            </a:r>
            <a:r>
              <a:rPr lang="en-US" altLang="tr-TR" sz="2800" dirty="0"/>
              <a:t> </a:t>
            </a:r>
            <a:r>
              <a:rPr lang="en-US" altLang="tr-TR" sz="2800" dirty="0" err="1"/>
              <a:t>alır</a:t>
            </a:r>
            <a:r>
              <a:rPr lang="en-US" altLang="tr-TR" sz="2800" dirty="0"/>
              <a:t>. </a:t>
            </a:r>
            <a:endParaRPr lang="tr-TR" altLang="tr-TR" sz="2800" dirty="0"/>
          </a:p>
        </p:txBody>
      </p:sp>
    </p:spTree>
    <p:extLst>
      <p:ext uri="{BB962C8B-B14F-4D97-AF65-F5344CB8AC3E}">
        <p14:creationId xmlns:p14="http://schemas.microsoft.com/office/powerpoint/2010/main" val="1972284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Başlık 1">
            <a:extLst>
              <a:ext uri="{FF2B5EF4-FFF2-40B4-BE49-F238E27FC236}">
                <a16:creationId xmlns:a16="http://schemas.microsoft.com/office/drawing/2014/main" id="{A6D7FDA7-A3B9-4249-A656-CEA80FC982FF}"/>
              </a:ext>
            </a:extLst>
          </p:cNvPr>
          <p:cNvSpPr>
            <a:spLocks noGrp="1"/>
          </p:cNvSpPr>
          <p:nvPr>
            <p:ph type="title"/>
          </p:nvPr>
        </p:nvSpPr>
        <p:spPr/>
        <p:txBody>
          <a:bodyPr/>
          <a:lstStyle/>
          <a:p>
            <a:r>
              <a:rPr lang="tr-TR" altLang="tr-TR" dirty="0">
                <a:solidFill>
                  <a:schemeClr val="accent5">
                    <a:lumMod val="50000"/>
                  </a:schemeClr>
                </a:solidFill>
              </a:rPr>
              <a:t>Eğitim içeriği</a:t>
            </a:r>
          </a:p>
        </p:txBody>
      </p:sp>
      <p:sp>
        <p:nvSpPr>
          <p:cNvPr id="11267" name="İçerik Yer Tutucusu 2">
            <a:extLst>
              <a:ext uri="{FF2B5EF4-FFF2-40B4-BE49-F238E27FC236}">
                <a16:creationId xmlns:a16="http://schemas.microsoft.com/office/drawing/2014/main" id="{CAD27699-591D-436F-AB1E-B641FB5724E8}"/>
              </a:ext>
            </a:extLst>
          </p:cNvPr>
          <p:cNvSpPr>
            <a:spLocks noGrp="1"/>
          </p:cNvSpPr>
          <p:nvPr>
            <p:ph idx="1"/>
          </p:nvPr>
        </p:nvSpPr>
        <p:spPr>
          <a:xfrm>
            <a:off x="215900" y="1506538"/>
            <a:ext cx="8832850" cy="1143000"/>
          </a:xfrm>
        </p:spPr>
        <p:txBody>
          <a:bodyPr/>
          <a:lstStyle/>
          <a:p>
            <a:pPr marL="0" indent="0">
              <a:buFont typeface="Arial" panose="020B0604020202020204" pitchFamily="34" charset="0"/>
              <a:buNone/>
            </a:pPr>
            <a:r>
              <a:rPr lang="en-US" altLang="tr-TR"/>
              <a:t> </a:t>
            </a:r>
            <a:endParaRPr lang="tr-TR" altLang="tr-TR"/>
          </a:p>
        </p:txBody>
      </p:sp>
      <p:sp>
        <p:nvSpPr>
          <p:cNvPr id="11268" name="Slayt Numarası Yer Tutucusu 3">
            <a:extLst>
              <a:ext uri="{FF2B5EF4-FFF2-40B4-BE49-F238E27FC236}">
                <a16:creationId xmlns:a16="http://schemas.microsoft.com/office/drawing/2014/main" id="{8A044FEC-D4CC-47A6-A617-530E601CA0FB}"/>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fld id="{FEB5FDAD-6B92-46D6-B631-EFA4C751DEA1}" type="slidenum">
              <a:rPr lang="en-US" altLang="tr-TR" sz="1200" smtClean="0">
                <a:solidFill>
                  <a:srgbClr val="F2F2F2"/>
                </a:solidFill>
              </a:rPr>
              <a:pPr>
                <a:spcBef>
                  <a:spcPct val="0"/>
                </a:spcBef>
                <a:buFontTx/>
                <a:buNone/>
              </a:pPr>
              <a:t>4</a:t>
            </a:fld>
            <a:endParaRPr lang="en-US" altLang="tr-TR" sz="1200">
              <a:solidFill>
                <a:srgbClr val="F2F2F2"/>
              </a:solidFill>
            </a:endParaRPr>
          </a:p>
        </p:txBody>
      </p:sp>
      <p:graphicFrame>
        <p:nvGraphicFramePr>
          <p:cNvPr id="3" name="Diyagram 2">
            <a:extLst>
              <a:ext uri="{FF2B5EF4-FFF2-40B4-BE49-F238E27FC236}">
                <a16:creationId xmlns:a16="http://schemas.microsoft.com/office/drawing/2014/main" id="{2C5DCA73-5D03-4D7A-AB12-76F954888630}"/>
              </a:ext>
            </a:extLst>
          </p:cNvPr>
          <p:cNvGraphicFramePr/>
          <p:nvPr>
            <p:extLst>
              <p:ext uri="{D42A27DB-BD31-4B8C-83A1-F6EECF244321}">
                <p14:modId xmlns:p14="http://schemas.microsoft.com/office/powerpoint/2010/main" val="13174495"/>
              </p:ext>
            </p:extLst>
          </p:nvPr>
        </p:nvGraphicFramePr>
        <p:xfrm>
          <a:off x="646386" y="1229710"/>
          <a:ext cx="8294414" cy="51101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969070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spect="1" noChangeArrowheads="1"/>
          </p:cNvSpPr>
          <p:nvPr>
            <p:ph type="title"/>
          </p:nvPr>
        </p:nvSpPr>
        <p:spPr/>
        <p:txBody>
          <a:bodyPr/>
          <a:lstStyle/>
          <a:p>
            <a:r>
              <a:rPr lang="tr-TR" altLang="tr-TR" dirty="0"/>
              <a:t>Örnek-9</a:t>
            </a:r>
          </a:p>
        </p:txBody>
      </p:sp>
      <p:sp>
        <p:nvSpPr>
          <p:cNvPr id="149507" name="Rectangle 5"/>
          <p:cNvSpPr>
            <a:spLocks noGrp="1" noChangeAspect="1" noChangeArrowheads="1"/>
          </p:cNvSpPr>
          <p:nvPr>
            <p:ph idx="1"/>
          </p:nvPr>
        </p:nvSpPr>
        <p:spPr bwMode="auto">
          <a:xfrm>
            <a:off x="95249" y="1600200"/>
            <a:ext cx="4635235" cy="3838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None/>
            </a:pPr>
            <a:r>
              <a:rPr lang="tr-TR" altLang="tr-TR" sz="2800" dirty="0"/>
              <a:t>Aşağıdaki karar matrisi sonuçlarının</a:t>
            </a:r>
          </a:p>
          <a:p>
            <a:pPr marL="0" indent="0">
              <a:buNone/>
            </a:pPr>
            <a:r>
              <a:rPr lang="tr-TR" altLang="tr-TR" sz="2800" dirty="0"/>
              <a:t>a. Kazançlara</a:t>
            </a:r>
          </a:p>
          <a:p>
            <a:pPr marL="0" indent="0">
              <a:buNone/>
            </a:pPr>
            <a:r>
              <a:rPr lang="tr-TR" altLang="tr-TR" sz="2800" dirty="0"/>
              <a:t>b. Kayıplara </a:t>
            </a:r>
          </a:p>
          <a:p>
            <a:pPr marL="0" indent="0">
              <a:buNone/>
            </a:pPr>
            <a:r>
              <a:rPr lang="tr-TR" altLang="tr-TR" sz="2800" dirty="0"/>
              <a:t>Karşılık geldiği duruma göre </a:t>
            </a:r>
            <a:r>
              <a:rPr lang="en-US" altLang="tr-TR" sz="2800" dirty="0"/>
              <a:t> </a:t>
            </a:r>
            <a:r>
              <a:rPr lang="en-US" altLang="tr-TR" sz="2800" dirty="0" err="1"/>
              <a:t>beklenen</a:t>
            </a:r>
            <a:r>
              <a:rPr lang="en-US" altLang="tr-TR" sz="2800" dirty="0"/>
              <a:t> </a:t>
            </a:r>
            <a:r>
              <a:rPr lang="en-US" altLang="tr-TR" sz="2800" dirty="0" err="1"/>
              <a:t>fırsat</a:t>
            </a:r>
            <a:r>
              <a:rPr lang="en-US" altLang="tr-TR" sz="2800" dirty="0"/>
              <a:t> </a:t>
            </a:r>
            <a:r>
              <a:rPr lang="en-US" altLang="tr-TR" sz="2800" dirty="0" err="1"/>
              <a:t>kaybı</a:t>
            </a:r>
            <a:r>
              <a:rPr lang="en-US" altLang="tr-TR" sz="2800" dirty="0"/>
              <a:t> </a:t>
            </a:r>
            <a:r>
              <a:rPr lang="en-US" altLang="tr-TR" sz="2800" dirty="0" err="1"/>
              <a:t>ölçütünü</a:t>
            </a:r>
            <a:r>
              <a:rPr lang="en-US" altLang="tr-TR" sz="2800" dirty="0"/>
              <a:t> </a:t>
            </a:r>
            <a:r>
              <a:rPr lang="tr-TR" altLang="tr-TR" sz="2800" dirty="0"/>
              <a:t>kullanarak en iyi stratejiyi</a:t>
            </a:r>
            <a:r>
              <a:rPr lang="en-US" altLang="tr-TR" sz="2800" dirty="0"/>
              <a:t> </a:t>
            </a:r>
            <a:r>
              <a:rPr lang="en-US" altLang="tr-TR" sz="2800" dirty="0" err="1"/>
              <a:t>belirleyiniz</a:t>
            </a:r>
            <a:r>
              <a:rPr lang="en-US" altLang="tr-TR" sz="2800" dirty="0"/>
              <a:t>.</a:t>
            </a:r>
            <a:r>
              <a:rPr lang="tr-TR" altLang="tr-TR" sz="2800" dirty="0"/>
              <a:t> </a:t>
            </a:r>
          </a:p>
          <a:p>
            <a:endParaRPr lang="tr-TR" altLang="tr-TR" sz="2800" dirty="0"/>
          </a:p>
          <a:p>
            <a:endParaRPr lang="tr-TR" altLang="tr-TR" sz="2800" dirty="0"/>
          </a:p>
          <a:p>
            <a:endParaRPr lang="tr-TR" altLang="tr-TR" sz="2800" dirty="0"/>
          </a:p>
          <a:p>
            <a:endParaRPr lang="tr-TR" altLang="tr-TR" sz="2800" dirty="0"/>
          </a:p>
          <a:p>
            <a:endParaRPr lang="tr-TR" altLang="tr-TR" sz="2800" dirty="0"/>
          </a:p>
        </p:txBody>
      </p:sp>
      <p:graphicFrame>
        <p:nvGraphicFramePr>
          <p:cNvPr id="5" name="Tablo 4"/>
          <p:cNvGraphicFramePr>
            <a:graphicFrameLocks noGrp="1"/>
          </p:cNvGraphicFramePr>
          <p:nvPr>
            <p:extLst>
              <p:ext uri="{D42A27DB-BD31-4B8C-83A1-F6EECF244321}">
                <p14:modId xmlns:p14="http://schemas.microsoft.com/office/powerpoint/2010/main" val="652743792"/>
              </p:ext>
            </p:extLst>
          </p:nvPr>
        </p:nvGraphicFramePr>
        <p:xfrm>
          <a:off x="4730485" y="2553619"/>
          <a:ext cx="3781336" cy="2885295"/>
        </p:xfrm>
        <a:graphic>
          <a:graphicData uri="http://schemas.openxmlformats.org/drawingml/2006/table">
            <a:tbl>
              <a:tblPr firstRow="1" bandRow="1">
                <a:tableStyleId>{5940675A-B579-460E-94D1-54222C63F5DA}</a:tableStyleId>
              </a:tblPr>
              <a:tblGrid>
                <a:gridCol w="979555">
                  <a:extLst>
                    <a:ext uri="{9D8B030D-6E8A-4147-A177-3AD203B41FA5}">
                      <a16:colId xmlns:a16="http://schemas.microsoft.com/office/drawing/2014/main" val="3049428098"/>
                    </a:ext>
                  </a:extLst>
                </a:gridCol>
                <a:gridCol w="616598">
                  <a:extLst>
                    <a:ext uri="{9D8B030D-6E8A-4147-A177-3AD203B41FA5}">
                      <a16:colId xmlns:a16="http://schemas.microsoft.com/office/drawing/2014/main" val="4083444673"/>
                    </a:ext>
                  </a:extLst>
                </a:gridCol>
                <a:gridCol w="710138">
                  <a:extLst>
                    <a:ext uri="{9D8B030D-6E8A-4147-A177-3AD203B41FA5}">
                      <a16:colId xmlns:a16="http://schemas.microsoft.com/office/drawing/2014/main" val="3402752897"/>
                    </a:ext>
                  </a:extLst>
                </a:gridCol>
                <a:gridCol w="632370">
                  <a:extLst>
                    <a:ext uri="{9D8B030D-6E8A-4147-A177-3AD203B41FA5}">
                      <a16:colId xmlns:a16="http://schemas.microsoft.com/office/drawing/2014/main" val="3563408737"/>
                    </a:ext>
                  </a:extLst>
                </a:gridCol>
                <a:gridCol w="842675">
                  <a:extLst>
                    <a:ext uri="{9D8B030D-6E8A-4147-A177-3AD203B41FA5}">
                      <a16:colId xmlns:a16="http://schemas.microsoft.com/office/drawing/2014/main" val="1279198187"/>
                    </a:ext>
                  </a:extLst>
                </a:gridCol>
              </a:tblGrid>
              <a:tr h="412185">
                <a:tc rowSpan="2">
                  <a:txBody>
                    <a:bodyPr/>
                    <a:lstStyle/>
                    <a:p>
                      <a:endParaRPr lang="tr-TR" b="1" dirty="0"/>
                    </a:p>
                    <a:p>
                      <a:r>
                        <a:rPr lang="tr-TR" b="1" dirty="0"/>
                        <a:t>Strateji</a:t>
                      </a:r>
                    </a:p>
                  </a:txBody>
                  <a:tcPr>
                    <a:solidFill>
                      <a:schemeClr val="bg1">
                        <a:lumMod val="95000"/>
                      </a:schemeClr>
                    </a:solidFill>
                  </a:tcPr>
                </a:tc>
                <a:tc gridSpan="4">
                  <a:txBody>
                    <a:bodyPr/>
                    <a:lstStyle/>
                    <a:p>
                      <a:pPr algn="ctr"/>
                      <a:r>
                        <a:rPr lang="tr-TR" b="1" dirty="0"/>
                        <a:t>Olay</a:t>
                      </a:r>
                    </a:p>
                  </a:txBody>
                  <a:tcPr>
                    <a:solidFill>
                      <a:schemeClr val="bg1">
                        <a:lumMod val="95000"/>
                      </a:schemeClr>
                    </a:solidFill>
                  </a:tcPr>
                </a:tc>
                <a:tc hMerge="1">
                  <a:txBody>
                    <a:bodyPr/>
                    <a:lstStyle/>
                    <a:p>
                      <a:endParaRPr lang="tr-TR" dirty="0"/>
                    </a:p>
                  </a:txBody>
                  <a:tcPr/>
                </a:tc>
                <a:tc hMerge="1">
                  <a:txBody>
                    <a:bodyPr/>
                    <a:lstStyle/>
                    <a:p>
                      <a:endParaRPr lang="tr-TR" dirty="0"/>
                    </a:p>
                  </a:txBody>
                  <a:tcPr/>
                </a:tc>
                <a:tc hMerge="1">
                  <a:txBody>
                    <a:bodyPr/>
                    <a:lstStyle/>
                    <a:p>
                      <a:endParaRPr lang="tr-TR" dirty="0"/>
                    </a:p>
                  </a:txBody>
                  <a:tcPr/>
                </a:tc>
                <a:extLst>
                  <a:ext uri="{0D108BD9-81ED-4DB2-BD59-A6C34878D82A}">
                    <a16:rowId xmlns:a16="http://schemas.microsoft.com/office/drawing/2014/main" val="3502936142"/>
                  </a:ext>
                </a:extLst>
              </a:tr>
              <a:tr h="412185">
                <a:tc vMerge="1">
                  <a:txBody>
                    <a:bodyPr/>
                    <a:lstStyle/>
                    <a:p>
                      <a:endParaRPr lang="tr-TR" dirty="0"/>
                    </a:p>
                  </a:txBody>
                  <a:tcPr/>
                </a:tc>
                <a:tc>
                  <a:txBody>
                    <a:bodyPr/>
                    <a:lstStyle/>
                    <a:p>
                      <a:pPr algn="ctr"/>
                      <a:r>
                        <a:rPr lang="tr-TR" b="1" dirty="0"/>
                        <a:t>O1</a:t>
                      </a:r>
                    </a:p>
                  </a:txBody>
                  <a:tcPr>
                    <a:solidFill>
                      <a:schemeClr val="bg1">
                        <a:lumMod val="95000"/>
                      </a:schemeClr>
                    </a:solidFill>
                  </a:tcPr>
                </a:tc>
                <a:tc>
                  <a:txBody>
                    <a:bodyPr/>
                    <a:lstStyle/>
                    <a:p>
                      <a:pPr algn="ctr"/>
                      <a:r>
                        <a:rPr lang="tr-TR" b="1" dirty="0"/>
                        <a:t>O2</a:t>
                      </a:r>
                    </a:p>
                  </a:txBody>
                  <a:tcPr>
                    <a:solidFill>
                      <a:schemeClr val="bg1">
                        <a:lumMod val="95000"/>
                      </a:schemeClr>
                    </a:solidFill>
                  </a:tcPr>
                </a:tc>
                <a:tc>
                  <a:txBody>
                    <a:bodyPr/>
                    <a:lstStyle/>
                    <a:p>
                      <a:pPr algn="ctr"/>
                      <a:r>
                        <a:rPr lang="tr-TR" b="1" dirty="0"/>
                        <a:t>O3</a:t>
                      </a:r>
                    </a:p>
                  </a:txBody>
                  <a:tcPr>
                    <a:solidFill>
                      <a:schemeClr val="bg1">
                        <a:lumMod val="95000"/>
                      </a:schemeClr>
                    </a:solidFill>
                  </a:tcPr>
                </a:tc>
                <a:tc>
                  <a:txBody>
                    <a:bodyPr/>
                    <a:lstStyle/>
                    <a:p>
                      <a:pPr algn="ctr"/>
                      <a:r>
                        <a:rPr lang="tr-TR" b="1" dirty="0"/>
                        <a:t>O4</a:t>
                      </a:r>
                    </a:p>
                  </a:txBody>
                  <a:tcPr>
                    <a:solidFill>
                      <a:schemeClr val="bg1">
                        <a:lumMod val="95000"/>
                      </a:schemeClr>
                    </a:solidFill>
                  </a:tcPr>
                </a:tc>
                <a:extLst>
                  <a:ext uri="{0D108BD9-81ED-4DB2-BD59-A6C34878D82A}">
                    <a16:rowId xmlns:a16="http://schemas.microsoft.com/office/drawing/2014/main" val="605692650"/>
                  </a:ext>
                </a:extLst>
              </a:tr>
              <a:tr h="412185">
                <a:tc>
                  <a:txBody>
                    <a:bodyPr/>
                    <a:lstStyle/>
                    <a:p>
                      <a:pPr algn="ctr"/>
                      <a:r>
                        <a:rPr lang="tr-TR" b="1" dirty="0"/>
                        <a:t>S1</a:t>
                      </a:r>
                    </a:p>
                  </a:txBody>
                  <a:tcPr>
                    <a:solidFill>
                      <a:schemeClr val="bg1">
                        <a:lumMod val="95000"/>
                      </a:schemeClr>
                    </a:solidFill>
                  </a:tcPr>
                </a:tc>
                <a:tc>
                  <a:txBody>
                    <a:bodyPr/>
                    <a:lstStyle/>
                    <a:p>
                      <a:pPr algn="ctr"/>
                      <a:r>
                        <a:rPr lang="tr-TR" dirty="0"/>
                        <a:t>26</a:t>
                      </a:r>
                    </a:p>
                  </a:txBody>
                  <a:tcPr/>
                </a:tc>
                <a:tc>
                  <a:txBody>
                    <a:bodyPr/>
                    <a:lstStyle/>
                    <a:p>
                      <a:pPr algn="ctr"/>
                      <a:r>
                        <a:rPr lang="tr-TR" dirty="0"/>
                        <a:t>26</a:t>
                      </a:r>
                    </a:p>
                  </a:txBody>
                  <a:tcPr/>
                </a:tc>
                <a:tc>
                  <a:txBody>
                    <a:bodyPr/>
                    <a:lstStyle/>
                    <a:p>
                      <a:pPr algn="ctr"/>
                      <a:r>
                        <a:rPr lang="tr-TR" dirty="0"/>
                        <a:t>18</a:t>
                      </a:r>
                    </a:p>
                  </a:txBody>
                  <a:tcPr/>
                </a:tc>
                <a:tc>
                  <a:txBody>
                    <a:bodyPr/>
                    <a:lstStyle/>
                    <a:p>
                      <a:pPr algn="ctr"/>
                      <a:r>
                        <a:rPr lang="tr-TR" dirty="0"/>
                        <a:t>22</a:t>
                      </a:r>
                    </a:p>
                  </a:txBody>
                  <a:tcPr/>
                </a:tc>
                <a:extLst>
                  <a:ext uri="{0D108BD9-81ED-4DB2-BD59-A6C34878D82A}">
                    <a16:rowId xmlns:a16="http://schemas.microsoft.com/office/drawing/2014/main" val="2861756719"/>
                  </a:ext>
                </a:extLst>
              </a:tr>
              <a:tr h="412185">
                <a:tc>
                  <a:txBody>
                    <a:bodyPr/>
                    <a:lstStyle/>
                    <a:p>
                      <a:pPr algn="ctr"/>
                      <a:r>
                        <a:rPr lang="tr-TR" b="1" dirty="0"/>
                        <a:t>S2</a:t>
                      </a:r>
                    </a:p>
                  </a:txBody>
                  <a:tcPr>
                    <a:solidFill>
                      <a:schemeClr val="bg1">
                        <a:lumMod val="95000"/>
                      </a:schemeClr>
                    </a:solidFill>
                  </a:tcPr>
                </a:tc>
                <a:tc>
                  <a:txBody>
                    <a:bodyPr/>
                    <a:lstStyle/>
                    <a:p>
                      <a:pPr algn="ctr"/>
                      <a:r>
                        <a:rPr lang="tr-TR" dirty="0"/>
                        <a:t>22</a:t>
                      </a:r>
                    </a:p>
                  </a:txBody>
                  <a:tcPr/>
                </a:tc>
                <a:tc>
                  <a:txBody>
                    <a:bodyPr/>
                    <a:lstStyle/>
                    <a:p>
                      <a:pPr algn="ctr"/>
                      <a:r>
                        <a:rPr lang="tr-TR" dirty="0"/>
                        <a:t>34</a:t>
                      </a:r>
                    </a:p>
                  </a:txBody>
                  <a:tcPr/>
                </a:tc>
                <a:tc>
                  <a:txBody>
                    <a:bodyPr/>
                    <a:lstStyle/>
                    <a:p>
                      <a:pPr algn="ctr"/>
                      <a:r>
                        <a:rPr lang="tr-TR" dirty="0"/>
                        <a:t>30</a:t>
                      </a:r>
                    </a:p>
                  </a:txBody>
                  <a:tcPr/>
                </a:tc>
                <a:tc>
                  <a:txBody>
                    <a:bodyPr/>
                    <a:lstStyle/>
                    <a:p>
                      <a:pPr algn="ctr"/>
                      <a:r>
                        <a:rPr lang="tr-TR" dirty="0"/>
                        <a:t>18</a:t>
                      </a:r>
                    </a:p>
                  </a:txBody>
                  <a:tcPr/>
                </a:tc>
                <a:extLst>
                  <a:ext uri="{0D108BD9-81ED-4DB2-BD59-A6C34878D82A}">
                    <a16:rowId xmlns:a16="http://schemas.microsoft.com/office/drawing/2014/main" val="1546400274"/>
                  </a:ext>
                </a:extLst>
              </a:tr>
              <a:tr h="412185">
                <a:tc>
                  <a:txBody>
                    <a:bodyPr/>
                    <a:lstStyle/>
                    <a:p>
                      <a:pPr algn="ctr"/>
                      <a:r>
                        <a:rPr lang="tr-TR" b="1" dirty="0"/>
                        <a:t>S3</a:t>
                      </a:r>
                    </a:p>
                  </a:txBody>
                  <a:tcPr>
                    <a:solidFill>
                      <a:schemeClr val="bg1">
                        <a:lumMod val="95000"/>
                      </a:schemeClr>
                    </a:solidFill>
                  </a:tcPr>
                </a:tc>
                <a:tc>
                  <a:txBody>
                    <a:bodyPr/>
                    <a:lstStyle/>
                    <a:p>
                      <a:pPr algn="ctr"/>
                      <a:r>
                        <a:rPr lang="tr-TR" dirty="0"/>
                        <a:t>28</a:t>
                      </a:r>
                    </a:p>
                  </a:txBody>
                  <a:tcPr/>
                </a:tc>
                <a:tc>
                  <a:txBody>
                    <a:bodyPr/>
                    <a:lstStyle/>
                    <a:p>
                      <a:pPr algn="ctr"/>
                      <a:r>
                        <a:rPr lang="tr-TR" dirty="0"/>
                        <a:t>24</a:t>
                      </a:r>
                    </a:p>
                  </a:txBody>
                  <a:tcPr/>
                </a:tc>
                <a:tc>
                  <a:txBody>
                    <a:bodyPr/>
                    <a:lstStyle/>
                    <a:p>
                      <a:pPr algn="ctr"/>
                      <a:r>
                        <a:rPr lang="tr-TR" dirty="0"/>
                        <a:t>34</a:t>
                      </a:r>
                    </a:p>
                  </a:txBody>
                  <a:tcPr/>
                </a:tc>
                <a:tc>
                  <a:txBody>
                    <a:bodyPr/>
                    <a:lstStyle/>
                    <a:p>
                      <a:pPr algn="ctr"/>
                      <a:r>
                        <a:rPr lang="tr-TR" dirty="0"/>
                        <a:t>26</a:t>
                      </a:r>
                    </a:p>
                  </a:txBody>
                  <a:tcPr/>
                </a:tc>
                <a:extLst>
                  <a:ext uri="{0D108BD9-81ED-4DB2-BD59-A6C34878D82A}">
                    <a16:rowId xmlns:a16="http://schemas.microsoft.com/office/drawing/2014/main" val="2422504025"/>
                  </a:ext>
                </a:extLst>
              </a:tr>
              <a:tr h="412185">
                <a:tc>
                  <a:txBody>
                    <a:bodyPr/>
                    <a:lstStyle/>
                    <a:p>
                      <a:pPr algn="ctr"/>
                      <a:r>
                        <a:rPr lang="tr-TR" b="1" dirty="0"/>
                        <a:t>S4</a:t>
                      </a:r>
                    </a:p>
                  </a:txBody>
                  <a:tcPr>
                    <a:solidFill>
                      <a:schemeClr val="bg1">
                        <a:lumMod val="95000"/>
                      </a:schemeClr>
                    </a:solidFill>
                  </a:tcPr>
                </a:tc>
                <a:tc>
                  <a:txBody>
                    <a:bodyPr/>
                    <a:lstStyle/>
                    <a:p>
                      <a:pPr algn="ctr"/>
                      <a:r>
                        <a:rPr lang="tr-TR" dirty="0"/>
                        <a:t>22</a:t>
                      </a:r>
                    </a:p>
                  </a:txBody>
                  <a:tcPr/>
                </a:tc>
                <a:tc>
                  <a:txBody>
                    <a:bodyPr/>
                    <a:lstStyle/>
                    <a:p>
                      <a:pPr algn="ctr"/>
                      <a:r>
                        <a:rPr lang="tr-TR" dirty="0"/>
                        <a:t>30</a:t>
                      </a:r>
                    </a:p>
                  </a:txBody>
                  <a:tcPr/>
                </a:tc>
                <a:tc>
                  <a:txBody>
                    <a:bodyPr/>
                    <a:lstStyle/>
                    <a:p>
                      <a:pPr algn="ctr"/>
                      <a:r>
                        <a:rPr lang="tr-TR" dirty="0"/>
                        <a:t>28</a:t>
                      </a:r>
                    </a:p>
                  </a:txBody>
                  <a:tcPr/>
                </a:tc>
                <a:tc>
                  <a:txBody>
                    <a:bodyPr/>
                    <a:lstStyle/>
                    <a:p>
                      <a:pPr algn="ctr"/>
                      <a:r>
                        <a:rPr lang="tr-TR" dirty="0"/>
                        <a:t>20</a:t>
                      </a:r>
                    </a:p>
                  </a:txBody>
                  <a:tcPr/>
                </a:tc>
                <a:extLst>
                  <a:ext uri="{0D108BD9-81ED-4DB2-BD59-A6C34878D82A}">
                    <a16:rowId xmlns:a16="http://schemas.microsoft.com/office/drawing/2014/main" val="139760520"/>
                  </a:ext>
                </a:extLst>
              </a:tr>
              <a:tr h="412185">
                <a:tc>
                  <a:txBody>
                    <a:bodyPr/>
                    <a:lstStyle/>
                    <a:p>
                      <a:r>
                        <a:rPr lang="tr-TR" b="1" dirty="0">
                          <a:solidFill>
                            <a:srgbClr val="C00000"/>
                          </a:solidFill>
                        </a:rPr>
                        <a:t>Olasılık</a:t>
                      </a:r>
                    </a:p>
                  </a:txBody>
                  <a:tcPr>
                    <a:solidFill>
                      <a:schemeClr val="bg1">
                        <a:lumMod val="95000"/>
                      </a:schemeClr>
                    </a:solidFill>
                  </a:tcPr>
                </a:tc>
                <a:tc>
                  <a:txBody>
                    <a:bodyPr/>
                    <a:lstStyle/>
                    <a:p>
                      <a:pPr algn="ctr"/>
                      <a:r>
                        <a:rPr lang="tr-TR" dirty="0">
                          <a:solidFill>
                            <a:srgbClr val="C00000"/>
                          </a:solidFill>
                        </a:rPr>
                        <a:t>0,2</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tr-TR" dirty="0">
                          <a:solidFill>
                            <a:srgbClr val="C00000"/>
                          </a:solidFill>
                        </a:rPr>
                        <a:t>0,5</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tr-TR" dirty="0">
                          <a:solidFill>
                            <a:srgbClr val="C00000"/>
                          </a:solidFill>
                        </a:rPr>
                        <a:t>0,2</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tr-TR" dirty="0">
                          <a:solidFill>
                            <a:srgbClr val="C00000"/>
                          </a:solidFill>
                        </a:rPr>
                        <a:t>0,1</a:t>
                      </a:r>
                    </a:p>
                  </a:txBody>
                  <a:tcPr/>
                </a:tc>
                <a:extLst>
                  <a:ext uri="{0D108BD9-81ED-4DB2-BD59-A6C34878D82A}">
                    <a16:rowId xmlns:a16="http://schemas.microsoft.com/office/drawing/2014/main" val="1282341639"/>
                  </a:ext>
                </a:extLst>
              </a:tr>
            </a:tbl>
          </a:graphicData>
        </a:graphic>
      </p:graphicFrame>
    </p:spTree>
    <p:extLst>
      <p:ext uri="{BB962C8B-B14F-4D97-AF65-F5344CB8AC3E}">
        <p14:creationId xmlns:p14="http://schemas.microsoft.com/office/powerpoint/2010/main" val="20183461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spect="1" noChangeArrowheads="1"/>
          </p:cNvSpPr>
          <p:nvPr>
            <p:ph type="title"/>
          </p:nvPr>
        </p:nvSpPr>
        <p:spPr>
          <a:xfrm>
            <a:off x="95250" y="274638"/>
            <a:ext cx="8953500" cy="719275"/>
          </a:xfrm>
        </p:spPr>
        <p:txBody>
          <a:bodyPr/>
          <a:lstStyle/>
          <a:p>
            <a:r>
              <a:rPr lang="tr-TR" altLang="tr-TR" dirty="0"/>
              <a:t>Çözüm-9-a</a:t>
            </a:r>
          </a:p>
        </p:txBody>
      </p:sp>
      <p:sp>
        <p:nvSpPr>
          <p:cNvPr id="116739" name="Rectangle 3"/>
          <p:cNvSpPr>
            <a:spLocks noGrp="1" noChangeAspect="1" noChangeArrowheads="1"/>
          </p:cNvSpPr>
          <p:nvPr>
            <p:ph idx="1"/>
          </p:nvPr>
        </p:nvSpPr>
        <p:spPr bwMode="auto">
          <a:xfrm>
            <a:off x="95250" y="5847644"/>
            <a:ext cx="8953500" cy="119662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None/>
            </a:pPr>
            <a:r>
              <a:rPr lang="en-US" altLang="tr-TR" sz="2400" dirty="0" err="1"/>
              <a:t>Karar</a:t>
            </a:r>
            <a:r>
              <a:rPr lang="en-US" altLang="tr-TR" sz="2400" dirty="0"/>
              <a:t> </a:t>
            </a:r>
            <a:r>
              <a:rPr lang="en-US" altLang="tr-TR" sz="2400" dirty="0" err="1"/>
              <a:t>vericinin</a:t>
            </a:r>
            <a:r>
              <a:rPr lang="en-US" altLang="tr-TR" sz="2400" dirty="0"/>
              <a:t> </a:t>
            </a:r>
            <a:r>
              <a:rPr lang="en-US" altLang="tr-TR" sz="2400" dirty="0" err="1"/>
              <a:t>amacı</a:t>
            </a:r>
            <a:r>
              <a:rPr lang="en-US" altLang="tr-TR" sz="2400" dirty="0"/>
              <a:t> </a:t>
            </a:r>
            <a:r>
              <a:rPr lang="en-US" altLang="tr-TR" sz="2400" dirty="0" err="1"/>
              <a:t>fırsat</a:t>
            </a:r>
            <a:r>
              <a:rPr lang="en-US" altLang="tr-TR" sz="2400" dirty="0"/>
              <a:t> </a:t>
            </a:r>
            <a:r>
              <a:rPr lang="en-US" altLang="tr-TR" sz="2400" dirty="0" err="1"/>
              <a:t>kaybını</a:t>
            </a:r>
            <a:r>
              <a:rPr lang="en-US" altLang="tr-TR" sz="2400" dirty="0"/>
              <a:t> </a:t>
            </a:r>
            <a:r>
              <a:rPr lang="en-US" altLang="tr-TR" sz="2400" dirty="0" err="1"/>
              <a:t>en</a:t>
            </a:r>
            <a:r>
              <a:rPr lang="en-US" altLang="tr-TR" sz="2400" dirty="0"/>
              <a:t> </a:t>
            </a:r>
            <a:r>
              <a:rPr lang="en-US" altLang="tr-TR" sz="2400" dirty="0" err="1"/>
              <a:t>düşük</a:t>
            </a:r>
            <a:r>
              <a:rPr lang="en-US" altLang="tr-TR" sz="2400" dirty="0"/>
              <a:t> </a:t>
            </a:r>
            <a:r>
              <a:rPr lang="en-US" altLang="tr-TR" sz="2400" dirty="0" err="1"/>
              <a:t>düzeyde</a:t>
            </a:r>
            <a:r>
              <a:rPr lang="en-US" altLang="tr-TR" sz="2400" dirty="0"/>
              <a:t> </a:t>
            </a:r>
            <a:r>
              <a:rPr lang="en-US" altLang="tr-TR" sz="2400" dirty="0" err="1"/>
              <a:t>tutmak</a:t>
            </a:r>
            <a:r>
              <a:rPr lang="en-US" altLang="tr-TR" sz="2400" dirty="0"/>
              <a:t> </a:t>
            </a:r>
            <a:r>
              <a:rPr lang="en-US" altLang="tr-TR" sz="2400" dirty="0" err="1"/>
              <a:t>olduğundan</a:t>
            </a:r>
            <a:r>
              <a:rPr lang="en-US" altLang="tr-TR" sz="2400" dirty="0"/>
              <a:t> </a:t>
            </a:r>
            <a:r>
              <a:rPr lang="en-US" altLang="tr-TR" sz="2400" dirty="0" err="1"/>
              <a:t>en</a:t>
            </a:r>
            <a:r>
              <a:rPr lang="en-US" altLang="tr-TR" sz="2400" dirty="0"/>
              <a:t> </a:t>
            </a:r>
            <a:r>
              <a:rPr lang="en-US" altLang="tr-TR" sz="2400" dirty="0" err="1"/>
              <a:t>büyük</a:t>
            </a:r>
            <a:r>
              <a:rPr lang="en-US" altLang="tr-TR" sz="2400" dirty="0"/>
              <a:t> </a:t>
            </a:r>
            <a:r>
              <a:rPr lang="en-US" altLang="tr-TR" sz="2400" dirty="0" err="1"/>
              <a:t>pişmanlıklar</a:t>
            </a:r>
            <a:r>
              <a:rPr lang="en-US" altLang="tr-TR" sz="2400" dirty="0"/>
              <a:t> </a:t>
            </a:r>
            <a:r>
              <a:rPr lang="en-US" altLang="tr-TR" sz="2400" dirty="0" err="1"/>
              <a:t>arasından</a:t>
            </a:r>
            <a:r>
              <a:rPr lang="en-US" altLang="tr-TR" sz="2400" dirty="0"/>
              <a:t> </a:t>
            </a:r>
            <a:r>
              <a:rPr lang="en-US" altLang="tr-TR" sz="2400" dirty="0" err="1"/>
              <a:t>en</a:t>
            </a:r>
            <a:r>
              <a:rPr lang="en-US" altLang="tr-TR" sz="2400" dirty="0"/>
              <a:t> </a:t>
            </a:r>
            <a:r>
              <a:rPr lang="en-US" altLang="tr-TR" sz="2400" dirty="0" err="1"/>
              <a:t>küçük</a:t>
            </a:r>
            <a:r>
              <a:rPr lang="en-US" altLang="tr-TR" sz="2400" dirty="0"/>
              <a:t> </a:t>
            </a:r>
            <a:r>
              <a:rPr lang="en-US" altLang="tr-TR" sz="2400" dirty="0" err="1"/>
              <a:t>olanının</a:t>
            </a:r>
            <a:r>
              <a:rPr lang="en-US" altLang="tr-TR" sz="2400" dirty="0"/>
              <a:t> </a:t>
            </a:r>
            <a:r>
              <a:rPr lang="en-US" altLang="tr-TR" sz="2400" dirty="0" err="1"/>
              <a:t>işaret</a:t>
            </a:r>
            <a:r>
              <a:rPr lang="en-US" altLang="tr-TR" sz="2400" dirty="0"/>
              <a:t> </a:t>
            </a:r>
            <a:r>
              <a:rPr lang="en-US" altLang="tr-TR" sz="2400" dirty="0" err="1"/>
              <a:t>ettiği</a:t>
            </a:r>
            <a:r>
              <a:rPr lang="en-US" altLang="tr-TR" sz="2400" dirty="0"/>
              <a:t> </a:t>
            </a:r>
            <a:r>
              <a:rPr lang="en-US" altLang="tr-TR" sz="2400" b="1" dirty="0">
                <a:solidFill>
                  <a:srgbClr val="C00000"/>
                </a:solidFill>
              </a:rPr>
              <a:t>S4</a:t>
            </a:r>
            <a:r>
              <a:rPr lang="en-US" altLang="tr-TR" sz="2400" dirty="0"/>
              <a:t> </a:t>
            </a:r>
            <a:r>
              <a:rPr lang="tr-TR" altLang="tr-TR" sz="2400" dirty="0"/>
              <a:t>stratejisini </a:t>
            </a:r>
            <a:r>
              <a:rPr lang="en-US" altLang="tr-TR" sz="2400" dirty="0" err="1"/>
              <a:t>seçilmelidir</a:t>
            </a:r>
            <a:r>
              <a:rPr lang="en-US" altLang="tr-TR" sz="2400" dirty="0"/>
              <a:t>.</a:t>
            </a:r>
            <a:endParaRPr lang="tr-TR" altLang="tr-TR" sz="2400" dirty="0"/>
          </a:p>
          <a:p>
            <a:endParaRPr lang="tr-TR" altLang="tr-TR" sz="2400" dirty="0"/>
          </a:p>
          <a:p>
            <a:endParaRPr lang="tr-TR" altLang="tr-TR" sz="2400" dirty="0"/>
          </a:p>
          <a:p>
            <a:endParaRPr lang="tr-TR" altLang="tr-TR" sz="2400" dirty="0"/>
          </a:p>
        </p:txBody>
      </p:sp>
      <p:graphicFrame>
        <p:nvGraphicFramePr>
          <p:cNvPr id="6" name="Tablo 5"/>
          <p:cNvGraphicFramePr>
            <a:graphicFrameLocks noGrp="1"/>
          </p:cNvGraphicFramePr>
          <p:nvPr>
            <p:extLst>
              <p:ext uri="{D42A27DB-BD31-4B8C-83A1-F6EECF244321}">
                <p14:modId xmlns:p14="http://schemas.microsoft.com/office/powerpoint/2010/main" val="1840987114"/>
              </p:ext>
            </p:extLst>
          </p:nvPr>
        </p:nvGraphicFramePr>
        <p:xfrm>
          <a:off x="236070" y="2918190"/>
          <a:ext cx="7880641" cy="2738907"/>
        </p:xfrm>
        <a:graphic>
          <a:graphicData uri="http://schemas.openxmlformats.org/drawingml/2006/table">
            <a:tbl>
              <a:tblPr firstRow="1" bandRow="1">
                <a:tableStyleId>{5940675A-B579-460E-94D1-54222C63F5DA}</a:tableStyleId>
              </a:tblPr>
              <a:tblGrid>
                <a:gridCol w="915397">
                  <a:extLst>
                    <a:ext uri="{9D8B030D-6E8A-4147-A177-3AD203B41FA5}">
                      <a16:colId xmlns:a16="http://schemas.microsoft.com/office/drawing/2014/main" val="2798692330"/>
                    </a:ext>
                  </a:extLst>
                </a:gridCol>
                <a:gridCol w="524192">
                  <a:extLst>
                    <a:ext uri="{9D8B030D-6E8A-4147-A177-3AD203B41FA5}">
                      <a16:colId xmlns:a16="http://schemas.microsoft.com/office/drawing/2014/main" val="3531719595"/>
                    </a:ext>
                  </a:extLst>
                </a:gridCol>
                <a:gridCol w="524192">
                  <a:extLst>
                    <a:ext uri="{9D8B030D-6E8A-4147-A177-3AD203B41FA5}">
                      <a16:colId xmlns:a16="http://schemas.microsoft.com/office/drawing/2014/main" val="1183051451"/>
                    </a:ext>
                  </a:extLst>
                </a:gridCol>
                <a:gridCol w="524192">
                  <a:extLst>
                    <a:ext uri="{9D8B030D-6E8A-4147-A177-3AD203B41FA5}">
                      <a16:colId xmlns:a16="http://schemas.microsoft.com/office/drawing/2014/main" val="4243770742"/>
                    </a:ext>
                  </a:extLst>
                </a:gridCol>
                <a:gridCol w="524192">
                  <a:extLst>
                    <a:ext uri="{9D8B030D-6E8A-4147-A177-3AD203B41FA5}">
                      <a16:colId xmlns:a16="http://schemas.microsoft.com/office/drawing/2014/main" val="468507851"/>
                    </a:ext>
                  </a:extLst>
                </a:gridCol>
                <a:gridCol w="4868476">
                  <a:extLst>
                    <a:ext uri="{9D8B030D-6E8A-4147-A177-3AD203B41FA5}">
                      <a16:colId xmlns:a16="http://schemas.microsoft.com/office/drawing/2014/main" val="2673790539"/>
                    </a:ext>
                  </a:extLst>
                </a:gridCol>
              </a:tblGrid>
              <a:tr h="416224">
                <a:tc rowSpan="2">
                  <a:txBody>
                    <a:bodyPr/>
                    <a:lstStyle/>
                    <a:p>
                      <a:endParaRPr lang="tr-TR" b="1" dirty="0"/>
                    </a:p>
                    <a:p>
                      <a:r>
                        <a:rPr lang="tr-TR" b="1" dirty="0"/>
                        <a:t>Strateji</a:t>
                      </a:r>
                    </a:p>
                  </a:txBody>
                  <a:tcPr>
                    <a:solidFill>
                      <a:schemeClr val="bg1">
                        <a:lumMod val="95000"/>
                      </a:schemeClr>
                    </a:solidFill>
                  </a:tcPr>
                </a:tc>
                <a:tc gridSpan="4">
                  <a:txBody>
                    <a:bodyPr/>
                    <a:lstStyle/>
                    <a:p>
                      <a:pPr algn="ctr"/>
                      <a:r>
                        <a:rPr lang="tr-TR" b="1" dirty="0"/>
                        <a:t>Olay</a:t>
                      </a:r>
                    </a:p>
                  </a:txBody>
                  <a:tcPr>
                    <a:solidFill>
                      <a:schemeClr val="bg1">
                        <a:lumMod val="95000"/>
                      </a:schemeClr>
                    </a:solidFill>
                  </a:tcPr>
                </a:tc>
                <a:tc hMerge="1">
                  <a:txBody>
                    <a:bodyPr/>
                    <a:lstStyle/>
                    <a:p>
                      <a:endParaRPr lang="tr-TR" dirty="0"/>
                    </a:p>
                  </a:txBody>
                  <a:tcPr/>
                </a:tc>
                <a:tc hMerge="1">
                  <a:txBody>
                    <a:bodyPr/>
                    <a:lstStyle/>
                    <a:p>
                      <a:endParaRPr lang="tr-TR" dirty="0"/>
                    </a:p>
                  </a:txBody>
                  <a:tcPr/>
                </a:tc>
                <a:tc hMerge="1">
                  <a:txBody>
                    <a:bodyPr/>
                    <a:lstStyle/>
                    <a:p>
                      <a:endParaRPr lang="tr-TR" dirty="0"/>
                    </a:p>
                  </a:txBody>
                  <a:tcPr/>
                </a:tc>
                <a:tc rowSpan="2">
                  <a:txBody>
                    <a:bodyPr/>
                    <a:lstStyle/>
                    <a:p>
                      <a:pPr algn="ctr"/>
                      <a:endParaRPr lang="tr-TR" b="1" dirty="0"/>
                    </a:p>
                    <a:p>
                      <a:pPr algn="ctr"/>
                      <a:r>
                        <a:rPr lang="tr-TR" b="1" dirty="0"/>
                        <a:t>Beklenen Fırsat Kaybı E(Si)</a:t>
                      </a:r>
                    </a:p>
                  </a:txBody>
                  <a:tcPr>
                    <a:solidFill>
                      <a:schemeClr val="bg1">
                        <a:lumMod val="95000"/>
                      </a:schemeClr>
                    </a:solidFill>
                  </a:tcPr>
                </a:tc>
                <a:extLst>
                  <a:ext uri="{0D108BD9-81ED-4DB2-BD59-A6C34878D82A}">
                    <a16:rowId xmlns:a16="http://schemas.microsoft.com/office/drawing/2014/main" val="2292861808"/>
                  </a:ext>
                </a:extLst>
              </a:tr>
              <a:tr h="275221">
                <a:tc vMerge="1">
                  <a:txBody>
                    <a:bodyPr/>
                    <a:lstStyle/>
                    <a:p>
                      <a:endParaRPr lang="tr-TR" dirty="0"/>
                    </a:p>
                  </a:txBody>
                  <a:tcPr/>
                </a:tc>
                <a:tc>
                  <a:txBody>
                    <a:bodyPr/>
                    <a:lstStyle/>
                    <a:p>
                      <a:pPr algn="ctr"/>
                      <a:r>
                        <a:rPr lang="tr-TR" b="1" dirty="0"/>
                        <a:t>O1</a:t>
                      </a:r>
                    </a:p>
                  </a:txBody>
                  <a:tcPr>
                    <a:solidFill>
                      <a:schemeClr val="bg1">
                        <a:lumMod val="95000"/>
                      </a:schemeClr>
                    </a:solidFill>
                  </a:tcPr>
                </a:tc>
                <a:tc>
                  <a:txBody>
                    <a:bodyPr/>
                    <a:lstStyle/>
                    <a:p>
                      <a:pPr algn="ctr"/>
                      <a:r>
                        <a:rPr lang="tr-TR" b="1" dirty="0"/>
                        <a:t>O2</a:t>
                      </a:r>
                    </a:p>
                  </a:txBody>
                  <a:tcPr>
                    <a:solidFill>
                      <a:schemeClr val="bg1">
                        <a:lumMod val="95000"/>
                      </a:schemeClr>
                    </a:solidFill>
                  </a:tcPr>
                </a:tc>
                <a:tc>
                  <a:txBody>
                    <a:bodyPr/>
                    <a:lstStyle/>
                    <a:p>
                      <a:pPr algn="ctr"/>
                      <a:r>
                        <a:rPr lang="tr-TR" b="1" dirty="0"/>
                        <a:t>O3</a:t>
                      </a:r>
                    </a:p>
                  </a:txBody>
                  <a:tcPr>
                    <a:solidFill>
                      <a:schemeClr val="bg1">
                        <a:lumMod val="95000"/>
                      </a:schemeClr>
                    </a:solidFill>
                  </a:tcPr>
                </a:tc>
                <a:tc>
                  <a:txBody>
                    <a:bodyPr/>
                    <a:lstStyle/>
                    <a:p>
                      <a:pPr algn="ctr"/>
                      <a:r>
                        <a:rPr lang="tr-TR" b="1" dirty="0"/>
                        <a:t>O4</a:t>
                      </a:r>
                    </a:p>
                  </a:txBody>
                  <a:tcPr>
                    <a:solidFill>
                      <a:schemeClr val="bg1">
                        <a:lumMod val="95000"/>
                      </a:schemeClr>
                    </a:solidFill>
                  </a:tcPr>
                </a:tc>
                <a:tc vMerge="1">
                  <a:txBody>
                    <a:bodyPr/>
                    <a:lstStyle/>
                    <a:p>
                      <a:endParaRPr lang="tr-TR" dirty="0"/>
                    </a:p>
                  </a:txBody>
                  <a:tcPr/>
                </a:tc>
                <a:extLst>
                  <a:ext uri="{0D108BD9-81ED-4DB2-BD59-A6C34878D82A}">
                    <a16:rowId xmlns:a16="http://schemas.microsoft.com/office/drawing/2014/main" val="3987235984"/>
                  </a:ext>
                </a:extLst>
              </a:tr>
              <a:tr h="317072">
                <a:tc>
                  <a:txBody>
                    <a:bodyPr/>
                    <a:lstStyle/>
                    <a:p>
                      <a:pPr algn="ctr"/>
                      <a:r>
                        <a:rPr lang="tr-TR" b="1" dirty="0"/>
                        <a:t>S1</a:t>
                      </a:r>
                    </a:p>
                  </a:txBody>
                  <a:tcPr/>
                </a:tc>
                <a:tc>
                  <a:txBody>
                    <a:bodyPr/>
                    <a:lstStyle/>
                    <a:p>
                      <a:pPr algn="ctr"/>
                      <a:r>
                        <a:rPr lang="tr-TR" dirty="0"/>
                        <a:t>2</a:t>
                      </a:r>
                    </a:p>
                  </a:txBody>
                  <a:tcPr/>
                </a:tc>
                <a:tc>
                  <a:txBody>
                    <a:bodyPr/>
                    <a:lstStyle/>
                    <a:p>
                      <a:pPr algn="ctr"/>
                      <a:r>
                        <a:rPr lang="tr-TR" dirty="0"/>
                        <a:t>8</a:t>
                      </a:r>
                    </a:p>
                  </a:txBody>
                  <a:tcPr/>
                </a:tc>
                <a:tc>
                  <a:txBody>
                    <a:bodyPr/>
                    <a:lstStyle/>
                    <a:p>
                      <a:pPr algn="ctr"/>
                      <a:r>
                        <a:rPr lang="tr-TR" dirty="0"/>
                        <a:t>16</a:t>
                      </a:r>
                    </a:p>
                  </a:txBody>
                  <a:tcPr/>
                </a:tc>
                <a:tc>
                  <a:txBody>
                    <a:bodyPr/>
                    <a:lstStyle/>
                    <a:p>
                      <a:pPr algn="ctr"/>
                      <a:r>
                        <a:rPr lang="tr-TR" dirty="0"/>
                        <a:t>4</a:t>
                      </a:r>
                    </a:p>
                  </a:txBody>
                  <a:tcPr/>
                </a:tc>
                <a:tc>
                  <a:txBody>
                    <a:bodyPr/>
                    <a:lstStyle/>
                    <a:p>
                      <a:pPr algn="l"/>
                      <a:r>
                        <a:rPr lang="tr-TR" dirty="0"/>
                        <a:t>0,2*2+0,5*8+0,2*16+0,1*4 = 8</a:t>
                      </a:r>
                    </a:p>
                  </a:txBody>
                  <a:tcPr>
                    <a:solidFill>
                      <a:schemeClr val="bg1"/>
                    </a:solidFill>
                  </a:tcPr>
                </a:tc>
                <a:extLst>
                  <a:ext uri="{0D108BD9-81ED-4DB2-BD59-A6C34878D82A}">
                    <a16:rowId xmlns:a16="http://schemas.microsoft.com/office/drawing/2014/main" val="3538661491"/>
                  </a:ext>
                </a:extLst>
              </a:tr>
              <a:tr h="264702">
                <a:tc>
                  <a:txBody>
                    <a:bodyPr/>
                    <a:lstStyle/>
                    <a:p>
                      <a:pPr algn="ctr"/>
                      <a:r>
                        <a:rPr lang="tr-TR" b="1" dirty="0"/>
                        <a:t>S2</a:t>
                      </a:r>
                    </a:p>
                  </a:txBody>
                  <a:tcPr/>
                </a:tc>
                <a:tc>
                  <a:txBody>
                    <a:bodyPr/>
                    <a:lstStyle/>
                    <a:p>
                      <a:pPr algn="ctr"/>
                      <a:r>
                        <a:rPr lang="tr-TR" dirty="0"/>
                        <a:t>6</a:t>
                      </a:r>
                    </a:p>
                  </a:txBody>
                  <a:tcPr/>
                </a:tc>
                <a:tc>
                  <a:txBody>
                    <a:bodyPr/>
                    <a:lstStyle/>
                    <a:p>
                      <a:pPr algn="ctr"/>
                      <a:r>
                        <a:rPr lang="tr-TR" dirty="0"/>
                        <a:t>0</a:t>
                      </a:r>
                    </a:p>
                  </a:txBody>
                  <a:tcPr/>
                </a:tc>
                <a:tc>
                  <a:txBody>
                    <a:bodyPr/>
                    <a:lstStyle/>
                    <a:p>
                      <a:pPr algn="ctr"/>
                      <a:r>
                        <a:rPr lang="tr-TR" dirty="0"/>
                        <a:t>4</a:t>
                      </a:r>
                    </a:p>
                  </a:txBody>
                  <a:tcPr/>
                </a:tc>
                <a:tc>
                  <a:txBody>
                    <a:bodyPr/>
                    <a:lstStyle/>
                    <a:p>
                      <a:pPr algn="ctr"/>
                      <a:r>
                        <a:rPr lang="tr-TR" dirty="0"/>
                        <a:t>8</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dirty="0"/>
                        <a:t>0,2*6+0,5*0+0,2*4+0,1*8=2,8</a:t>
                      </a:r>
                    </a:p>
                  </a:txBody>
                  <a:tcPr>
                    <a:solidFill>
                      <a:schemeClr val="accent3"/>
                    </a:solidFill>
                  </a:tcPr>
                </a:tc>
                <a:extLst>
                  <a:ext uri="{0D108BD9-81ED-4DB2-BD59-A6C34878D82A}">
                    <a16:rowId xmlns:a16="http://schemas.microsoft.com/office/drawing/2014/main" val="1922621547"/>
                  </a:ext>
                </a:extLst>
              </a:tr>
              <a:tr h="392955">
                <a:tc>
                  <a:txBody>
                    <a:bodyPr/>
                    <a:lstStyle/>
                    <a:p>
                      <a:pPr algn="ctr"/>
                      <a:r>
                        <a:rPr lang="tr-TR" b="1" dirty="0"/>
                        <a:t>S3</a:t>
                      </a:r>
                    </a:p>
                  </a:txBody>
                  <a:tcPr/>
                </a:tc>
                <a:tc>
                  <a:txBody>
                    <a:bodyPr/>
                    <a:lstStyle/>
                    <a:p>
                      <a:pPr algn="ctr"/>
                      <a:r>
                        <a:rPr lang="tr-TR" dirty="0"/>
                        <a:t>0</a:t>
                      </a:r>
                    </a:p>
                  </a:txBody>
                  <a:tcPr/>
                </a:tc>
                <a:tc>
                  <a:txBody>
                    <a:bodyPr/>
                    <a:lstStyle/>
                    <a:p>
                      <a:pPr algn="ctr"/>
                      <a:r>
                        <a:rPr lang="tr-TR" dirty="0"/>
                        <a:t>10</a:t>
                      </a:r>
                    </a:p>
                  </a:txBody>
                  <a:tcPr/>
                </a:tc>
                <a:tc>
                  <a:txBody>
                    <a:bodyPr/>
                    <a:lstStyle/>
                    <a:p>
                      <a:pPr algn="ctr"/>
                      <a:r>
                        <a:rPr lang="tr-TR" dirty="0"/>
                        <a:t>0</a:t>
                      </a:r>
                    </a:p>
                  </a:txBody>
                  <a:tcPr/>
                </a:tc>
                <a:tc>
                  <a:txBody>
                    <a:bodyPr/>
                    <a:lstStyle/>
                    <a:p>
                      <a:pPr algn="ctr"/>
                      <a:r>
                        <a:rPr lang="tr-TR" dirty="0"/>
                        <a:t>0</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dirty="0"/>
                        <a:t>0,2*0+0,5*10+0,2*0+0,1*0 =5</a:t>
                      </a:r>
                    </a:p>
                  </a:txBody>
                  <a:tcPr>
                    <a:solidFill>
                      <a:schemeClr val="bg1"/>
                    </a:solidFill>
                  </a:tcPr>
                </a:tc>
                <a:extLst>
                  <a:ext uri="{0D108BD9-81ED-4DB2-BD59-A6C34878D82A}">
                    <a16:rowId xmlns:a16="http://schemas.microsoft.com/office/drawing/2014/main" val="950757346"/>
                  </a:ext>
                </a:extLst>
              </a:tr>
              <a:tr h="416224">
                <a:tc>
                  <a:txBody>
                    <a:bodyPr/>
                    <a:lstStyle/>
                    <a:p>
                      <a:pPr algn="ctr"/>
                      <a:r>
                        <a:rPr lang="tr-TR" b="1" dirty="0"/>
                        <a:t>S4</a:t>
                      </a:r>
                    </a:p>
                  </a:txBody>
                  <a:tcPr/>
                </a:tc>
                <a:tc>
                  <a:txBody>
                    <a:bodyPr/>
                    <a:lstStyle/>
                    <a:p>
                      <a:pPr algn="ctr"/>
                      <a:r>
                        <a:rPr lang="tr-TR" dirty="0"/>
                        <a:t>6</a:t>
                      </a:r>
                    </a:p>
                  </a:txBody>
                  <a:tcPr/>
                </a:tc>
                <a:tc>
                  <a:txBody>
                    <a:bodyPr/>
                    <a:lstStyle/>
                    <a:p>
                      <a:pPr algn="ctr"/>
                      <a:r>
                        <a:rPr lang="tr-TR" dirty="0"/>
                        <a:t>4</a:t>
                      </a:r>
                    </a:p>
                  </a:txBody>
                  <a:tcPr/>
                </a:tc>
                <a:tc>
                  <a:txBody>
                    <a:bodyPr/>
                    <a:lstStyle/>
                    <a:p>
                      <a:pPr algn="ctr"/>
                      <a:r>
                        <a:rPr lang="tr-TR" dirty="0"/>
                        <a:t>6</a:t>
                      </a:r>
                    </a:p>
                  </a:txBody>
                  <a:tcPr/>
                </a:tc>
                <a:tc>
                  <a:txBody>
                    <a:bodyPr/>
                    <a:lstStyle/>
                    <a:p>
                      <a:pPr algn="ctr"/>
                      <a:r>
                        <a:rPr lang="tr-TR" dirty="0"/>
                        <a:t>6</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dirty="0"/>
                        <a:t>0,2*6+0,5*4+0,2*6+0,1*6 = 5</a:t>
                      </a:r>
                    </a:p>
                  </a:txBody>
                  <a:tcPr>
                    <a:noFill/>
                  </a:tcPr>
                </a:tc>
                <a:extLst>
                  <a:ext uri="{0D108BD9-81ED-4DB2-BD59-A6C34878D82A}">
                    <a16:rowId xmlns:a16="http://schemas.microsoft.com/office/drawing/2014/main" val="3234323236"/>
                  </a:ext>
                </a:extLst>
              </a:tr>
              <a:tr h="416224">
                <a:tc>
                  <a:txBody>
                    <a:bodyPr/>
                    <a:lstStyle/>
                    <a:p>
                      <a:pPr algn="ctr"/>
                      <a:r>
                        <a:rPr lang="tr-TR" b="1" dirty="0"/>
                        <a:t>Olasılık</a:t>
                      </a:r>
                    </a:p>
                  </a:txBody>
                  <a:tcPr/>
                </a:tc>
                <a:tc>
                  <a:txBody>
                    <a:bodyPr/>
                    <a:lstStyle/>
                    <a:p>
                      <a:pPr algn="ctr"/>
                      <a:r>
                        <a:rPr lang="tr-TR" dirty="0">
                          <a:solidFill>
                            <a:srgbClr val="C00000"/>
                          </a:solidFill>
                        </a:rPr>
                        <a:t>0,2</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tr-TR" dirty="0">
                          <a:solidFill>
                            <a:srgbClr val="C00000"/>
                          </a:solidFill>
                        </a:rPr>
                        <a:t>0,5</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tr-TR" dirty="0">
                          <a:solidFill>
                            <a:srgbClr val="C00000"/>
                          </a:solidFill>
                        </a:rPr>
                        <a:t>0,2</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tr-TR" dirty="0">
                          <a:solidFill>
                            <a:srgbClr val="C00000"/>
                          </a:solidFill>
                        </a:rPr>
                        <a:t>0,1</a:t>
                      </a:r>
                    </a:p>
                  </a:txBody>
                  <a:tcPr/>
                </a:tc>
                <a:tc>
                  <a:txBody>
                    <a:bodyPr/>
                    <a:lstStyle/>
                    <a:p>
                      <a:pPr algn="ctr"/>
                      <a:endParaRPr lang="tr-TR" dirty="0"/>
                    </a:p>
                  </a:txBody>
                  <a:tcPr>
                    <a:noFill/>
                  </a:tcPr>
                </a:tc>
                <a:extLst>
                  <a:ext uri="{0D108BD9-81ED-4DB2-BD59-A6C34878D82A}">
                    <a16:rowId xmlns:a16="http://schemas.microsoft.com/office/drawing/2014/main" val="4218785512"/>
                  </a:ext>
                </a:extLst>
              </a:tr>
            </a:tbl>
          </a:graphicData>
        </a:graphic>
      </p:graphicFrame>
      <p:sp>
        <p:nvSpPr>
          <p:cNvPr id="2" name="Metin kutusu 1"/>
          <p:cNvSpPr txBox="1"/>
          <p:nvPr/>
        </p:nvSpPr>
        <p:spPr>
          <a:xfrm>
            <a:off x="7258755" y="2343612"/>
            <a:ext cx="1715912" cy="9233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tr-TR" dirty="0">
                <a:solidFill>
                  <a:schemeClr val="tx1"/>
                </a:solidFill>
              </a:rPr>
              <a:t>En küçük beklenen fırsat kaybı</a:t>
            </a:r>
          </a:p>
        </p:txBody>
      </p:sp>
      <p:sp>
        <p:nvSpPr>
          <p:cNvPr id="12" name="Dikdörtgen 11"/>
          <p:cNvSpPr/>
          <p:nvPr/>
        </p:nvSpPr>
        <p:spPr>
          <a:xfrm>
            <a:off x="730917" y="828921"/>
            <a:ext cx="7907946" cy="1384995"/>
          </a:xfrm>
          <a:prstGeom prst="rect">
            <a:avLst/>
          </a:prstGeom>
        </p:spPr>
        <p:txBody>
          <a:bodyPr wrap="square">
            <a:spAutoFit/>
          </a:bodyPr>
          <a:lstStyle/>
          <a:p>
            <a:r>
              <a:rPr lang="tr-TR" altLang="tr-TR" sz="2800" b="1" dirty="0"/>
              <a:t>a.</a:t>
            </a:r>
          </a:p>
          <a:p>
            <a:r>
              <a:rPr lang="en-US" altLang="tr-TR" sz="2800" dirty="0" err="1"/>
              <a:t>Sonuç</a:t>
            </a:r>
            <a:r>
              <a:rPr lang="en-US" altLang="tr-TR" sz="2800" dirty="0"/>
              <a:t> </a:t>
            </a:r>
            <a:r>
              <a:rPr lang="en-US" altLang="tr-TR" sz="2800" dirty="0" err="1"/>
              <a:t>değerlerinin</a:t>
            </a:r>
            <a:r>
              <a:rPr lang="en-US" altLang="tr-TR" sz="2800" dirty="0"/>
              <a:t> </a:t>
            </a:r>
            <a:r>
              <a:rPr lang="en-US" altLang="tr-TR" sz="2800" dirty="0" err="1"/>
              <a:t>ka</a:t>
            </a:r>
            <a:r>
              <a:rPr lang="tr-TR" altLang="tr-TR" sz="2800" dirty="0" err="1"/>
              <a:t>zançl</a:t>
            </a:r>
            <a:r>
              <a:rPr lang="en-US" altLang="tr-TR" sz="2800" dirty="0" err="1"/>
              <a:t>ara</a:t>
            </a:r>
            <a:r>
              <a:rPr lang="en-US" altLang="tr-TR" sz="2800" dirty="0"/>
              <a:t> </a:t>
            </a:r>
            <a:r>
              <a:rPr lang="en-US" altLang="tr-TR" sz="2800" dirty="0" err="1"/>
              <a:t>karşılık</a:t>
            </a:r>
            <a:r>
              <a:rPr lang="en-US" altLang="tr-TR" sz="2800" dirty="0"/>
              <a:t> </a:t>
            </a:r>
            <a:r>
              <a:rPr lang="en-US" altLang="tr-TR" sz="2800" dirty="0" err="1"/>
              <a:t>gelmesi</a:t>
            </a:r>
            <a:r>
              <a:rPr lang="en-US" altLang="tr-TR" sz="2800" dirty="0"/>
              <a:t> </a:t>
            </a:r>
            <a:r>
              <a:rPr lang="en-US" altLang="tr-TR" sz="2800" dirty="0" err="1"/>
              <a:t>durumunda</a:t>
            </a:r>
            <a:r>
              <a:rPr lang="tr-TR" altLang="tr-TR" sz="2800" dirty="0"/>
              <a:t> fırsat </a:t>
            </a:r>
            <a:r>
              <a:rPr lang="en-US" altLang="tr-TR" sz="2800" dirty="0" err="1"/>
              <a:t>kaybı</a:t>
            </a:r>
            <a:r>
              <a:rPr lang="tr-TR" altLang="tr-TR" sz="2800" dirty="0"/>
              <a:t> matrisi aşağıdaki gibi </a:t>
            </a:r>
            <a:r>
              <a:rPr lang="tr-TR" altLang="tr-TR" sz="2800" dirty="0" err="1"/>
              <a:t>olur.i</a:t>
            </a:r>
            <a:endParaRPr lang="tr-TR" sz="2800" dirty="0"/>
          </a:p>
        </p:txBody>
      </p:sp>
      <p:sp>
        <p:nvSpPr>
          <p:cNvPr id="18" name="Metin kutusu 17"/>
          <p:cNvSpPr txBox="1"/>
          <p:nvPr/>
        </p:nvSpPr>
        <p:spPr>
          <a:xfrm>
            <a:off x="874889" y="2271883"/>
            <a:ext cx="4690534" cy="369332"/>
          </a:xfrm>
          <a:prstGeom prst="rect">
            <a:avLst/>
          </a:prstGeom>
          <a:solidFill>
            <a:srgbClr val="FFFF00"/>
          </a:solidFill>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tr-TR" dirty="0">
                <a:solidFill>
                  <a:schemeClr val="tx1"/>
                </a:solidFill>
              </a:rPr>
              <a:t>[Sütun </a:t>
            </a:r>
            <a:r>
              <a:rPr lang="tr-TR" dirty="0" err="1">
                <a:solidFill>
                  <a:schemeClr val="tx1"/>
                </a:solidFill>
              </a:rPr>
              <a:t>enb</a:t>
            </a:r>
            <a:r>
              <a:rPr lang="tr-TR" dirty="0">
                <a:solidFill>
                  <a:schemeClr val="tx1"/>
                </a:solidFill>
              </a:rPr>
              <a:t> değeri]-[Sütundaki hücre değeri]</a:t>
            </a:r>
          </a:p>
        </p:txBody>
      </p:sp>
      <p:cxnSp>
        <p:nvCxnSpPr>
          <p:cNvPr id="19" name="Eğri Bağlayıcı 18"/>
          <p:cNvCxnSpPr>
            <a:stCxn id="18" idx="1"/>
          </p:cNvCxnSpPr>
          <p:nvPr/>
        </p:nvCxnSpPr>
        <p:spPr>
          <a:xfrm rot="10800000" flipH="1" flipV="1">
            <a:off x="874888" y="2456549"/>
            <a:ext cx="208845" cy="2004084"/>
          </a:xfrm>
          <a:prstGeom prst="curvedConnector4">
            <a:avLst>
              <a:gd name="adj1" fmla="val -109459"/>
              <a:gd name="adj2" fmla="val 54607"/>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Sol Ayraç 35"/>
          <p:cNvSpPr/>
          <p:nvPr/>
        </p:nvSpPr>
        <p:spPr>
          <a:xfrm>
            <a:off x="1190976" y="3750645"/>
            <a:ext cx="79023" cy="130404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tr-TR"/>
          </a:p>
        </p:txBody>
      </p:sp>
      <p:cxnSp>
        <p:nvCxnSpPr>
          <p:cNvPr id="8" name="Eğri Bağlayıcı 7"/>
          <p:cNvCxnSpPr>
            <a:stCxn id="2" idx="1"/>
          </p:cNvCxnSpPr>
          <p:nvPr/>
        </p:nvCxnSpPr>
        <p:spPr>
          <a:xfrm rot="10800000" flipV="1">
            <a:off x="6005689" y="2805276"/>
            <a:ext cx="1253066" cy="1326455"/>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97119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spect="1" noChangeArrowheads="1"/>
          </p:cNvSpPr>
          <p:nvPr>
            <p:ph type="title"/>
          </p:nvPr>
        </p:nvSpPr>
        <p:spPr/>
        <p:txBody>
          <a:bodyPr/>
          <a:lstStyle/>
          <a:p>
            <a:r>
              <a:rPr lang="tr-TR" altLang="tr-TR" dirty="0"/>
              <a:t>Çözüm-9-b</a:t>
            </a:r>
          </a:p>
        </p:txBody>
      </p:sp>
      <p:sp>
        <p:nvSpPr>
          <p:cNvPr id="118787" name="Rectangle 3"/>
          <p:cNvSpPr>
            <a:spLocks noGrp="1" noChangeAspect="1" noChangeArrowheads="1"/>
          </p:cNvSpPr>
          <p:nvPr>
            <p:ph idx="1"/>
          </p:nvPr>
        </p:nvSpPr>
        <p:spPr bwMode="auto">
          <a:xfrm>
            <a:off x="332316" y="839802"/>
            <a:ext cx="8953500" cy="154194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None/>
            </a:pPr>
            <a:r>
              <a:rPr lang="tr-TR" altLang="tr-TR" sz="2800" dirty="0"/>
              <a:t>b.</a:t>
            </a:r>
          </a:p>
          <a:p>
            <a:pPr marL="0" indent="0">
              <a:buNone/>
            </a:pPr>
            <a:r>
              <a:rPr lang="en-US" altLang="tr-TR" sz="2800" dirty="0" err="1"/>
              <a:t>Sonuç</a:t>
            </a:r>
            <a:r>
              <a:rPr lang="en-US" altLang="tr-TR" sz="2800" dirty="0"/>
              <a:t> </a:t>
            </a:r>
            <a:r>
              <a:rPr lang="en-US" altLang="tr-TR" sz="2800" dirty="0" err="1"/>
              <a:t>değerlerinin</a:t>
            </a:r>
            <a:r>
              <a:rPr lang="en-US" altLang="tr-TR" sz="2800" dirty="0"/>
              <a:t> </a:t>
            </a:r>
            <a:r>
              <a:rPr lang="en-US" altLang="tr-TR" sz="2800" dirty="0" err="1"/>
              <a:t>kayıplara</a:t>
            </a:r>
            <a:r>
              <a:rPr lang="en-US" altLang="tr-TR" sz="2800" dirty="0"/>
              <a:t> </a:t>
            </a:r>
            <a:r>
              <a:rPr lang="en-US" altLang="tr-TR" sz="2800" dirty="0" err="1"/>
              <a:t>karşılık</a:t>
            </a:r>
            <a:r>
              <a:rPr lang="en-US" altLang="tr-TR" sz="2800" dirty="0"/>
              <a:t> </a:t>
            </a:r>
            <a:r>
              <a:rPr lang="en-US" altLang="tr-TR" sz="2800" dirty="0" err="1"/>
              <a:t>gelmesi</a:t>
            </a:r>
            <a:r>
              <a:rPr lang="en-US" altLang="tr-TR" sz="2800" dirty="0"/>
              <a:t> </a:t>
            </a:r>
            <a:r>
              <a:rPr lang="en-US" altLang="tr-TR" sz="2800" dirty="0" err="1"/>
              <a:t>durumunda</a:t>
            </a:r>
            <a:r>
              <a:rPr lang="tr-TR" altLang="tr-TR" sz="2800" dirty="0"/>
              <a:t> fırsat kaybı matrisi</a:t>
            </a:r>
          </a:p>
        </p:txBody>
      </p:sp>
      <p:sp>
        <p:nvSpPr>
          <p:cNvPr id="7" name="Metin kutusu 6"/>
          <p:cNvSpPr txBox="1"/>
          <p:nvPr/>
        </p:nvSpPr>
        <p:spPr>
          <a:xfrm>
            <a:off x="716136" y="2381750"/>
            <a:ext cx="4307419" cy="369332"/>
          </a:xfrm>
          <a:prstGeom prst="rect">
            <a:avLst/>
          </a:prstGeom>
          <a:solidFill>
            <a:srgbClr val="FFFF00"/>
          </a:solidFill>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tr-TR" dirty="0">
                <a:solidFill>
                  <a:schemeClr val="tx1"/>
                </a:solidFill>
              </a:rPr>
              <a:t>[Sütun hücre değeri]-[Sütun </a:t>
            </a:r>
            <a:r>
              <a:rPr lang="tr-TR" dirty="0" err="1">
                <a:solidFill>
                  <a:schemeClr val="tx1"/>
                </a:solidFill>
              </a:rPr>
              <a:t>enk</a:t>
            </a:r>
            <a:r>
              <a:rPr lang="tr-TR" dirty="0">
                <a:solidFill>
                  <a:schemeClr val="tx1"/>
                </a:solidFill>
              </a:rPr>
              <a:t> değeri]</a:t>
            </a:r>
          </a:p>
        </p:txBody>
      </p:sp>
      <p:graphicFrame>
        <p:nvGraphicFramePr>
          <p:cNvPr id="11" name="Tablo 10"/>
          <p:cNvGraphicFramePr>
            <a:graphicFrameLocks noGrp="1"/>
          </p:cNvGraphicFramePr>
          <p:nvPr>
            <p:extLst>
              <p:ext uri="{D42A27DB-BD31-4B8C-83A1-F6EECF244321}">
                <p14:modId xmlns:p14="http://schemas.microsoft.com/office/powerpoint/2010/main" val="2137179521"/>
              </p:ext>
            </p:extLst>
          </p:nvPr>
        </p:nvGraphicFramePr>
        <p:xfrm>
          <a:off x="332316" y="3110101"/>
          <a:ext cx="7880641" cy="2738907"/>
        </p:xfrm>
        <a:graphic>
          <a:graphicData uri="http://schemas.openxmlformats.org/drawingml/2006/table">
            <a:tbl>
              <a:tblPr firstRow="1" bandRow="1">
                <a:tableStyleId>{5940675A-B579-460E-94D1-54222C63F5DA}</a:tableStyleId>
              </a:tblPr>
              <a:tblGrid>
                <a:gridCol w="1067506">
                  <a:extLst>
                    <a:ext uri="{9D8B030D-6E8A-4147-A177-3AD203B41FA5}">
                      <a16:colId xmlns:a16="http://schemas.microsoft.com/office/drawing/2014/main" val="2798692330"/>
                    </a:ext>
                  </a:extLst>
                </a:gridCol>
                <a:gridCol w="553156">
                  <a:extLst>
                    <a:ext uri="{9D8B030D-6E8A-4147-A177-3AD203B41FA5}">
                      <a16:colId xmlns:a16="http://schemas.microsoft.com/office/drawing/2014/main" val="3531719595"/>
                    </a:ext>
                  </a:extLst>
                </a:gridCol>
                <a:gridCol w="643466">
                  <a:extLst>
                    <a:ext uri="{9D8B030D-6E8A-4147-A177-3AD203B41FA5}">
                      <a16:colId xmlns:a16="http://schemas.microsoft.com/office/drawing/2014/main" val="1183051451"/>
                    </a:ext>
                  </a:extLst>
                </a:gridCol>
                <a:gridCol w="575734">
                  <a:extLst>
                    <a:ext uri="{9D8B030D-6E8A-4147-A177-3AD203B41FA5}">
                      <a16:colId xmlns:a16="http://schemas.microsoft.com/office/drawing/2014/main" val="4243770742"/>
                    </a:ext>
                  </a:extLst>
                </a:gridCol>
                <a:gridCol w="666044">
                  <a:extLst>
                    <a:ext uri="{9D8B030D-6E8A-4147-A177-3AD203B41FA5}">
                      <a16:colId xmlns:a16="http://schemas.microsoft.com/office/drawing/2014/main" val="468507851"/>
                    </a:ext>
                  </a:extLst>
                </a:gridCol>
                <a:gridCol w="4374735">
                  <a:extLst>
                    <a:ext uri="{9D8B030D-6E8A-4147-A177-3AD203B41FA5}">
                      <a16:colId xmlns:a16="http://schemas.microsoft.com/office/drawing/2014/main" val="2673790539"/>
                    </a:ext>
                  </a:extLst>
                </a:gridCol>
              </a:tblGrid>
              <a:tr h="416224">
                <a:tc rowSpan="2">
                  <a:txBody>
                    <a:bodyPr/>
                    <a:lstStyle/>
                    <a:p>
                      <a:endParaRPr lang="tr-TR" b="1" dirty="0"/>
                    </a:p>
                    <a:p>
                      <a:r>
                        <a:rPr lang="tr-TR" b="1" dirty="0"/>
                        <a:t>Strateji</a:t>
                      </a:r>
                    </a:p>
                  </a:txBody>
                  <a:tcPr>
                    <a:solidFill>
                      <a:schemeClr val="bg1">
                        <a:lumMod val="95000"/>
                      </a:schemeClr>
                    </a:solidFill>
                  </a:tcPr>
                </a:tc>
                <a:tc gridSpan="4">
                  <a:txBody>
                    <a:bodyPr/>
                    <a:lstStyle/>
                    <a:p>
                      <a:pPr algn="ctr"/>
                      <a:r>
                        <a:rPr lang="tr-TR" b="1" dirty="0"/>
                        <a:t>Olay</a:t>
                      </a:r>
                    </a:p>
                  </a:txBody>
                  <a:tcPr>
                    <a:solidFill>
                      <a:schemeClr val="bg1">
                        <a:lumMod val="95000"/>
                      </a:schemeClr>
                    </a:solidFill>
                  </a:tcPr>
                </a:tc>
                <a:tc hMerge="1">
                  <a:txBody>
                    <a:bodyPr/>
                    <a:lstStyle/>
                    <a:p>
                      <a:endParaRPr lang="tr-TR" dirty="0"/>
                    </a:p>
                  </a:txBody>
                  <a:tcPr/>
                </a:tc>
                <a:tc hMerge="1">
                  <a:txBody>
                    <a:bodyPr/>
                    <a:lstStyle/>
                    <a:p>
                      <a:endParaRPr lang="tr-TR" dirty="0"/>
                    </a:p>
                  </a:txBody>
                  <a:tcPr/>
                </a:tc>
                <a:tc hMerge="1">
                  <a:txBody>
                    <a:bodyPr/>
                    <a:lstStyle/>
                    <a:p>
                      <a:endParaRPr lang="tr-TR" dirty="0"/>
                    </a:p>
                  </a:txBody>
                  <a:tcPr/>
                </a:tc>
                <a:tc rowSpan="2">
                  <a:txBody>
                    <a:bodyPr/>
                    <a:lstStyle/>
                    <a:p>
                      <a:pPr algn="ctr"/>
                      <a:endParaRPr lang="tr-TR" b="1" dirty="0"/>
                    </a:p>
                    <a:p>
                      <a:pPr algn="ctr"/>
                      <a:r>
                        <a:rPr lang="tr-TR" b="1" dirty="0"/>
                        <a:t>Beklenen Fırsat Kaybı E(Si)</a:t>
                      </a:r>
                    </a:p>
                  </a:txBody>
                  <a:tcPr>
                    <a:solidFill>
                      <a:schemeClr val="bg1">
                        <a:lumMod val="95000"/>
                      </a:schemeClr>
                    </a:solidFill>
                  </a:tcPr>
                </a:tc>
                <a:extLst>
                  <a:ext uri="{0D108BD9-81ED-4DB2-BD59-A6C34878D82A}">
                    <a16:rowId xmlns:a16="http://schemas.microsoft.com/office/drawing/2014/main" val="2292861808"/>
                  </a:ext>
                </a:extLst>
              </a:tr>
              <a:tr h="275221">
                <a:tc vMerge="1">
                  <a:txBody>
                    <a:bodyPr/>
                    <a:lstStyle/>
                    <a:p>
                      <a:endParaRPr lang="tr-TR" dirty="0"/>
                    </a:p>
                  </a:txBody>
                  <a:tcPr/>
                </a:tc>
                <a:tc>
                  <a:txBody>
                    <a:bodyPr/>
                    <a:lstStyle/>
                    <a:p>
                      <a:pPr algn="ctr"/>
                      <a:r>
                        <a:rPr lang="tr-TR" b="1" dirty="0"/>
                        <a:t>O1</a:t>
                      </a:r>
                    </a:p>
                  </a:txBody>
                  <a:tcPr>
                    <a:solidFill>
                      <a:schemeClr val="bg1">
                        <a:lumMod val="95000"/>
                      </a:schemeClr>
                    </a:solidFill>
                  </a:tcPr>
                </a:tc>
                <a:tc>
                  <a:txBody>
                    <a:bodyPr/>
                    <a:lstStyle/>
                    <a:p>
                      <a:pPr algn="ctr"/>
                      <a:r>
                        <a:rPr lang="tr-TR" b="1" dirty="0"/>
                        <a:t>O2</a:t>
                      </a:r>
                    </a:p>
                  </a:txBody>
                  <a:tcPr>
                    <a:solidFill>
                      <a:schemeClr val="bg1">
                        <a:lumMod val="95000"/>
                      </a:schemeClr>
                    </a:solidFill>
                  </a:tcPr>
                </a:tc>
                <a:tc>
                  <a:txBody>
                    <a:bodyPr/>
                    <a:lstStyle/>
                    <a:p>
                      <a:pPr algn="ctr"/>
                      <a:r>
                        <a:rPr lang="tr-TR" b="1" dirty="0"/>
                        <a:t>O3</a:t>
                      </a:r>
                    </a:p>
                  </a:txBody>
                  <a:tcPr>
                    <a:solidFill>
                      <a:schemeClr val="bg1">
                        <a:lumMod val="95000"/>
                      </a:schemeClr>
                    </a:solidFill>
                  </a:tcPr>
                </a:tc>
                <a:tc>
                  <a:txBody>
                    <a:bodyPr/>
                    <a:lstStyle/>
                    <a:p>
                      <a:pPr algn="ctr"/>
                      <a:r>
                        <a:rPr lang="tr-TR" b="1" dirty="0"/>
                        <a:t>O4</a:t>
                      </a:r>
                    </a:p>
                  </a:txBody>
                  <a:tcPr>
                    <a:solidFill>
                      <a:schemeClr val="bg1">
                        <a:lumMod val="95000"/>
                      </a:schemeClr>
                    </a:solidFill>
                  </a:tcPr>
                </a:tc>
                <a:tc vMerge="1">
                  <a:txBody>
                    <a:bodyPr/>
                    <a:lstStyle/>
                    <a:p>
                      <a:endParaRPr lang="tr-TR" dirty="0"/>
                    </a:p>
                  </a:txBody>
                  <a:tcPr/>
                </a:tc>
                <a:extLst>
                  <a:ext uri="{0D108BD9-81ED-4DB2-BD59-A6C34878D82A}">
                    <a16:rowId xmlns:a16="http://schemas.microsoft.com/office/drawing/2014/main" val="3987235984"/>
                  </a:ext>
                </a:extLst>
              </a:tr>
              <a:tr h="317072">
                <a:tc>
                  <a:txBody>
                    <a:bodyPr/>
                    <a:lstStyle/>
                    <a:p>
                      <a:pPr algn="ctr"/>
                      <a:r>
                        <a:rPr lang="tr-TR" b="1" dirty="0"/>
                        <a:t>S1</a:t>
                      </a:r>
                    </a:p>
                  </a:txBody>
                  <a:tcPr/>
                </a:tc>
                <a:tc>
                  <a:txBody>
                    <a:bodyPr/>
                    <a:lstStyle/>
                    <a:p>
                      <a:pPr algn="ctr"/>
                      <a:r>
                        <a:rPr lang="tr-TR" dirty="0"/>
                        <a:t>4</a:t>
                      </a:r>
                    </a:p>
                  </a:txBody>
                  <a:tcPr/>
                </a:tc>
                <a:tc>
                  <a:txBody>
                    <a:bodyPr/>
                    <a:lstStyle/>
                    <a:p>
                      <a:pPr algn="ctr"/>
                      <a:r>
                        <a:rPr lang="tr-TR" dirty="0"/>
                        <a:t>2</a:t>
                      </a:r>
                    </a:p>
                  </a:txBody>
                  <a:tcPr/>
                </a:tc>
                <a:tc>
                  <a:txBody>
                    <a:bodyPr/>
                    <a:lstStyle/>
                    <a:p>
                      <a:pPr algn="ctr"/>
                      <a:r>
                        <a:rPr lang="tr-TR" dirty="0"/>
                        <a:t>0</a:t>
                      </a:r>
                    </a:p>
                  </a:txBody>
                  <a:tcPr/>
                </a:tc>
                <a:tc>
                  <a:txBody>
                    <a:bodyPr/>
                    <a:lstStyle/>
                    <a:p>
                      <a:pPr algn="ctr"/>
                      <a:r>
                        <a:rPr lang="tr-TR" dirty="0"/>
                        <a:t>4</a:t>
                      </a:r>
                    </a:p>
                  </a:txBody>
                  <a:tcPr/>
                </a:tc>
                <a:tc>
                  <a:txBody>
                    <a:bodyPr/>
                    <a:lstStyle/>
                    <a:p>
                      <a:pPr algn="l"/>
                      <a:r>
                        <a:rPr lang="tr-TR" dirty="0"/>
                        <a:t>0,2*4+0,5*2+0,2*0+0,1*4 = 2,2</a:t>
                      </a:r>
                    </a:p>
                  </a:txBody>
                  <a:tcPr>
                    <a:solidFill>
                      <a:schemeClr val="accent3"/>
                    </a:solidFill>
                  </a:tcPr>
                </a:tc>
                <a:extLst>
                  <a:ext uri="{0D108BD9-81ED-4DB2-BD59-A6C34878D82A}">
                    <a16:rowId xmlns:a16="http://schemas.microsoft.com/office/drawing/2014/main" val="3538661491"/>
                  </a:ext>
                </a:extLst>
              </a:tr>
              <a:tr h="264702">
                <a:tc>
                  <a:txBody>
                    <a:bodyPr/>
                    <a:lstStyle/>
                    <a:p>
                      <a:pPr algn="ctr"/>
                      <a:r>
                        <a:rPr lang="tr-TR" b="1" dirty="0"/>
                        <a:t>S2</a:t>
                      </a:r>
                    </a:p>
                  </a:txBody>
                  <a:tcPr/>
                </a:tc>
                <a:tc>
                  <a:txBody>
                    <a:bodyPr/>
                    <a:lstStyle/>
                    <a:p>
                      <a:pPr algn="ctr"/>
                      <a:r>
                        <a:rPr lang="tr-TR" dirty="0"/>
                        <a:t>0</a:t>
                      </a:r>
                    </a:p>
                  </a:txBody>
                  <a:tcPr/>
                </a:tc>
                <a:tc>
                  <a:txBody>
                    <a:bodyPr/>
                    <a:lstStyle/>
                    <a:p>
                      <a:pPr algn="ctr"/>
                      <a:r>
                        <a:rPr lang="tr-TR" dirty="0"/>
                        <a:t>10</a:t>
                      </a:r>
                    </a:p>
                  </a:txBody>
                  <a:tcPr/>
                </a:tc>
                <a:tc>
                  <a:txBody>
                    <a:bodyPr/>
                    <a:lstStyle/>
                    <a:p>
                      <a:pPr algn="ctr"/>
                      <a:r>
                        <a:rPr lang="tr-TR" dirty="0"/>
                        <a:t>12</a:t>
                      </a:r>
                    </a:p>
                  </a:txBody>
                  <a:tcPr/>
                </a:tc>
                <a:tc>
                  <a:txBody>
                    <a:bodyPr/>
                    <a:lstStyle/>
                    <a:p>
                      <a:pPr algn="ctr"/>
                      <a:r>
                        <a:rPr lang="tr-TR" dirty="0"/>
                        <a:t>0</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dirty="0"/>
                        <a:t>0,2*0+0,5*10+0,2*12+0,1*0 =7,4</a:t>
                      </a:r>
                    </a:p>
                  </a:txBody>
                  <a:tcPr>
                    <a:solidFill>
                      <a:schemeClr val="bg1"/>
                    </a:solidFill>
                  </a:tcPr>
                </a:tc>
                <a:extLst>
                  <a:ext uri="{0D108BD9-81ED-4DB2-BD59-A6C34878D82A}">
                    <a16:rowId xmlns:a16="http://schemas.microsoft.com/office/drawing/2014/main" val="1922621547"/>
                  </a:ext>
                </a:extLst>
              </a:tr>
              <a:tr h="392955">
                <a:tc>
                  <a:txBody>
                    <a:bodyPr/>
                    <a:lstStyle/>
                    <a:p>
                      <a:pPr algn="ctr"/>
                      <a:r>
                        <a:rPr lang="tr-TR" b="1" dirty="0"/>
                        <a:t>S3</a:t>
                      </a:r>
                    </a:p>
                  </a:txBody>
                  <a:tcPr/>
                </a:tc>
                <a:tc>
                  <a:txBody>
                    <a:bodyPr/>
                    <a:lstStyle/>
                    <a:p>
                      <a:pPr algn="ctr"/>
                      <a:r>
                        <a:rPr lang="tr-TR" dirty="0"/>
                        <a:t>6</a:t>
                      </a:r>
                    </a:p>
                  </a:txBody>
                  <a:tcPr/>
                </a:tc>
                <a:tc>
                  <a:txBody>
                    <a:bodyPr/>
                    <a:lstStyle/>
                    <a:p>
                      <a:pPr algn="ctr"/>
                      <a:r>
                        <a:rPr lang="tr-TR" dirty="0"/>
                        <a:t>0</a:t>
                      </a:r>
                    </a:p>
                  </a:txBody>
                  <a:tcPr/>
                </a:tc>
                <a:tc>
                  <a:txBody>
                    <a:bodyPr/>
                    <a:lstStyle/>
                    <a:p>
                      <a:pPr algn="ctr"/>
                      <a:r>
                        <a:rPr lang="tr-TR" dirty="0"/>
                        <a:t>16</a:t>
                      </a:r>
                    </a:p>
                  </a:txBody>
                  <a:tcPr/>
                </a:tc>
                <a:tc>
                  <a:txBody>
                    <a:bodyPr/>
                    <a:lstStyle/>
                    <a:p>
                      <a:pPr algn="ctr"/>
                      <a:r>
                        <a:rPr lang="tr-TR" dirty="0"/>
                        <a:t>8</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dirty="0"/>
                        <a:t>0,2*6+0,5*0+0,2*16+0,1*8 =5,2</a:t>
                      </a:r>
                    </a:p>
                  </a:txBody>
                  <a:tcPr>
                    <a:solidFill>
                      <a:schemeClr val="bg1"/>
                    </a:solidFill>
                  </a:tcPr>
                </a:tc>
                <a:extLst>
                  <a:ext uri="{0D108BD9-81ED-4DB2-BD59-A6C34878D82A}">
                    <a16:rowId xmlns:a16="http://schemas.microsoft.com/office/drawing/2014/main" val="950757346"/>
                  </a:ext>
                </a:extLst>
              </a:tr>
              <a:tr h="416224">
                <a:tc>
                  <a:txBody>
                    <a:bodyPr/>
                    <a:lstStyle/>
                    <a:p>
                      <a:pPr algn="ctr"/>
                      <a:r>
                        <a:rPr lang="tr-TR" b="1" dirty="0"/>
                        <a:t>S4</a:t>
                      </a:r>
                    </a:p>
                  </a:txBody>
                  <a:tcPr/>
                </a:tc>
                <a:tc>
                  <a:txBody>
                    <a:bodyPr/>
                    <a:lstStyle/>
                    <a:p>
                      <a:pPr algn="ctr"/>
                      <a:r>
                        <a:rPr lang="tr-TR" dirty="0"/>
                        <a:t>0</a:t>
                      </a:r>
                    </a:p>
                  </a:txBody>
                  <a:tcPr/>
                </a:tc>
                <a:tc>
                  <a:txBody>
                    <a:bodyPr/>
                    <a:lstStyle/>
                    <a:p>
                      <a:pPr algn="ctr"/>
                      <a:r>
                        <a:rPr lang="tr-TR" dirty="0"/>
                        <a:t>6</a:t>
                      </a:r>
                    </a:p>
                  </a:txBody>
                  <a:tcPr/>
                </a:tc>
                <a:tc>
                  <a:txBody>
                    <a:bodyPr/>
                    <a:lstStyle/>
                    <a:p>
                      <a:pPr algn="ctr"/>
                      <a:r>
                        <a:rPr lang="tr-TR" dirty="0"/>
                        <a:t>10</a:t>
                      </a:r>
                    </a:p>
                  </a:txBody>
                  <a:tcPr/>
                </a:tc>
                <a:tc>
                  <a:txBody>
                    <a:bodyPr/>
                    <a:lstStyle/>
                    <a:p>
                      <a:pPr algn="ctr"/>
                      <a:r>
                        <a:rPr lang="tr-TR" dirty="0"/>
                        <a:t>2</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dirty="0"/>
                        <a:t>0,2*0+0,5*6+0,2*10+0,1*2 =5,2</a:t>
                      </a:r>
                    </a:p>
                  </a:txBody>
                  <a:tcPr>
                    <a:noFill/>
                  </a:tcPr>
                </a:tc>
                <a:extLst>
                  <a:ext uri="{0D108BD9-81ED-4DB2-BD59-A6C34878D82A}">
                    <a16:rowId xmlns:a16="http://schemas.microsoft.com/office/drawing/2014/main" val="3234323236"/>
                  </a:ext>
                </a:extLst>
              </a:tr>
              <a:tr h="416224">
                <a:tc>
                  <a:txBody>
                    <a:bodyPr/>
                    <a:lstStyle/>
                    <a:p>
                      <a:pPr algn="ctr"/>
                      <a:r>
                        <a:rPr lang="tr-TR" b="1" dirty="0"/>
                        <a:t>Olasılık</a:t>
                      </a:r>
                    </a:p>
                  </a:txBody>
                  <a:tcPr/>
                </a:tc>
                <a:tc>
                  <a:txBody>
                    <a:bodyPr/>
                    <a:lstStyle/>
                    <a:p>
                      <a:pPr algn="ctr"/>
                      <a:r>
                        <a:rPr lang="tr-TR" dirty="0">
                          <a:solidFill>
                            <a:srgbClr val="C00000"/>
                          </a:solidFill>
                        </a:rPr>
                        <a:t>0,2</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tr-TR" dirty="0">
                          <a:solidFill>
                            <a:srgbClr val="C00000"/>
                          </a:solidFill>
                        </a:rPr>
                        <a:t>0,5</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tr-TR" dirty="0">
                          <a:solidFill>
                            <a:srgbClr val="C00000"/>
                          </a:solidFill>
                        </a:rPr>
                        <a:t>0,2</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tr-TR" dirty="0">
                          <a:solidFill>
                            <a:srgbClr val="C00000"/>
                          </a:solidFill>
                        </a:rPr>
                        <a:t>0,1</a:t>
                      </a:r>
                    </a:p>
                  </a:txBody>
                  <a:tcPr/>
                </a:tc>
                <a:tc>
                  <a:txBody>
                    <a:bodyPr/>
                    <a:lstStyle/>
                    <a:p>
                      <a:pPr algn="ctr"/>
                      <a:endParaRPr lang="tr-TR" dirty="0"/>
                    </a:p>
                  </a:txBody>
                  <a:tcPr>
                    <a:noFill/>
                  </a:tcPr>
                </a:tc>
                <a:extLst>
                  <a:ext uri="{0D108BD9-81ED-4DB2-BD59-A6C34878D82A}">
                    <a16:rowId xmlns:a16="http://schemas.microsoft.com/office/drawing/2014/main" val="4218785512"/>
                  </a:ext>
                </a:extLst>
              </a:tr>
            </a:tbl>
          </a:graphicData>
        </a:graphic>
      </p:graphicFrame>
      <p:cxnSp>
        <p:nvCxnSpPr>
          <p:cNvPr id="12" name="Eğri Bağlayıcı 11"/>
          <p:cNvCxnSpPr>
            <a:stCxn id="7" idx="1"/>
          </p:cNvCxnSpPr>
          <p:nvPr/>
        </p:nvCxnSpPr>
        <p:spPr>
          <a:xfrm rot="10800000" flipH="1" flipV="1">
            <a:off x="716135" y="2566415"/>
            <a:ext cx="796573" cy="2118473"/>
          </a:xfrm>
          <a:prstGeom prst="curvedConnector4">
            <a:avLst>
              <a:gd name="adj1" fmla="val -28698"/>
              <a:gd name="adj2" fmla="val 54358"/>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Sol Ayraç 12"/>
          <p:cNvSpPr/>
          <p:nvPr/>
        </p:nvSpPr>
        <p:spPr>
          <a:xfrm>
            <a:off x="1512709" y="4066734"/>
            <a:ext cx="79023" cy="130404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tr-TR"/>
          </a:p>
        </p:txBody>
      </p:sp>
      <p:sp>
        <p:nvSpPr>
          <p:cNvPr id="17" name="Metin kutusu 16"/>
          <p:cNvSpPr txBox="1"/>
          <p:nvPr/>
        </p:nvSpPr>
        <p:spPr>
          <a:xfrm>
            <a:off x="7258756" y="2104750"/>
            <a:ext cx="1715912" cy="9233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tr-TR" dirty="0">
                <a:solidFill>
                  <a:schemeClr val="tx1"/>
                </a:solidFill>
              </a:rPr>
              <a:t>En küçük beklenen fırsat kaybı</a:t>
            </a:r>
          </a:p>
        </p:txBody>
      </p:sp>
      <p:cxnSp>
        <p:nvCxnSpPr>
          <p:cNvPr id="18" name="Eğri Bağlayıcı 17"/>
          <p:cNvCxnSpPr/>
          <p:nvPr/>
        </p:nvCxnSpPr>
        <p:spPr>
          <a:xfrm rot="10800000" flipV="1">
            <a:off x="6937026" y="3028080"/>
            <a:ext cx="965196" cy="945612"/>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367395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Shape 3">
            <a:extLst>
              <a:ext uri="{FF2B5EF4-FFF2-40B4-BE49-F238E27FC236}">
                <a16:creationId xmlns:a16="http://schemas.microsoft.com/office/drawing/2014/main" id="{D372819F-1868-44EF-BD43-C470FD4C577A}"/>
              </a:ext>
            </a:extLst>
          </p:cNvPr>
          <p:cNvSpPr/>
          <p:nvPr/>
        </p:nvSpPr>
        <p:spPr>
          <a:xfrm flipH="1">
            <a:off x="304799" y="4248150"/>
            <a:ext cx="8458199" cy="1379538"/>
          </a:xfrm>
          <a:prstGeom prst="rect">
            <a:avLst/>
          </a:prstGeom>
          <a:gradFill>
            <a:gsLst>
              <a:gs pos="0">
                <a:srgbClr val="000000"/>
              </a:gs>
              <a:gs pos="100000">
                <a:srgbClr val="F92752"/>
              </a:gs>
            </a:gsLst>
            <a:lin ang="1140000" scaled="0"/>
          </a:gradFill>
          <a:ln w="12700">
            <a:miter lim="400000"/>
          </a:ln>
        </p:spPr>
        <p:txBody>
          <a:bodyPr lIns="50800" tIns="50800" rIns="50800" bIns="508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a:lstStyle>
          <a:p>
            <a:pPr>
              <a:defRPr sz="2400">
                <a:solidFill>
                  <a:srgbClr val="FFFFFF"/>
                </a:solidFill>
              </a:defRPr>
            </a:pPr>
            <a:endParaRPr sz="2400" dirty="0">
              <a:solidFill>
                <a:srgbClr val="FFFFFF"/>
              </a:solidFill>
            </a:endParaRPr>
          </a:p>
        </p:txBody>
      </p:sp>
      <p:sp>
        <p:nvSpPr>
          <p:cNvPr id="2" name="Dikdörtgen 1"/>
          <p:cNvSpPr/>
          <p:nvPr/>
        </p:nvSpPr>
        <p:spPr>
          <a:xfrm>
            <a:off x="304800" y="4601607"/>
            <a:ext cx="8458198" cy="707886"/>
          </a:xfrm>
          <a:prstGeom prst="rect">
            <a:avLst/>
          </a:prstGeom>
        </p:spPr>
        <p:txBody>
          <a:bodyPr wrap="square">
            <a:spAutoFit/>
          </a:bodyPr>
          <a:lstStyle/>
          <a:p>
            <a:pPr algn="ctr" eaLnBrk="1" hangingPunct="1"/>
            <a:r>
              <a:rPr lang="tr-TR" altLang="tr-TR" sz="4000" b="1" dirty="0">
                <a:solidFill>
                  <a:schemeClr val="bg1"/>
                </a:solidFill>
              </a:rPr>
              <a:t>Karar Ağaçları</a:t>
            </a:r>
            <a:endParaRPr lang="en-US" altLang="tr-TR" sz="4000" b="1" dirty="0">
              <a:solidFill>
                <a:schemeClr val="bg1"/>
              </a:solidFill>
            </a:endParaRPr>
          </a:p>
        </p:txBody>
      </p:sp>
      <p:pic>
        <p:nvPicPr>
          <p:cNvPr id="3" name="Resim 2"/>
          <p:cNvPicPr>
            <a:picLocks noChangeAspect="1"/>
          </p:cNvPicPr>
          <p:nvPr/>
        </p:nvPicPr>
        <p:blipFill>
          <a:blip r:embed="rId3"/>
          <a:stretch>
            <a:fillRect/>
          </a:stretch>
        </p:blipFill>
        <p:spPr>
          <a:xfrm>
            <a:off x="2895600" y="323850"/>
            <a:ext cx="2895600" cy="3924300"/>
          </a:xfrm>
          <a:prstGeom prst="rect">
            <a:avLst/>
          </a:prstGeom>
        </p:spPr>
      </p:pic>
    </p:spTree>
    <p:extLst>
      <p:ext uri="{BB962C8B-B14F-4D97-AF65-F5344CB8AC3E}">
        <p14:creationId xmlns:p14="http://schemas.microsoft.com/office/powerpoint/2010/main" val="8917948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spect="1" noChangeArrowheads="1"/>
          </p:cNvSpPr>
          <p:nvPr>
            <p:ph type="title"/>
          </p:nvPr>
        </p:nvSpPr>
        <p:spPr/>
        <p:txBody>
          <a:bodyPr/>
          <a:lstStyle/>
          <a:p>
            <a:r>
              <a:rPr lang="tr-TR" altLang="tr-TR"/>
              <a:t>Karar Ağacı</a:t>
            </a:r>
          </a:p>
        </p:txBody>
      </p:sp>
      <p:sp>
        <p:nvSpPr>
          <p:cNvPr id="157699" name="Rectangle 3"/>
          <p:cNvSpPr>
            <a:spLocks noGrp="1" noChangeAspect="1" noChangeArrowheads="1"/>
          </p:cNvSpPr>
          <p:nvPr>
            <p:ph idx="1"/>
          </p:nvPr>
        </p:nvSpPr>
        <p:spPr bwMode="auto">
          <a:xfrm>
            <a:off x="95250" y="1161289"/>
            <a:ext cx="8953500" cy="254203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80000"/>
              </a:lnSpc>
            </a:pPr>
            <a:r>
              <a:rPr lang="tr-TR" altLang="tr-TR" sz="2800" dirty="0"/>
              <a:t>K</a:t>
            </a:r>
            <a:r>
              <a:rPr lang="en-US" altLang="tr-TR" sz="2800" dirty="0" err="1"/>
              <a:t>arar</a:t>
            </a:r>
            <a:r>
              <a:rPr lang="en-US" altLang="tr-TR" sz="2800" dirty="0"/>
              <a:t> verme </a:t>
            </a:r>
            <a:r>
              <a:rPr lang="en-US" altLang="tr-TR" sz="2800" dirty="0" err="1"/>
              <a:t>genellikle</a:t>
            </a:r>
            <a:r>
              <a:rPr lang="en-US" altLang="tr-TR" sz="2800" dirty="0"/>
              <a:t>, </a:t>
            </a:r>
            <a:r>
              <a:rPr lang="en-US" altLang="tr-TR" sz="2800" dirty="0" err="1"/>
              <a:t>birden</a:t>
            </a:r>
            <a:r>
              <a:rPr lang="en-US" altLang="tr-TR" sz="2800" dirty="0"/>
              <a:t> </a:t>
            </a:r>
            <a:r>
              <a:rPr lang="en-US" altLang="tr-TR" sz="2800" dirty="0" err="1"/>
              <a:t>fazla</a:t>
            </a:r>
            <a:r>
              <a:rPr lang="en-US" altLang="tr-TR" sz="2800" dirty="0"/>
              <a:t> </a:t>
            </a:r>
            <a:r>
              <a:rPr lang="en-US" altLang="tr-TR" sz="2800" dirty="0" err="1"/>
              <a:t>olaylar</a:t>
            </a:r>
            <a:r>
              <a:rPr lang="en-US" altLang="tr-TR" sz="2800" dirty="0"/>
              <a:t> </a:t>
            </a:r>
            <a:r>
              <a:rPr lang="en-US" altLang="tr-TR" sz="2800" dirty="0" err="1"/>
              <a:t>kümesinin</a:t>
            </a:r>
            <a:r>
              <a:rPr lang="en-US" altLang="tr-TR" sz="2800" dirty="0"/>
              <a:t> </a:t>
            </a:r>
            <a:r>
              <a:rPr lang="en-US" altLang="tr-TR" sz="2800" dirty="0" err="1"/>
              <a:t>bulunduğu</a:t>
            </a:r>
            <a:r>
              <a:rPr lang="en-US" altLang="tr-TR" sz="2800" dirty="0"/>
              <a:t>, her </a:t>
            </a:r>
            <a:r>
              <a:rPr lang="en-US" altLang="tr-TR" sz="2800" dirty="0" err="1"/>
              <a:t>küme</a:t>
            </a:r>
            <a:r>
              <a:rPr lang="en-US" altLang="tr-TR" sz="2800" dirty="0"/>
              <a:t> </a:t>
            </a:r>
            <a:r>
              <a:rPr lang="en-US" altLang="tr-TR" sz="2800" dirty="0" err="1"/>
              <a:t>için</a:t>
            </a:r>
            <a:r>
              <a:rPr lang="en-US" altLang="tr-TR" sz="2800" dirty="0"/>
              <a:t> </a:t>
            </a:r>
            <a:r>
              <a:rPr lang="en-US" altLang="tr-TR" sz="2800" dirty="0" err="1"/>
              <a:t>bir</a:t>
            </a:r>
            <a:r>
              <a:rPr lang="en-US" altLang="tr-TR" sz="2800" dirty="0"/>
              <a:t> </a:t>
            </a:r>
            <a:r>
              <a:rPr lang="en-US" altLang="tr-TR" sz="2800" dirty="0" err="1"/>
              <a:t>eylem</a:t>
            </a:r>
            <a:r>
              <a:rPr lang="en-US" altLang="tr-TR" sz="2800" dirty="0"/>
              <a:t> </a:t>
            </a:r>
            <a:r>
              <a:rPr lang="en-US" altLang="tr-TR" sz="2800" dirty="0" err="1"/>
              <a:t>seçiminin</a:t>
            </a:r>
            <a:r>
              <a:rPr lang="en-US" altLang="tr-TR" sz="2800" dirty="0"/>
              <a:t> </a:t>
            </a:r>
            <a:r>
              <a:rPr lang="en-US" altLang="tr-TR" sz="2800" dirty="0" err="1"/>
              <a:t>söz</a:t>
            </a:r>
            <a:r>
              <a:rPr lang="en-US" altLang="tr-TR" sz="2800" dirty="0"/>
              <a:t> </a:t>
            </a:r>
            <a:r>
              <a:rPr lang="en-US" altLang="tr-TR" sz="2800" dirty="0" err="1"/>
              <a:t>konusu</a:t>
            </a:r>
            <a:r>
              <a:rPr lang="en-US" altLang="tr-TR" sz="2800" dirty="0"/>
              <a:t> </a:t>
            </a:r>
            <a:r>
              <a:rPr lang="en-US" altLang="tr-TR" sz="2800" dirty="0" err="1"/>
              <a:t>olduğu</a:t>
            </a:r>
            <a:r>
              <a:rPr lang="en-US" altLang="tr-TR" sz="2800" dirty="0"/>
              <a:t> </a:t>
            </a:r>
            <a:r>
              <a:rPr lang="en-US" altLang="tr-TR" sz="2800" dirty="0" err="1"/>
              <a:t>çok</a:t>
            </a:r>
            <a:r>
              <a:rPr lang="en-US" altLang="tr-TR" sz="2800" dirty="0"/>
              <a:t> </a:t>
            </a:r>
            <a:r>
              <a:rPr lang="en-US" altLang="tr-TR" sz="2800" dirty="0" err="1"/>
              <a:t>aşamalı</a:t>
            </a:r>
            <a:r>
              <a:rPr lang="en-US" altLang="tr-TR" sz="2800" dirty="0"/>
              <a:t> </a:t>
            </a:r>
            <a:r>
              <a:rPr lang="en-US" altLang="tr-TR" sz="2800" dirty="0" err="1"/>
              <a:t>bir</a:t>
            </a:r>
            <a:r>
              <a:rPr lang="en-US" altLang="tr-TR" sz="2800" dirty="0"/>
              <a:t> </a:t>
            </a:r>
            <a:r>
              <a:rPr lang="en-US" altLang="tr-TR" sz="2800" dirty="0" err="1"/>
              <a:t>süreçtir</a:t>
            </a:r>
            <a:r>
              <a:rPr lang="en-US" altLang="tr-TR" sz="2800" dirty="0"/>
              <a:t>. Bu, </a:t>
            </a:r>
            <a:r>
              <a:rPr lang="en-US" altLang="tr-TR" sz="2800" dirty="0" err="1"/>
              <a:t>birden</a:t>
            </a:r>
            <a:r>
              <a:rPr lang="en-US" altLang="tr-TR" sz="2800" dirty="0"/>
              <a:t> </a:t>
            </a:r>
            <a:r>
              <a:rPr lang="en-US" altLang="tr-TR" sz="2800" dirty="0" err="1"/>
              <a:t>fazla</a:t>
            </a:r>
            <a:r>
              <a:rPr lang="en-US" altLang="tr-TR" sz="2800" dirty="0"/>
              <a:t> </a:t>
            </a:r>
            <a:r>
              <a:rPr lang="en-US" altLang="tr-TR" sz="2800" dirty="0" err="1"/>
              <a:t>noktada</a:t>
            </a:r>
            <a:r>
              <a:rPr lang="en-US" altLang="tr-TR" sz="2800" dirty="0"/>
              <a:t> </a:t>
            </a:r>
            <a:r>
              <a:rPr lang="en-US" altLang="tr-TR" sz="2800" dirty="0" err="1"/>
              <a:t>karar</a:t>
            </a:r>
            <a:r>
              <a:rPr lang="en-US" altLang="tr-TR" sz="2800" dirty="0"/>
              <a:t> verme </a:t>
            </a:r>
            <a:r>
              <a:rPr lang="en-US" altLang="tr-TR" sz="2800" dirty="0" err="1"/>
              <a:t>durumunda</a:t>
            </a:r>
            <a:r>
              <a:rPr lang="en-US" altLang="tr-TR" sz="2800" dirty="0"/>
              <a:t> </a:t>
            </a:r>
            <a:r>
              <a:rPr lang="en-US" altLang="tr-TR" sz="2800" dirty="0" err="1"/>
              <a:t>olmak</a:t>
            </a:r>
            <a:r>
              <a:rPr lang="en-US" altLang="tr-TR" sz="2800" dirty="0"/>
              <a:t> </a:t>
            </a:r>
            <a:r>
              <a:rPr lang="en-US" altLang="tr-TR" sz="2800" dirty="0" err="1"/>
              <a:t>demektir</a:t>
            </a:r>
            <a:r>
              <a:rPr lang="en-US" altLang="tr-TR" sz="2800" dirty="0"/>
              <a:t>. Bu tip </a:t>
            </a:r>
            <a:r>
              <a:rPr lang="en-US" altLang="tr-TR" sz="2800" dirty="0" err="1"/>
              <a:t>problemlerin</a:t>
            </a:r>
            <a:r>
              <a:rPr lang="en-US" altLang="tr-TR" sz="2800" dirty="0"/>
              <a:t> </a:t>
            </a:r>
            <a:r>
              <a:rPr lang="en-US" altLang="tr-TR" sz="2800" dirty="0" err="1"/>
              <a:t>matris</a:t>
            </a:r>
            <a:r>
              <a:rPr lang="en-US" altLang="tr-TR" sz="2800" dirty="0"/>
              <a:t> </a:t>
            </a:r>
            <a:r>
              <a:rPr lang="en-US" altLang="tr-TR" sz="2800" dirty="0" err="1"/>
              <a:t>veya</a:t>
            </a:r>
            <a:r>
              <a:rPr lang="en-US" altLang="tr-TR" sz="2800" dirty="0"/>
              <a:t> </a:t>
            </a:r>
            <a:r>
              <a:rPr lang="en-US" altLang="tr-TR" sz="2800" dirty="0" err="1"/>
              <a:t>tablo</a:t>
            </a:r>
            <a:r>
              <a:rPr lang="en-US" altLang="tr-TR" sz="2800" dirty="0"/>
              <a:t> </a:t>
            </a:r>
            <a:r>
              <a:rPr lang="en-US" altLang="tr-TR" sz="2800" dirty="0" err="1"/>
              <a:t>yaklaşımıyla</a:t>
            </a:r>
            <a:r>
              <a:rPr lang="en-US" altLang="tr-TR" sz="2800" dirty="0"/>
              <a:t> </a:t>
            </a:r>
            <a:r>
              <a:rPr lang="en-US" altLang="tr-TR" sz="2800" dirty="0" err="1"/>
              <a:t>çözülmesi</a:t>
            </a:r>
            <a:r>
              <a:rPr lang="en-US" altLang="tr-TR" sz="2800" dirty="0"/>
              <a:t> </a:t>
            </a:r>
            <a:r>
              <a:rPr lang="tr-TR" altLang="tr-TR" sz="2800" dirty="0"/>
              <a:t>etkin bir yöntem</a:t>
            </a:r>
            <a:r>
              <a:rPr lang="en-US" altLang="tr-TR" sz="2800" dirty="0"/>
              <a:t> </a:t>
            </a:r>
            <a:r>
              <a:rPr lang="en-US" altLang="tr-TR" sz="2800" dirty="0" err="1"/>
              <a:t>değildir</a:t>
            </a:r>
            <a:r>
              <a:rPr lang="en-US" altLang="tr-TR" sz="2800" dirty="0"/>
              <a:t>. </a:t>
            </a:r>
            <a:r>
              <a:rPr lang="tr-TR" altLang="tr-TR" sz="2800" dirty="0"/>
              <a:t>Bu nedenle m</a:t>
            </a:r>
            <a:r>
              <a:rPr lang="en-US" altLang="tr-TR" sz="2800" dirty="0" err="1"/>
              <a:t>atris</a:t>
            </a:r>
            <a:r>
              <a:rPr lang="en-US" altLang="tr-TR" sz="2800" dirty="0"/>
              <a:t> </a:t>
            </a:r>
            <a:r>
              <a:rPr lang="en-US" altLang="tr-TR" sz="2800" dirty="0" err="1"/>
              <a:t>yerine</a:t>
            </a:r>
            <a:r>
              <a:rPr lang="en-US" altLang="tr-TR" sz="2800" dirty="0"/>
              <a:t> </a:t>
            </a:r>
            <a:r>
              <a:rPr lang="en-US" altLang="tr-TR" sz="2800" dirty="0" err="1"/>
              <a:t>karar</a:t>
            </a:r>
            <a:r>
              <a:rPr lang="en-US" altLang="tr-TR" sz="2800" dirty="0"/>
              <a:t> </a:t>
            </a:r>
            <a:r>
              <a:rPr lang="en-US" altLang="tr-TR" sz="2800" dirty="0" err="1"/>
              <a:t>ağacı</a:t>
            </a:r>
            <a:r>
              <a:rPr lang="en-US" altLang="tr-TR" sz="2800" dirty="0"/>
              <a:t> </a:t>
            </a:r>
            <a:r>
              <a:rPr lang="en-US" altLang="tr-TR" sz="2800" dirty="0" err="1"/>
              <a:t>oluşturulması</a:t>
            </a:r>
            <a:r>
              <a:rPr lang="en-US" altLang="tr-TR" sz="2800" dirty="0"/>
              <a:t> </a:t>
            </a:r>
            <a:r>
              <a:rPr lang="tr-TR" altLang="tr-TR" sz="2800" dirty="0"/>
              <a:t>daha </a:t>
            </a:r>
            <a:r>
              <a:rPr lang="en-US" altLang="tr-TR" sz="2800" dirty="0" err="1"/>
              <a:t>uygun</a:t>
            </a:r>
            <a:r>
              <a:rPr lang="en-US" altLang="tr-TR" sz="2800" dirty="0"/>
              <a:t> </a:t>
            </a:r>
            <a:r>
              <a:rPr lang="en-US" altLang="tr-TR" sz="2800" dirty="0" err="1"/>
              <a:t>olur</a:t>
            </a:r>
            <a:r>
              <a:rPr lang="en-US" altLang="tr-TR" sz="2800" dirty="0"/>
              <a:t>.</a:t>
            </a:r>
            <a:endParaRPr lang="tr-TR" altLang="tr-TR" sz="2800" dirty="0"/>
          </a:p>
        </p:txBody>
      </p:sp>
      <p:pic>
        <p:nvPicPr>
          <p:cNvPr id="2" name="Resim 1"/>
          <p:cNvPicPr>
            <a:picLocks noChangeAspect="1"/>
          </p:cNvPicPr>
          <p:nvPr/>
        </p:nvPicPr>
        <p:blipFill>
          <a:blip r:embed="rId2"/>
          <a:stretch>
            <a:fillRect/>
          </a:stretch>
        </p:blipFill>
        <p:spPr>
          <a:xfrm>
            <a:off x="2057400" y="3703321"/>
            <a:ext cx="4489704" cy="2655895"/>
          </a:xfrm>
          <a:prstGeom prst="rect">
            <a:avLst/>
          </a:prstGeom>
        </p:spPr>
      </p:pic>
    </p:spTree>
    <p:extLst>
      <p:ext uri="{BB962C8B-B14F-4D97-AF65-F5344CB8AC3E}">
        <p14:creationId xmlns:p14="http://schemas.microsoft.com/office/powerpoint/2010/main" val="42749424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spect="1" noChangeArrowheads="1"/>
          </p:cNvSpPr>
          <p:nvPr>
            <p:ph type="title"/>
          </p:nvPr>
        </p:nvSpPr>
        <p:spPr/>
        <p:txBody>
          <a:bodyPr/>
          <a:lstStyle/>
          <a:p>
            <a:r>
              <a:rPr lang="tr-TR" altLang="tr-TR" dirty="0"/>
              <a:t>Örnek-10</a:t>
            </a:r>
          </a:p>
        </p:txBody>
      </p:sp>
      <p:sp>
        <p:nvSpPr>
          <p:cNvPr id="159747" name="Rectangle 3"/>
          <p:cNvSpPr>
            <a:spLocks noGrp="1" noChangeAspect="1" noChangeArrowheads="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tr-TR" dirty="0" err="1"/>
              <a:t>Örnek</a:t>
            </a:r>
            <a:r>
              <a:rPr lang="en-US" altLang="tr-TR" dirty="0"/>
              <a:t> 1’deki </a:t>
            </a:r>
            <a:r>
              <a:rPr lang="en-US" altLang="tr-TR" dirty="0" err="1"/>
              <a:t>problemin</a:t>
            </a:r>
            <a:r>
              <a:rPr lang="en-US" altLang="tr-TR" dirty="0"/>
              <a:t> </a:t>
            </a:r>
            <a:r>
              <a:rPr lang="en-US" altLang="tr-TR" dirty="0" err="1"/>
              <a:t>karar</a:t>
            </a:r>
            <a:r>
              <a:rPr lang="en-US" altLang="tr-TR" dirty="0"/>
              <a:t> </a:t>
            </a:r>
            <a:r>
              <a:rPr lang="en-US" altLang="tr-TR" dirty="0" err="1"/>
              <a:t>ağacını</a:t>
            </a:r>
            <a:r>
              <a:rPr lang="en-US" altLang="tr-TR" dirty="0"/>
              <a:t> </a:t>
            </a:r>
            <a:r>
              <a:rPr lang="en-US" altLang="tr-TR" dirty="0" err="1"/>
              <a:t>düzenleyerek</a:t>
            </a:r>
            <a:r>
              <a:rPr lang="en-US" altLang="tr-TR" dirty="0"/>
              <a:t> </a:t>
            </a:r>
            <a:r>
              <a:rPr lang="tr-TR" altLang="tr-TR" dirty="0"/>
              <a:t>karı</a:t>
            </a:r>
            <a:r>
              <a:rPr lang="en-US" altLang="tr-TR" dirty="0"/>
              <a:t> </a:t>
            </a:r>
            <a:r>
              <a:rPr lang="en-US" altLang="tr-TR" dirty="0" err="1"/>
              <a:t>en</a:t>
            </a:r>
            <a:r>
              <a:rPr lang="en-US" altLang="tr-TR" dirty="0"/>
              <a:t> </a:t>
            </a:r>
            <a:r>
              <a:rPr lang="en-US" altLang="tr-TR" dirty="0" err="1"/>
              <a:t>büyükleyen</a:t>
            </a:r>
            <a:r>
              <a:rPr lang="en-US" altLang="tr-TR" dirty="0"/>
              <a:t> </a:t>
            </a:r>
            <a:r>
              <a:rPr lang="en-US" altLang="tr-TR" dirty="0" err="1"/>
              <a:t>sipariş</a:t>
            </a:r>
            <a:r>
              <a:rPr lang="en-US" altLang="tr-TR" dirty="0"/>
              <a:t> </a:t>
            </a:r>
            <a:r>
              <a:rPr lang="en-US" altLang="tr-TR" dirty="0" err="1"/>
              <a:t>miktarını</a:t>
            </a:r>
            <a:r>
              <a:rPr lang="en-US" altLang="tr-TR" dirty="0"/>
              <a:t> </a:t>
            </a:r>
            <a:r>
              <a:rPr lang="en-US" altLang="tr-TR" dirty="0" err="1"/>
              <a:t>bulunuz</a:t>
            </a:r>
            <a:r>
              <a:rPr lang="en-US" altLang="tr-TR" dirty="0"/>
              <a:t>.</a:t>
            </a:r>
            <a:r>
              <a:rPr lang="tr-TR" altLang="tr-TR" dirty="0"/>
              <a:t> </a:t>
            </a:r>
          </a:p>
        </p:txBody>
      </p:sp>
      <p:graphicFrame>
        <p:nvGraphicFramePr>
          <p:cNvPr id="4" name="Tablo 3"/>
          <p:cNvGraphicFramePr>
            <a:graphicFrameLocks noGrp="1"/>
          </p:cNvGraphicFramePr>
          <p:nvPr>
            <p:extLst>
              <p:ext uri="{D42A27DB-BD31-4B8C-83A1-F6EECF244321}">
                <p14:modId xmlns:p14="http://schemas.microsoft.com/office/powerpoint/2010/main" val="3716458494"/>
              </p:ext>
            </p:extLst>
          </p:nvPr>
        </p:nvGraphicFramePr>
        <p:xfrm>
          <a:off x="1885244" y="3429567"/>
          <a:ext cx="3442670" cy="2834640"/>
        </p:xfrm>
        <a:graphic>
          <a:graphicData uri="http://schemas.openxmlformats.org/drawingml/2006/table">
            <a:tbl>
              <a:tblPr firstRow="1" bandRow="1">
                <a:tableStyleId>{5940675A-B579-460E-94D1-54222C63F5DA}</a:tableStyleId>
              </a:tblPr>
              <a:tblGrid>
                <a:gridCol w="891823">
                  <a:extLst>
                    <a:ext uri="{9D8B030D-6E8A-4147-A177-3AD203B41FA5}">
                      <a16:colId xmlns:a16="http://schemas.microsoft.com/office/drawing/2014/main" val="3049428098"/>
                    </a:ext>
                  </a:extLst>
                </a:gridCol>
                <a:gridCol w="561374">
                  <a:extLst>
                    <a:ext uri="{9D8B030D-6E8A-4147-A177-3AD203B41FA5}">
                      <a16:colId xmlns:a16="http://schemas.microsoft.com/office/drawing/2014/main" val="4083444673"/>
                    </a:ext>
                  </a:extLst>
                </a:gridCol>
                <a:gridCol w="646537">
                  <a:extLst>
                    <a:ext uri="{9D8B030D-6E8A-4147-A177-3AD203B41FA5}">
                      <a16:colId xmlns:a16="http://schemas.microsoft.com/office/drawing/2014/main" val="3402752897"/>
                    </a:ext>
                  </a:extLst>
                </a:gridCol>
                <a:gridCol w="575733">
                  <a:extLst>
                    <a:ext uri="{9D8B030D-6E8A-4147-A177-3AD203B41FA5}">
                      <a16:colId xmlns:a16="http://schemas.microsoft.com/office/drawing/2014/main" val="3563408737"/>
                    </a:ext>
                  </a:extLst>
                </a:gridCol>
                <a:gridCol w="767203">
                  <a:extLst>
                    <a:ext uri="{9D8B030D-6E8A-4147-A177-3AD203B41FA5}">
                      <a16:colId xmlns:a16="http://schemas.microsoft.com/office/drawing/2014/main" val="1279198187"/>
                    </a:ext>
                  </a:extLst>
                </a:gridCol>
              </a:tblGrid>
              <a:tr h="256822">
                <a:tc rowSpan="2">
                  <a:txBody>
                    <a:bodyPr/>
                    <a:lstStyle/>
                    <a:p>
                      <a:endParaRPr lang="tr-TR" dirty="0"/>
                    </a:p>
                    <a:p>
                      <a:r>
                        <a:rPr lang="tr-TR" dirty="0"/>
                        <a:t>Strateji</a:t>
                      </a:r>
                    </a:p>
                  </a:txBody>
                  <a:tcPr>
                    <a:solidFill>
                      <a:schemeClr val="bg1">
                        <a:lumMod val="95000"/>
                      </a:schemeClr>
                    </a:solidFill>
                  </a:tcPr>
                </a:tc>
                <a:tc gridSpan="4">
                  <a:txBody>
                    <a:bodyPr/>
                    <a:lstStyle/>
                    <a:p>
                      <a:pPr algn="ctr"/>
                      <a:r>
                        <a:rPr lang="tr-TR" dirty="0"/>
                        <a:t>Olay</a:t>
                      </a:r>
                    </a:p>
                  </a:txBody>
                  <a:tcPr>
                    <a:solidFill>
                      <a:schemeClr val="bg1">
                        <a:lumMod val="95000"/>
                      </a:schemeClr>
                    </a:solidFill>
                  </a:tcPr>
                </a:tc>
                <a:tc hMerge="1">
                  <a:txBody>
                    <a:bodyPr/>
                    <a:lstStyle/>
                    <a:p>
                      <a:endParaRPr lang="tr-TR" dirty="0"/>
                    </a:p>
                  </a:txBody>
                  <a:tcPr/>
                </a:tc>
                <a:tc hMerge="1">
                  <a:txBody>
                    <a:bodyPr/>
                    <a:lstStyle/>
                    <a:p>
                      <a:endParaRPr lang="tr-TR" dirty="0"/>
                    </a:p>
                  </a:txBody>
                  <a:tcPr/>
                </a:tc>
                <a:tc hMerge="1">
                  <a:txBody>
                    <a:bodyPr/>
                    <a:lstStyle/>
                    <a:p>
                      <a:endParaRPr lang="tr-TR" dirty="0"/>
                    </a:p>
                  </a:txBody>
                  <a:tcPr/>
                </a:tc>
                <a:extLst>
                  <a:ext uri="{0D108BD9-81ED-4DB2-BD59-A6C34878D82A}">
                    <a16:rowId xmlns:a16="http://schemas.microsoft.com/office/drawing/2014/main" val="3502936142"/>
                  </a:ext>
                </a:extLst>
              </a:tr>
              <a:tr h="256822">
                <a:tc vMerge="1">
                  <a:txBody>
                    <a:bodyPr/>
                    <a:lstStyle/>
                    <a:p>
                      <a:endParaRPr lang="tr-TR" dirty="0"/>
                    </a:p>
                  </a:txBody>
                  <a:tcPr/>
                </a:tc>
                <a:tc>
                  <a:txBody>
                    <a:bodyPr/>
                    <a:lstStyle/>
                    <a:p>
                      <a:pPr algn="ctr"/>
                      <a:r>
                        <a:rPr lang="tr-TR" dirty="0"/>
                        <a:t>O1</a:t>
                      </a:r>
                    </a:p>
                    <a:p>
                      <a:pPr algn="ctr"/>
                      <a:r>
                        <a:rPr lang="tr-TR" dirty="0"/>
                        <a:t>100</a:t>
                      </a:r>
                    </a:p>
                  </a:txBody>
                  <a:tcPr>
                    <a:solidFill>
                      <a:schemeClr val="bg1">
                        <a:lumMod val="95000"/>
                      </a:schemeClr>
                    </a:solidFill>
                  </a:tcPr>
                </a:tc>
                <a:tc>
                  <a:txBody>
                    <a:bodyPr/>
                    <a:lstStyle/>
                    <a:p>
                      <a:pPr algn="ctr"/>
                      <a:r>
                        <a:rPr lang="tr-TR" dirty="0"/>
                        <a:t>O2</a:t>
                      </a:r>
                    </a:p>
                    <a:p>
                      <a:pPr algn="ctr"/>
                      <a:r>
                        <a:rPr lang="tr-TR" dirty="0"/>
                        <a:t>150</a:t>
                      </a:r>
                    </a:p>
                  </a:txBody>
                  <a:tcPr>
                    <a:solidFill>
                      <a:schemeClr val="bg1">
                        <a:lumMod val="95000"/>
                      </a:schemeClr>
                    </a:solidFill>
                  </a:tcPr>
                </a:tc>
                <a:tc>
                  <a:txBody>
                    <a:bodyPr/>
                    <a:lstStyle/>
                    <a:p>
                      <a:pPr algn="ctr"/>
                      <a:r>
                        <a:rPr lang="tr-TR" dirty="0"/>
                        <a:t>O3</a:t>
                      </a:r>
                    </a:p>
                    <a:p>
                      <a:pPr algn="ctr"/>
                      <a:r>
                        <a:rPr lang="tr-TR" dirty="0"/>
                        <a:t>200</a:t>
                      </a:r>
                    </a:p>
                  </a:txBody>
                  <a:tcPr>
                    <a:solidFill>
                      <a:schemeClr val="bg1">
                        <a:lumMod val="95000"/>
                      </a:schemeClr>
                    </a:solidFill>
                  </a:tcPr>
                </a:tc>
                <a:tc>
                  <a:txBody>
                    <a:bodyPr/>
                    <a:lstStyle/>
                    <a:p>
                      <a:pPr algn="ctr"/>
                      <a:r>
                        <a:rPr lang="tr-TR" dirty="0"/>
                        <a:t>O4</a:t>
                      </a:r>
                    </a:p>
                    <a:p>
                      <a:pPr algn="ctr"/>
                      <a:r>
                        <a:rPr lang="tr-TR" dirty="0"/>
                        <a:t>250</a:t>
                      </a:r>
                    </a:p>
                  </a:txBody>
                  <a:tcPr>
                    <a:solidFill>
                      <a:schemeClr val="bg1">
                        <a:lumMod val="95000"/>
                      </a:schemeClr>
                    </a:solidFill>
                  </a:tcPr>
                </a:tc>
                <a:extLst>
                  <a:ext uri="{0D108BD9-81ED-4DB2-BD59-A6C34878D82A}">
                    <a16:rowId xmlns:a16="http://schemas.microsoft.com/office/drawing/2014/main" val="605692650"/>
                  </a:ext>
                </a:extLst>
              </a:tr>
              <a:tr h="256822">
                <a:tc>
                  <a:txBody>
                    <a:bodyPr/>
                    <a:lstStyle/>
                    <a:p>
                      <a:pPr algn="ctr"/>
                      <a:r>
                        <a:rPr lang="tr-TR" dirty="0"/>
                        <a:t>S1=100</a:t>
                      </a:r>
                    </a:p>
                  </a:txBody>
                  <a:tcPr>
                    <a:solidFill>
                      <a:schemeClr val="bg1">
                        <a:lumMod val="95000"/>
                      </a:schemeClr>
                    </a:solidFill>
                  </a:tcPr>
                </a:tc>
                <a:tc>
                  <a:txBody>
                    <a:bodyPr/>
                    <a:lstStyle/>
                    <a:p>
                      <a:pPr algn="ctr"/>
                      <a:r>
                        <a:rPr lang="tr-TR" dirty="0"/>
                        <a:t>26</a:t>
                      </a:r>
                    </a:p>
                  </a:txBody>
                  <a:tcPr/>
                </a:tc>
                <a:tc>
                  <a:txBody>
                    <a:bodyPr/>
                    <a:lstStyle/>
                    <a:p>
                      <a:pPr algn="ctr"/>
                      <a:r>
                        <a:rPr lang="tr-TR" dirty="0"/>
                        <a:t>26</a:t>
                      </a:r>
                    </a:p>
                  </a:txBody>
                  <a:tcPr/>
                </a:tc>
                <a:tc>
                  <a:txBody>
                    <a:bodyPr/>
                    <a:lstStyle/>
                    <a:p>
                      <a:pPr algn="ctr"/>
                      <a:r>
                        <a:rPr lang="tr-TR" dirty="0"/>
                        <a:t>18</a:t>
                      </a:r>
                    </a:p>
                  </a:txBody>
                  <a:tcPr/>
                </a:tc>
                <a:tc>
                  <a:txBody>
                    <a:bodyPr/>
                    <a:lstStyle/>
                    <a:p>
                      <a:pPr algn="ctr"/>
                      <a:r>
                        <a:rPr lang="tr-TR" dirty="0"/>
                        <a:t>22</a:t>
                      </a:r>
                    </a:p>
                  </a:txBody>
                  <a:tcPr/>
                </a:tc>
                <a:extLst>
                  <a:ext uri="{0D108BD9-81ED-4DB2-BD59-A6C34878D82A}">
                    <a16:rowId xmlns:a16="http://schemas.microsoft.com/office/drawing/2014/main" val="2861756719"/>
                  </a:ext>
                </a:extLst>
              </a:tr>
              <a:tr h="256822">
                <a:tc>
                  <a:txBody>
                    <a:bodyPr/>
                    <a:lstStyle/>
                    <a:p>
                      <a:pPr algn="ctr"/>
                      <a:r>
                        <a:rPr lang="tr-TR" dirty="0"/>
                        <a:t>S2=200</a:t>
                      </a:r>
                    </a:p>
                  </a:txBody>
                  <a:tcPr>
                    <a:solidFill>
                      <a:schemeClr val="bg1">
                        <a:lumMod val="95000"/>
                      </a:schemeClr>
                    </a:solidFill>
                  </a:tcPr>
                </a:tc>
                <a:tc>
                  <a:txBody>
                    <a:bodyPr/>
                    <a:lstStyle/>
                    <a:p>
                      <a:pPr algn="ctr"/>
                      <a:r>
                        <a:rPr lang="tr-TR" dirty="0"/>
                        <a:t>22</a:t>
                      </a:r>
                    </a:p>
                  </a:txBody>
                  <a:tcPr/>
                </a:tc>
                <a:tc>
                  <a:txBody>
                    <a:bodyPr/>
                    <a:lstStyle/>
                    <a:p>
                      <a:pPr algn="ctr"/>
                      <a:r>
                        <a:rPr lang="tr-TR" dirty="0"/>
                        <a:t>34</a:t>
                      </a:r>
                    </a:p>
                  </a:txBody>
                  <a:tcPr/>
                </a:tc>
                <a:tc>
                  <a:txBody>
                    <a:bodyPr/>
                    <a:lstStyle/>
                    <a:p>
                      <a:pPr algn="ctr"/>
                      <a:r>
                        <a:rPr lang="tr-TR" dirty="0"/>
                        <a:t>30</a:t>
                      </a:r>
                    </a:p>
                  </a:txBody>
                  <a:tcPr/>
                </a:tc>
                <a:tc>
                  <a:txBody>
                    <a:bodyPr/>
                    <a:lstStyle/>
                    <a:p>
                      <a:pPr algn="ctr"/>
                      <a:r>
                        <a:rPr lang="tr-TR" dirty="0"/>
                        <a:t>18</a:t>
                      </a:r>
                    </a:p>
                  </a:txBody>
                  <a:tcPr/>
                </a:tc>
                <a:extLst>
                  <a:ext uri="{0D108BD9-81ED-4DB2-BD59-A6C34878D82A}">
                    <a16:rowId xmlns:a16="http://schemas.microsoft.com/office/drawing/2014/main" val="1546400274"/>
                  </a:ext>
                </a:extLst>
              </a:tr>
              <a:tr h="256822">
                <a:tc>
                  <a:txBody>
                    <a:bodyPr/>
                    <a:lstStyle/>
                    <a:p>
                      <a:pPr algn="ctr"/>
                      <a:r>
                        <a:rPr lang="tr-TR" dirty="0"/>
                        <a:t>S3=250</a:t>
                      </a:r>
                    </a:p>
                  </a:txBody>
                  <a:tcPr>
                    <a:solidFill>
                      <a:schemeClr val="bg1">
                        <a:lumMod val="95000"/>
                      </a:schemeClr>
                    </a:solidFill>
                  </a:tcPr>
                </a:tc>
                <a:tc>
                  <a:txBody>
                    <a:bodyPr/>
                    <a:lstStyle/>
                    <a:p>
                      <a:pPr algn="ctr"/>
                      <a:r>
                        <a:rPr lang="tr-TR" dirty="0"/>
                        <a:t>28</a:t>
                      </a:r>
                    </a:p>
                  </a:txBody>
                  <a:tcPr/>
                </a:tc>
                <a:tc>
                  <a:txBody>
                    <a:bodyPr/>
                    <a:lstStyle/>
                    <a:p>
                      <a:pPr algn="ctr"/>
                      <a:r>
                        <a:rPr lang="tr-TR" dirty="0"/>
                        <a:t>24</a:t>
                      </a:r>
                    </a:p>
                  </a:txBody>
                  <a:tcPr/>
                </a:tc>
                <a:tc>
                  <a:txBody>
                    <a:bodyPr/>
                    <a:lstStyle/>
                    <a:p>
                      <a:pPr algn="ctr"/>
                      <a:r>
                        <a:rPr lang="tr-TR" dirty="0"/>
                        <a:t>34</a:t>
                      </a:r>
                    </a:p>
                  </a:txBody>
                  <a:tcPr/>
                </a:tc>
                <a:tc>
                  <a:txBody>
                    <a:bodyPr/>
                    <a:lstStyle/>
                    <a:p>
                      <a:pPr algn="ctr"/>
                      <a:r>
                        <a:rPr lang="tr-TR" dirty="0"/>
                        <a:t>26</a:t>
                      </a:r>
                    </a:p>
                  </a:txBody>
                  <a:tcPr/>
                </a:tc>
                <a:extLst>
                  <a:ext uri="{0D108BD9-81ED-4DB2-BD59-A6C34878D82A}">
                    <a16:rowId xmlns:a16="http://schemas.microsoft.com/office/drawing/2014/main" val="2422504025"/>
                  </a:ext>
                </a:extLst>
              </a:tr>
              <a:tr h="256822">
                <a:tc>
                  <a:txBody>
                    <a:bodyPr/>
                    <a:lstStyle/>
                    <a:p>
                      <a:pPr algn="ctr"/>
                      <a:r>
                        <a:rPr lang="tr-TR" dirty="0"/>
                        <a:t>S4=300</a:t>
                      </a:r>
                    </a:p>
                  </a:txBody>
                  <a:tcPr>
                    <a:solidFill>
                      <a:schemeClr val="bg1">
                        <a:lumMod val="95000"/>
                      </a:schemeClr>
                    </a:solidFill>
                  </a:tcPr>
                </a:tc>
                <a:tc>
                  <a:txBody>
                    <a:bodyPr/>
                    <a:lstStyle/>
                    <a:p>
                      <a:pPr algn="ctr"/>
                      <a:r>
                        <a:rPr lang="tr-TR" dirty="0"/>
                        <a:t>22</a:t>
                      </a:r>
                    </a:p>
                  </a:txBody>
                  <a:tcPr/>
                </a:tc>
                <a:tc>
                  <a:txBody>
                    <a:bodyPr/>
                    <a:lstStyle/>
                    <a:p>
                      <a:pPr algn="ctr"/>
                      <a:r>
                        <a:rPr lang="tr-TR" dirty="0"/>
                        <a:t>30</a:t>
                      </a:r>
                    </a:p>
                  </a:txBody>
                  <a:tcPr/>
                </a:tc>
                <a:tc>
                  <a:txBody>
                    <a:bodyPr/>
                    <a:lstStyle/>
                    <a:p>
                      <a:pPr algn="ctr"/>
                      <a:r>
                        <a:rPr lang="tr-TR" dirty="0"/>
                        <a:t>28</a:t>
                      </a:r>
                    </a:p>
                  </a:txBody>
                  <a:tcPr/>
                </a:tc>
                <a:tc>
                  <a:txBody>
                    <a:bodyPr/>
                    <a:lstStyle/>
                    <a:p>
                      <a:pPr algn="ctr"/>
                      <a:r>
                        <a:rPr lang="tr-TR" dirty="0"/>
                        <a:t>20</a:t>
                      </a:r>
                    </a:p>
                  </a:txBody>
                  <a:tcPr/>
                </a:tc>
                <a:extLst>
                  <a:ext uri="{0D108BD9-81ED-4DB2-BD59-A6C34878D82A}">
                    <a16:rowId xmlns:a16="http://schemas.microsoft.com/office/drawing/2014/main" val="139760520"/>
                  </a:ext>
                </a:extLst>
              </a:tr>
              <a:tr h="256822">
                <a:tc>
                  <a:txBody>
                    <a:bodyPr/>
                    <a:lstStyle/>
                    <a:p>
                      <a:r>
                        <a:rPr lang="tr-TR" dirty="0">
                          <a:solidFill>
                            <a:srgbClr val="C00000"/>
                          </a:solidFill>
                        </a:rPr>
                        <a:t>Olasılık</a:t>
                      </a:r>
                    </a:p>
                  </a:txBody>
                  <a:tcPr>
                    <a:solidFill>
                      <a:schemeClr val="bg1">
                        <a:lumMod val="95000"/>
                      </a:schemeClr>
                    </a:solidFill>
                  </a:tcPr>
                </a:tc>
                <a:tc>
                  <a:txBody>
                    <a:bodyPr/>
                    <a:lstStyle/>
                    <a:p>
                      <a:pPr algn="ctr"/>
                      <a:r>
                        <a:rPr lang="tr-TR" dirty="0">
                          <a:solidFill>
                            <a:srgbClr val="C00000"/>
                          </a:solidFill>
                        </a:rPr>
                        <a:t>1/4</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tr-TR" dirty="0">
                          <a:solidFill>
                            <a:srgbClr val="C00000"/>
                          </a:solidFill>
                        </a:rPr>
                        <a:t>1/4</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tr-TR" dirty="0">
                          <a:solidFill>
                            <a:srgbClr val="C00000"/>
                          </a:solidFill>
                        </a:rPr>
                        <a:t>1/4</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tr-TR" dirty="0">
                          <a:solidFill>
                            <a:srgbClr val="C00000"/>
                          </a:solidFill>
                        </a:rPr>
                        <a:t>1/4</a:t>
                      </a:r>
                    </a:p>
                  </a:txBody>
                  <a:tcPr/>
                </a:tc>
                <a:extLst>
                  <a:ext uri="{0D108BD9-81ED-4DB2-BD59-A6C34878D82A}">
                    <a16:rowId xmlns:a16="http://schemas.microsoft.com/office/drawing/2014/main" val="1282341639"/>
                  </a:ext>
                </a:extLst>
              </a:tr>
            </a:tbl>
          </a:graphicData>
        </a:graphic>
      </p:graphicFrame>
    </p:spTree>
    <p:extLst>
      <p:ext uri="{BB962C8B-B14F-4D97-AF65-F5344CB8AC3E}">
        <p14:creationId xmlns:p14="http://schemas.microsoft.com/office/powerpoint/2010/main" val="15853856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p:cNvSpPr>
            <a:spLocks noGrp="1"/>
          </p:cNvSpPr>
          <p:nvPr>
            <p:ph type="sldNum" sz="quarter" idx="10"/>
          </p:nvPr>
        </p:nvSpPr>
        <p:spPr/>
        <p:txBody>
          <a:bodyPr/>
          <a:lstStyle/>
          <a:p>
            <a:pPr>
              <a:defRPr/>
            </a:pPr>
            <a:fld id="{FE785E61-C314-4A6F-8C1A-F05F9EFB7D21}" type="slidenum">
              <a:rPr lang="en-US" altLang="tr-TR" smtClean="0"/>
              <a:pPr>
                <a:defRPr/>
              </a:pPr>
              <a:t>46</a:t>
            </a:fld>
            <a:endParaRPr lang="en-US" altLang="tr-TR"/>
          </a:p>
        </p:txBody>
      </p:sp>
      <p:sp>
        <p:nvSpPr>
          <p:cNvPr id="7" name="Rectangle 2"/>
          <p:cNvSpPr>
            <a:spLocks noGrp="1" noChangeAspect="1" noChangeArrowheads="1"/>
          </p:cNvSpPr>
          <p:nvPr>
            <p:ph type="title"/>
          </p:nvPr>
        </p:nvSpPr>
        <p:spPr>
          <a:xfrm>
            <a:off x="95250" y="6527"/>
            <a:ext cx="8953500" cy="1143000"/>
          </a:xfrm>
        </p:spPr>
        <p:txBody>
          <a:bodyPr/>
          <a:lstStyle/>
          <a:p>
            <a:r>
              <a:rPr lang="tr-TR" altLang="tr-TR" dirty="0"/>
              <a:t>Çözüm-10</a:t>
            </a:r>
          </a:p>
        </p:txBody>
      </p:sp>
      <p:pic>
        <p:nvPicPr>
          <p:cNvPr id="11" name="Resim 10"/>
          <p:cNvPicPr>
            <a:picLocks noChangeAspect="1"/>
          </p:cNvPicPr>
          <p:nvPr/>
        </p:nvPicPr>
        <p:blipFill>
          <a:blip r:embed="rId2"/>
          <a:stretch>
            <a:fillRect/>
          </a:stretch>
        </p:blipFill>
        <p:spPr>
          <a:xfrm>
            <a:off x="0" y="1019810"/>
            <a:ext cx="8743421" cy="5361940"/>
          </a:xfrm>
          <a:prstGeom prst="rect">
            <a:avLst/>
          </a:prstGeom>
        </p:spPr>
      </p:pic>
    </p:spTree>
    <p:extLst>
      <p:ext uri="{BB962C8B-B14F-4D97-AF65-F5344CB8AC3E}">
        <p14:creationId xmlns:p14="http://schemas.microsoft.com/office/powerpoint/2010/main" val="30138815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p:cNvSpPr>
            <a:spLocks noGrp="1"/>
          </p:cNvSpPr>
          <p:nvPr>
            <p:ph type="sldNum" sz="quarter" idx="10"/>
          </p:nvPr>
        </p:nvSpPr>
        <p:spPr/>
        <p:txBody>
          <a:bodyPr/>
          <a:lstStyle/>
          <a:p>
            <a:pPr>
              <a:defRPr/>
            </a:pPr>
            <a:fld id="{FE785E61-C314-4A6F-8C1A-F05F9EFB7D21}" type="slidenum">
              <a:rPr lang="en-US" altLang="tr-TR" smtClean="0"/>
              <a:pPr>
                <a:defRPr/>
              </a:pPr>
              <a:t>47</a:t>
            </a:fld>
            <a:endParaRPr lang="en-US" altLang="tr-TR"/>
          </a:p>
        </p:txBody>
      </p:sp>
      <p:pic>
        <p:nvPicPr>
          <p:cNvPr id="6" name="Resim 5"/>
          <p:cNvPicPr/>
          <p:nvPr/>
        </p:nvPicPr>
        <p:blipFill>
          <a:blip r:embed="rId2">
            <a:extLst>
              <a:ext uri="{28A0092B-C50C-407E-A947-70E740481C1C}">
                <a14:useLocalDpi xmlns:a14="http://schemas.microsoft.com/office/drawing/2010/main" val="0"/>
              </a:ext>
            </a:extLst>
          </a:blip>
          <a:stretch>
            <a:fillRect/>
          </a:stretch>
        </p:blipFill>
        <p:spPr>
          <a:xfrm>
            <a:off x="952924" y="901170"/>
            <a:ext cx="7265388" cy="3964341"/>
          </a:xfrm>
          <a:prstGeom prst="rect">
            <a:avLst/>
          </a:prstGeom>
        </p:spPr>
      </p:pic>
      <p:sp>
        <p:nvSpPr>
          <p:cNvPr id="7" name="Rectangle 2"/>
          <p:cNvSpPr>
            <a:spLocks noGrp="1" noChangeAspect="1" noChangeArrowheads="1"/>
          </p:cNvSpPr>
          <p:nvPr>
            <p:ph type="title"/>
          </p:nvPr>
        </p:nvSpPr>
        <p:spPr>
          <a:xfrm>
            <a:off x="95250" y="6527"/>
            <a:ext cx="8953500" cy="1143000"/>
          </a:xfrm>
        </p:spPr>
        <p:txBody>
          <a:bodyPr/>
          <a:lstStyle/>
          <a:p>
            <a:r>
              <a:rPr lang="tr-TR" altLang="tr-TR" dirty="0"/>
              <a:t>Çözüm-10</a:t>
            </a:r>
          </a:p>
        </p:txBody>
      </p:sp>
      <p:sp>
        <p:nvSpPr>
          <p:cNvPr id="2" name="Dikdörtgen 1"/>
          <p:cNvSpPr/>
          <p:nvPr/>
        </p:nvSpPr>
        <p:spPr>
          <a:xfrm>
            <a:off x="355599" y="5013797"/>
            <a:ext cx="6745111" cy="1421928"/>
          </a:xfrm>
          <a:prstGeom prst="rect">
            <a:avLst/>
          </a:prstGeom>
        </p:spPr>
        <p:txBody>
          <a:bodyPr wrap="square">
            <a:spAutoFit/>
          </a:bodyPr>
          <a:lstStyle/>
          <a:p>
            <a:pPr>
              <a:lnSpc>
                <a:spcPct val="80000"/>
              </a:lnSpc>
            </a:pPr>
            <a:r>
              <a:rPr lang="en-US" altLang="tr-TR" dirty="0" err="1"/>
              <a:t>Dallardan</a:t>
            </a:r>
            <a:r>
              <a:rPr lang="en-US" altLang="tr-TR" dirty="0"/>
              <a:t> </a:t>
            </a:r>
            <a:r>
              <a:rPr lang="en-US" altLang="tr-TR" dirty="0" err="1"/>
              <a:t>geriye</a:t>
            </a:r>
            <a:r>
              <a:rPr lang="en-US" altLang="tr-TR" dirty="0"/>
              <a:t> </a:t>
            </a:r>
            <a:r>
              <a:rPr lang="en-US" altLang="tr-TR" dirty="0" err="1"/>
              <a:t>doğru</a:t>
            </a:r>
            <a:r>
              <a:rPr lang="en-US" altLang="tr-TR" dirty="0"/>
              <a:t> </a:t>
            </a:r>
            <a:r>
              <a:rPr lang="en-US" altLang="tr-TR" dirty="0" err="1"/>
              <a:t>giderek</a:t>
            </a:r>
            <a:r>
              <a:rPr lang="en-US" altLang="tr-TR" dirty="0"/>
              <a:t> </a:t>
            </a:r>
            <a:r>
              <a:rPr lang="en-US" altLang="tr-TR" dirty="0" err="1"/>
              <a:t>düğüm</a:t>
            </a:r>
            <a:r>
              <a:rPr lang="en-US" altLang="tr-TR" dirty="0"/>
              <a:t> </a:t>
            </a:r>
            <a:r>
              <a:rPr lang="en-US" altLang="tr-TR" dirty="0" err="1"/>
              <a:t>nokta</a:t>
            </a:r>
            <a:r>
              <a:rPr lang="tr-TR" altLang="tr-TR" dirty="0" err="1"/>
              <a:t>lar</a:t>
            </a:r>
            <a:r>
              <a:rPr lang="en-US" altLang="tr-TR" dirty="0" err="1"/>
              <a:t>ındaki</a:t>
            </a:r>
            <a:r>
              <a:rPr lang="en-US" altLang="tr-TR" dirty="0"/>
              <a:t> </a:t>
            </a:r>
            <a:r>
              <a:rPr lang="en-US" altLang="tr-TR" dirty="0" err="1"/>
              <a:t>beklenen</a:t>
            </a:r>
            <a:r>
              <a:rPr lang="en-US" altLang="tr-TR" dirty="0"/>
              <a:t> </a:t>
            </a:r>
            <a:r>
              <a:rPr lang="en-US" altLang="tr-TR" dirty="0" err="1"/>
              <a:t>kâr</a:t>
            </a:r>
            <a:r>
              <a:rPr lang="tr-TR" altLang="tr-TR" dirty="0" err="1"/>
              <a:t>lar</a:t>
            </a:r>
            <a:r>
              <a:rPr lang="en-US" altLang="tr-TR" dirty="0"/>
              <a:t> (BK) </a:t>
            </a:r>
            <a:r>
              <a:rPr lang="en-US" altLang="tr-TR" dirty="0" err="1"/>
              <a:t>hesapla</a:t>
            </a:r>
            <a:r>
              <a:rPr lang="tr-TR" altLang="tr-TR" dirty="0" err="1"/>
              <a:t>nır</a:t>
            </a:r>
            <a:r>
              <a:rPr lang="en-US" altLang="tr-TR" dirty="0"/>
              <a:t>.</a:t>
            </a:r>
          </a:p>
          <a:p>
            <a:pPr>
              <a:lnSpc>
                <a:spcPct val="80000"/>
              </a:lnSpc>
            </a:pPr>
            <a:r>
              <a:rPr lang="tr-TR" altLang="tr-TR" dirty="0"/>
              <a:t>S1-</a:t>
            </a:r>
            <a:r>
              <a:rPr lang="en-US" altLang="tr-TR" dirty="0"/>
              <a:t>BK = </a:t>
            </a:r>
            <a:r>
              <a:rPr lang="tr-TR" altLang="tr-TR" dirty="0"/>
              <a:t>26</a:t>
            </a:r>
            <a:r>
              <a:rPr lang="en-US" altLang="tr-TR" dirty="0"/>
              <a:t>(0</a:t>
            </a:r>
            <a:r>
              <a:rPr lang="tr-TR" altLang="tr-TR" dirty="0"/>
              <a:t>,</a:t>
            </a:r>
            <a:r>
              <a:rPr lang="en-US" altLang="tr-TR" dirty="0"/>
              <a:t>2</a:t>
            </a:r>
            <a:r>
              <a:rPr lang="tr-TR" altLang="tr-TR" dirty="0"/>
              <a:t>5</a:t>
            </a:r>
            <a:r>
              <a:rPr lang="en-US" altLang="tr-TR" dirty="0"/>
              <a:t>) + </a:t>
            </a:r>
            <a:r>
              <a:rPr lang="tr-TR" altLang="tr-TR" dirty="0"/>
              <a:t>26</a:t>
            </a:r>
            <a:r>
              <a:rPr lang="en-US" altLang="tr-TR" dirty="0"/>
              <a:t>(</a:t>
            </a:r>
            <a:r>
              <a:rPr lang="tr-TR" altLang="tr-TR" dirty="0"/>
              <a:t>0,25</a:t>
            </a:r>
            <a:r>
              <a:rPr lang="en-US" altLang="tr-TR" dirty="0"/>
              <a:t>) + </a:t>
            </a:r>
            <a:r>
              <a:rPr lang="tr-TR" altLang="tr-TR" dirty="0"/>
              <a:t>18</a:t>
            </a:r>
            <a:r>
              <a:rPr lang="en-US" altLang="tr-TR" dirty="0"/>
              <a:t>(</a:t>
            </a:r>
            <a:r>
              <a:rPr lang="tr-TR" altLang="tr-TR" dirty="0"/>
              <a:t>0,25</a:t>
            </a:r>
            <a:r>
              <a:rPr lang="en-US" altLang="tr-TR" dirty="0"/>
              <a:t>) + </a:t>
            </a:r>
            <a:r>
              <a:rPr lang="tr-TR" altLang="tr-TR" dirty="0"/>
              <a:t>22</a:t>
            </a:r>
            <a:r>
              <a:rPr lang="en-US" altLang="tr-TR" dirty="0"/>
              <a:t>(</a:t>
            </a:r>
            <a:r>
              <a:rPr lang="tr-TR" altLang="tr-TR" dirty="0"/>
              <a:t>0,25</a:t>
            </a:r>
            <a:r>
              <a:rPr lang="en-US" altLang="tr-TR" dirty="0"/>
              <a:t>)</a:t>
            </a:r>
            <a:r>
              <a:rPr lang="tr-TR" altLang="tr-TR" dirty="0"/>
              <a:t> </a:t>
            </a:r>
            <a:r>
              <a:rPr lang="en-US" altLang="tr-TR" dirty="0"/>
              <a:t> = </a:t>
            </a:r>
            <a:r>
              <a:rPr lang="tr-TR" altLang="tr-TR" dirty="0"/>
              <a:t>23</a:t>
            </a:r>
            <a:r>
              <a:rPr lang="en-US" altLang="tr-TR" dirty="0"/>
              <a:t> </a:t>
            </a:r>
            <a:r>
              <a:rPr lang="tr-TR" altLang="tr-TR" dirty="0"/>
              <a:t>$</a:t>
            </a:r>
          </a:p>
          <a:p>
            <a:pPr>
              <a:lnSpc>
                <a:spcPct val="80000"/>
              </a:lnSpc>
            </a:pPr>
            <a:r>
              <a:rPr lang="tr-TR" altLang="tr-TR" dirty="0"/>
              <a:t>S2-</a:t>
            </a:r>
            <a:r>
              <a:rPr lang="en-US" altLang="tr-TR" dirty="0"/>
              <a:t>BK = </a:t>
            </a:r>
            <a:r>
              <a:rPr lang="tr-TR" altLang="tr-TR" dirty="0"/>
              <a:t>22</a:t>
            </a:r>
            <a:r>
              <a:rPr lang="en-US" altLang="tr-TR" dirty="0"/>
              <a:t>(0</a:t>
            </a:r>
            <a:r>
              <a:rPr lang="tr-TR" altLang="tr-TR" dirty="0"/>
              <a:t>,</a:t>
            </a:r>
            <a:r>
              <a:rPr lang="en-US" altLang="tr-TR" dirty="0"/>
              <a:t>2</a:t>
            </a:r>
            <a:r>
              <a:rPr lang="tr-TR" altLang="tr-TR" dirty="0"/>
              <a:t>5</a:t>
            </a:r>
            <a:r>
              <a:rPr lang="en-US" altLang="tr-TR" dirty="0"/>
              <a:t>) + </a:t>
            </a:r>
            <a:r>
              <a:rPr lang="tr-TR" altLang="tr-TR" dirty="0"/>
              <a:t>34</a:t>
            </a:r>
            <a:r>
              <a:rPr lang="en-US" altLang="tr-TR" dirty="0"/>
              <a:t>(</a:t>
            </a:r>
            <a:r>
              <a:rPr lang="tr-TR" altLang="tr-TR" dirty="0"/>
              <a:t>0,25</a:t>
            </a:r>
            <a:r>
              <a:rPr lang="en-US" altLang="tr-TR" dirty="0"/>
              <a:t>) + </a:t>
            </a:r>
            <a:r>
              <a:rPr lang="tr-TR" altLang="tr-TR" dirty="0"/>
              <a:t>30</a:t>
            </a:r>
            <a:r>
              <a:rPr lang="en-US" altLang="tr-TR" dirty="0"/>
              <a:t>(</a:t>
            </a:r>
            <a:r>
              <a:rPr lang="tr-TR" altLang="tr-TR" dirty="0"/>
              <a:t>0,25</a:t>
            </a:r>
            <a:r>
              <a:rPr lang="en-US" altLang="tr-TR" dirty="0"/>
              <a:t>) + </a:t>
            </a:r>
            <a:r>
              <a:rPr lang="tr-TR" altLang="tr-TR" dirty="0"/>
              <a:t>18</a:t>
            </a:r>
            <a:r>
              <a:rPr lang="en-US" altLang="tr-TR" dirty="0"/>
              <a:t>(</a:t>
            </a:r>
            <a:r>
              <a:rPr lang="tr-TR" altLang="tr-TR" dirty="0"/>
              <a:t>0,25</a:t>
            </a:r>
            <a:r>
              <a:rPr lang="en-US" altLang="tr-TR" dirty="0"/>
              <a:t>)</a:t>
            </a:r>
            <a:r>
              <a:rPr lang="tr-TR" altLang="tr-TR" dirty="0"/>
              <a:t> </a:t>
            </a:r>
            <a:r>
              <a:rPr lang="en-US" altLang="tr-TR" dirty="0"/>
              <a:t> = </a:t>
            </a:r>
            <a:r>
              <a:rPr lang="tr-TR" altLang="tr-TR" dirty="0"/>
              <a:t>26</a:t>
            </a:r>
            <a:r>
              <a:rPr lang="en-US" altLang="tr-TR" dirty="0"/>
              <a:t> </a:t>
            </a:r>
            <a:r>
              <a:rPr lang="tr-TR" altLang="tr-TR" dirty="0"/>
              <a:t>$</a:t>
            </a:r>
          </a:p>
          <a:p>
            <a:pPr>
              <a:lnSpc>
                <a:spcPct val="80000"/>
              </a:lnSpc>
            </a:pPr>
            <a:r>
              <a:rPr lang="tr-TR" altLang="tr-TR" dirty="0"/>
              <a:t>S3-</a:t>
            </a:r>
            <a:r>
              <a:rPr lang="en-US" altLang="tr-TR" dirty="0"/>
              <a:t>BK = </a:t>
            </a:r>
            <a:r>
              <a:rPr lang="tr-TR" altLang="tr-TR" dirty="0"/>
              <a:t>28</a:t>
            </a:r>
            <a:r>
              <a:rPr lang="en-US" altLang="tr-TR" dirty="0"/>
              <a:t>(0</a:t>
            </a:r>
            <a:r>
              <a:rPr lang="tr-TR" altLang="tr-TR" dirty="0"/>
              <a:t>,</a:t>
            </a:r>
            <a:r>
              <a:rPr lang="en-US" altLang="tr-TR" dirty="0"/>
              <a:t>2</a:t>
            </a:r>
            <a:r>
              <a:rPr lang="tr-TR" altLang="tr-TR" dirty="0"/>
              <a:t>5</a:t>
            </a:r>
            <a:r>
              <a:rPr lang="en-US" altLang="tr-TR" dirty="0"/>
              <a:t>) + </a:t>
            </a:r>
            <a:r>
              <a:rPr lang="tr-TR" altLang="tr-TR" dirty="0"/>
              <a:t>24</a:t>
            </a:r>
            <a:r>
              <a:rPr lang="en-US" altLang="tr-TR" dirty="0"/>
              <a:t>(</a:t>
            </a:r>
            <a:r>
              <a:rPr lang="tr-TR" altLang="tr-TR" dirty="0"/>
              <a:t>0,25</a:t>
            </a:r>
            <a:r>
              <a:rPr lang="en-US" altLang="tr-TR" dirty="0"/>
              <a:t>) + </a:t>
            </a:r>
            <a:r>
              <a:rPr lang="tr-TR" altLang="tr-TR" dirty="0"/>
              <a:t>34</a:t>
            </a:r>
            <a:r>
              <a:rPr lang="en-US" altLang="tr-TR" dirty="0"/>
              <a:t>(</a:t>
            </a:r>
            <a:r>
              <a:rPr lang="tr-TR" altLang="tr-TR" dirty="0"/>
              <a:t>0,25</a:t>
            </a:r>
            <a:r>
              <a:rPr lang="en-US" altLang="tr-TR" dirty="0"/>
              <a:t>) + </a:t>
            </a:r>
            <a:r>
              <a:rPr lang="tr-TR" altLang="tr-TR" dirty="0"/>
              <a:t>26</a:t>
            </a:r>
            <a:r>
              <a:rPr lang="en-US" altLang="tr-TR" dirty="0"/>
              <a:t>(</a:t>
            </a:r>
            <a:r>
              <a:rPr lang="tr-TR" altLang="tr-TR" dirty="0"/>
              <a:t>0,25</a:t>
            </a:r>
            <a:r>
              <a:rPr lang="en-US" altLang="tr-TR" dirty="0"/>
              <a:t>)</a:t>
            </a:r>
            <a:r>
              <a:rPr lang="tr-TR" altLang="tr-TR" dirty="0"/>
              <a:t> </a:t>
            </a:r>
            <a:r>
              <a:rPr lang="en-US" altLang="tr-TR" dirty="0"/>
              <a:t> </a:t>
            </a:r>
            <a:r>
              <a:rPr lang="en-US" altLang="tr-TR" b="1" dirty="0">
                <a:solidFill>
                  <a:srgbClr val="C00000"/>
                </a:solidFill>
              </a:rPr>
              <a:t>= </a:t>
            </a:r>
            <a:r>
              <a:rPr lang="tr-TR" altLang="tr-TR" b="1" dirty="0">
                <a:solidFill>
                  <a:srgbClr val="C00000"/>
                </a:solidFill>
              </a:rPr>
              <a:t>28</a:t>
            </a:r>
            <a:r>
              <a:rPr lang="en-US" altLang="tr-TR" b="1" dirty="0">
                <a:solidFill>
                  <a:srgbClr val="C00000"/>
                </a:solidFill>
              </a:rPr>
              <a:t> </a:t>
            </a:r>
            <a:r>
              <a:rPr lang="tr-TR" altLang="tr-TR" b="1" dirty="0">
                <a:solidFill>
                  <a:srgbClr val="C00000"/>
                </a:solidFill>
              </a:rPr>
              <a:t>$</a:t>
            </a:r>
          </a:p>
          <a:p>
            <a:pPr>
              <a:lnSpc>
                <a:spcPct val="80000"/>
              </a:lnSpc>
            </a:pPr>
            <a:r>
              <a:rPr lang="tr-TR" altLang="tr-TR" dirty="0"/>
              <a:t>S4-</a:t>
            </a:r>
            <a:r>
              <a:rPr lang="en-US" altLang="tr-TR" dirty="0"/>
              <a:t>BK = </a:t>
            </a:r>
            <a:r>
              <a:rPr lang="tr-TR" altLang="tr-TR" dirty="0"/>
              <a:t>22</a:t>
            </a:r>
            <a:r>
              <a:rPr lang="en-US" altLang="tr-TR" dirty="0"/>
              <a:t>(0</a:t>
            </a:r>
            <a:r>
              <a:rPr lang="tr-TR" altLang="tr-TR" dirty="0"/>
              <a:t>,</a:t>
            </a:r>
            <a:r>
              <a:rPr lang="en-US" altLang="tr-TR" dirty="0"/>
              <a:t>2</a:t>
            </a:r>
            <a:r>
              <a:rPr lang="tr-TR" altLang="tr-TR" dirty="0"/>
              <a:t>5</a:t>
            </a:r>
            <a:r>
              <a:rPr lang="en-US" altLang="tr-TR" dirty="0"/>
              <a:t>) + </a:t>
            </a:r>
            <a:r>
              <a:rPr lang="tr-TR" altLang="tr-TR" dirty="0"/>
              <a:t>30</a:t>
            </a:r>
            <a:r>
              <a:rPr lang="en-US" altLang="tr-TR" dirty="0"/>
              <a:t>(</a:t>
            </a:r>
            <a:r>
              <a:rPr lang="tr-TR" altLang="tr-TR" dirty="0"/>
              <a:t>0,25</a:t>
            </a:r>
            <a:r>
              <a:rPr lang="en-US" altLang="tr-TR" dirty="0"/>
              <a:t>) + </a:t>
            </a:r>
            <a:r>
              <a:rPr lang="tr-TR" altLang="tr-TR" dirty="0"/>
              <a:t>28</a:t>
            </a:r>
            <a:r>
              <a:rPr lang="en-US" altLang="tr-TR" dirty="0"/>
              <a:t>(</a:t>
            </a:r>
            <a:r>
              <a:rPr lang="tr-TR" altLang="tr-TR" dirty="0"/>
              <a:t>0,25</a:t>
            </a:r>
            <a:r>
              <a:rPr lang="en-US" altLang="tr-TR" dirty="0"/>
              <a:t>) + </a:t>
            </a:r>
            <a:r>
              <a:rPr lang="tr-TR" altLang="tr-TR" dirty="0"/>
              <a:t>20</a:t>
            </a:r>
            <a:r>
              <a:rPr lang="en-US" altLang="tr-TR" dirty="0"/>
              <a:t>(</a:t>
            </a:r>
            <a:r>
              <a:rPr lang="tr-TR" altLang="tr-TR" dirty="0"/>
              <a:t>0,25</a:t>
            </a:r>
            <a:r>
              <a:rPr lang="en-US" altLang="tr-TR" dirty="0"/>
              <a:t>)</a:t>
            </a:r>
            <a:r>
              <a:rPr lang="tr-TR" altLang="tr-TR" dirty="0"/>
              <a:t> </a:t>
            </a:r>
            <a:r>
              <a:rPr lang="en-US" altLang="tr-TR" dirty="0"/>
              <a:t> = </a:t>
            </a:r>
            <a:r>
              <a:rPr lang="tr-TR" altLang="tr-TR" dirty="0"/>
              <a:t>25</a:t>
            </a:r>
            <a:r>
              <a:rPr lang="en-US" altLang="tr-TR" dirty="0"/>
              <a:t> </a:t>
            </a:r>
            <a:r>
              <a:rPr lang="tr-TR" altLang="tr-TR" dirty="0"/>
              <a:t>$</a:t>
            </a:r>
          </a:p>
        </p:txBody>
      </p:sp>
      <p:sp>
        <p:nvSpPr>
          <p:cNvPr id="9" name="Metin kutusu 8"/>
          <p:cNvSpPr txBox="1"/>
          <p:nvPr/>
        </p:nvSpPr>
        <p:spPr>
          <a:xfrm>
            <a:off x="6924675" y="5389817"/>
            <a:ext cx="2219325" cy="9233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tr-TR" dirty="0">
                <a:solidFill>
                  <a:schemeClr val="tx1"/>
                </a:solidFill>
              </a:rPr>
              <a:t>Beklenen getirisi en yüksek </a:t>
            </a:r>
            <a:r>
              <a:rPr lang="tr-TR" dirty="0" err="1">
                <a:solidFill>
                  <a:schemeClr val="tx1"/>
                </a:solidFill>
              </a:rPr>
              <a:t>stateji</a:t>
            </a:r>
            <a:r>
              <a:rPr lang="tr-TR" dirty="0">
                <a:solidFill>
                  <a:schemeClr val="tx1"/>
                </a:solidFill>
              </a:rPr>
              <a:t> (S3)</a:t>
            </a:r>
            <a:r>
              <a:rPr lang="tr-TR" dirty="0" err="1">
                <a:solidFill>
                  <a:schemeClr val="tx1"/>
                </a:solidFill>
              </a:rPr>
              <a:t>Eniyi</a:t>
            </a:r>
            <a:r>
              <a:rPr lang="tr-TR" dirty="0">
                <a:solidFill>
                  <a:schemeClr val="tx1"/>
                </a:solidFill>
              </a:rPr>
              <a:t> strateji</a:t>
            </a:r>
          </a:p>
        </p:txBody>
      </p:sp>
      <p:cxnSp>
        <p:nvCxnSpPr>
          <p:cNvPr id="11" name="Eğri Bağlayıcı 10"/>
          <p:cNvCxnSpPr/>
          <p:nvPr/>
        </p:nvCxnSpPr>
        <p:spPr>
          <a:xfrm rot="10800000" flipV="1">
            <a:off x="5813778" y="5700888"/>
            <a:ext cx="1016000" cy="338667"/>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1320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spect="1" noChangeArrowheads="1"/>
          </p:cNvSpPr>
          <p:nvPr>
            <p:ph type="title"/>
          </p:nvPr>
        </p:nvSpPr>
        <p:spPr/>
        <p:txBody>
          <a:bodyPr/>
          <a:lstStyle/>
          <a:p>
            <a:r>
              <a:rPr lang="tr-TR" altLang="tr-TR" dirty="0"/>
              <a:t>Örnek-11</a:t>
            </a:r>
          </a:p>
        </p:txBody>
      </p:sp>
      <p:sp>
        <p:nvSpPr>
          <p:cNvPr id="2" name="Dikdörtgen 1"/>
          <p:cNvSpPr/>
          <p:nvPr/>
        </p:nvSpPr>
        <p:spPr>
          <a:xfrm>
            <a:off x="316089" y="1210313"/>
            <a:ext cx="8590844" cy="4708981"/>
          </a:xfrm>
          <a:prstGeom prst="rect">
            <a:avLst/>
          </a:prstGeom>
        </p:spPr>
        <p:txBody>
          <a:bodyPr wrap="square">
            <a:spAutoFit/>
          </a:bodyPr>
          <a:lstStyle/>
          <a:p>
            <a:pPr algn="just">
              <a:spcBef>
                <a:spcPts val="600"/>
              </a:spcBef>
              <a:spcAft>
                <a:spcPts val="0"/>
              </a:spcAft>
            </a:pPr>
            <a:r>
              <a:rPr lang="tr-TR" sz="2000" dirty="0">
                <a:latin typeface="Times New Roman" panose="02020603050405020304" pitchFamily="18" charset="0"/>
                <a:ea typeface="Times New Roman" panose="02020603050405020304" pitchFamily="18" charset="0"/>
                <a:cs typeface="Times New Roman" panose="02020603050405020304" pitchFamily="18" charset="0"/>
              </a:rPr>
              <a:t>Piyasaya sürülecek yeni bir ürünün tanıtı­mı için bir reklam kampan­yası düzenlenecektir. Reklam için ya TV ya da gazete seçilecektir. TV ile kampanyanın başarılı olması olasılığı 0.6, başarısız olması olasılığı 0.4’dür. Başarılı bir TV kampanyası sonucunda üreticinin kârı 90$ ol­mak­tadır. Kampanya başarısız olduğunda firmanın, ürünün üretim hak­larını 10$’a devretmek veya ürünü yeniden tasarlayarak yeni bir kampanya başlatmak gibi iki stratejisi vardır.</a:t>
            </a:r>
            <a:endParaRPr lang="tr-TR" sz="2000" dirty="0">
              <a:latin typeface="Book Antiqua" panose="02040602050305030304" pitchFamily="18" charset="0"/>
              <a:ea typeface="Times New Roman" panose="02020603050405020304" pitchFamily="18" charset="0"/>
              <a:cs typeface="Times New Roman" panose="02020603050405020304" pitchFamily="18" charset="0"/>
            </a:endParaRPr>
          </a:p>
          <a:p>
            <a:r>
              <a:rPr lang="tr-TR" sz="2000" dirty="0">
                <a:latin typeface="Times New Roman" panose="02020603050405020304" pitchFamily="18" charset="0"/>
                <a:ea typeface="Times New Roman" panose="02020603050405020304" pitchFamily="18" charset="0"/>
              </a:rPr>
              <a:t>Yeni tasarımlı ürünün başarılı olması şansı 0.7 olup bu durumda beklenen kâr 70 $, başarısız olması şansı 0.3 olup beklenen kâr -20 TL’dir. Kampanya gazete ile yapıldığında başarılı olma olasılığı 0.8, başarısız olma olasılığı 0.2’dir. Başarılı olunduğunda kâr 60 $ olmaktadır. Başarısız olun­ması durumunda üretim haklarının devredilmesi veya reklam ajansının değiştirilmesi mümkündür. Üretim haklarının devredilmesi durumunda net kâr 25 $’</a:t>
            </a:r>
            <a:r>
              <a:rPr lang="tr-TR" sz="2000" dirty="0" err="1">
                <a:latin typeface="Times New Roman" panose="02020603050405020304" pitchFamily="18" charset="0"/>
                <a:ea typeface="Times New Roman" panose="02020603050405020304" pitchFamily="18" charset="0"/>
              </a:rPr>
              <a:t>dır</a:t>
            </a:r>
            <a:r>
              <a:rPr lang="tr-TR" sz="2000" dirty="0">
                <a:latin typeface="Times New Roman" panose="02020603050405020304" pitchFamily="18" charset="0"/>
                <a:ea typeface="Times New Roman" panose="02020603050405020304" pitchFamily="18" charset="0"/>
              </a:rPr>
              <a:t>. Ajansın değiştirilmesi kararlaştırıldığında; yeni kampanyanın başarılı olması olasılığı 0.7, başarısız olması olasılığı 0.3’dür. Başarılı yeni kampanya 40 $’</a:t>
            </a:r>
            <a:r>
              <a:rPr lang="tr-TR" sz="2000" dirty="0" err="1">
                <a:latin typeface="Times New Roman" panose="02020603050405020304" pitchFamily="18" charset="0"/>
                <a:ea typeface="Times New Roman" panose="02020603050405020304" pitchFamily="18" charset="0"/>
              </a:rPr>
              <a:t>lık</a:t>
            </a:r>
            <a:r>
              <a:rPr lang="tr-TR" sz="2000" dirty="0">
                <a:latin typeface="Times New Roman" panose="02020603050405020304" pitchFamily="18" charset="0"/>
                <a:ea typeface="Times New Roman" panose="02020603050405020304" pitchFamily="18" charset="0"/>
              </a:rPr>
              <a:t> net kâra, başarısız yeni kampanya 15 $ net zarara neden olmaktadır. Firmanın en iyi stratejisini saptayınız.</a:t>
            </a:r>
            <a:endParaRPr lang="tr-TR" sz="2000" dirty="0"/>
          </a:p>
        </p:txBody>
      </p:sp>
    </p:spTree>
    <p:extLst>
      <p:ext uri="{BB962C8B-B14F-4D97-AF65-F5344CB8AC3E}">
        <p14:creationId xmlns:p14="http://schemas.microsoft.com/office/powerpoint/2010/main" val="15488208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p:cNvSpPr>
            <a:spLocks noGrp="1"/>
          </p:cNvSpPr>
          <p:nvPr>
            <p:ph type="sldNum" sz="quarter" idx="10"/>
          </p:nvPr>
        </p:nvSpPr>
        <p:spPr/>
        <p:txBody>
          <a:bodyPr/>
          <a:lstStyle/>
          <a:p>
            <a:pPr>
              <a:defRPr/>
            </a:pPr>
            <a:fld id="{FE785E61-C314-4A6F-8C1A-F05F9EFB7D21}" type="slidenum">
              <a:rPr lang="en-US" altLang="tr-TR" smtClean="0"/>
              <a:pPr>
                <a:defRPr/>
              </a:pPr>
              <a:t>49</a:t>
            </a:fld>
            <a:endParaRPr lang="en-US" altLang="tr-TR"/>
          </a:p>
        </p:txBody>
      </p:sp>
      <p:sp>
        <p:nvSpPr>
          <p:cNvPr id="7" name="Rectangle 2"/>
          <p:cNvSpPr>
            <a:spLocks noGrp="1" noChangeAspect="1" noChangeArrowheads="1"/>
          </p:cNvSpPr>
          <p:nvPr>
            <p:ph type="title"/>
          </p:nvPr>
        </p:nvSpPr>
        <p:spPr>
          <a:xfrm>
            <a:off x="95250" y="6527"/>
            <a:ext cx="8953500" cy="1143000"/>
          </a:xfrm>
        </p:spPr>
        <p:txBody>
          <a:bodyPr/>
          <a:lstStyle/>
          <a:p>
            <a:r>
              <a:rPr lang="tr-TR" altLang="tr-TR" dirty="0"/>
              <a:t>Çözüm-11</a:t>
            </a:r>
          </a:p>
        </p:txBody>
      </p:sp>
      <p:sp>
        <p:nvSpPr>
          <p:cNvPr id="2" name="Dikdörtgen 1"/>
          <p:cNvSpPr/>
          <p:nvPr/>
        </p:nvSpPr>
        <p:spPr>
          <a:xfrm>
            <a:off x="355599" y="5013797"/>
            <a:ext cx="6745111" cy="978729"/>
          </a:xfrm>
          <a:prstGeom prst="rect">
            <a:avLst/>
          </a:prstGeom>
        </p:spPr>
        <p:txBody>
          <a:bodyPr wrap="square">
            <a:spAutoFit/>
          </a:bodyPr>
          <a:lstStyle/>
          <a:p>
            <a:pPr>
              <a:lnSpc>
                <a:spcPct val="80000"/>
              </a:lnSpc>
            </a:pPr>
            <a:r>
              <a:rPr lang="en-US" altLang="tr-TR" dirty="0" err="1"/>
              <a:t>Dallardan</a:t>
            </a:r>
            <a:r>
              <a:rPr lang="en-US" altLang="tr-TR" dirty="0"/>
              <a:t> </a:t>
            </a:r>
            <a:r>
              <a:rPr lang="en-US" altLang="tr-TR" dirty="0" err="1"/>
              <a:t>geriye</a:t>
            </a:r>
            <a:r>
              <a:rPr lang="en-US" altLang="tr-TR" dirty="0"/>
              <a:t> </a:t>
            </a:r>
            <a:r>
              <a:rPr lang="en-US" altLang="tr-TR" dirty="0" err="1"/>
              <a:t>doğru</a:t>
            </a:r>
            <a:r>
              <a:rPr lang="en-US" altLang="tr-TR" dirty="0"/>
              <a:t> </a:t>
            </a:r>
            <a:r>
              <a:rPr lang="en-US" altLang="tr-TR" dirty="0" err="1"/>
              <a:t>giderek</a:t>
            </a:r>
            <a:r>
              <a:rPr lang="en-US" altLang="tr-TR" dirty="0"/>
              <a:t> </a:t>
            </a:r>
            <a:r>
              <a:rPr lang="en-US" altLang="tr-TR" dirty="0" err="1"/>
              <a:t>düğüm</a:t>
            </a:r>
            <a:r>
              <a:rPr lang="en-US" altLang="tr-TR" dirty="0"/>
              <a:t> </a:t>
            </a:r>
            <a:r>
              <a:rPr lang="en-US" altLang="tr-TR" dirty="0" err="1"/>
              <a:t>nokta</a:t>
            </a:r>
            <a:r>
              <a:rPr lang="tr-TR" altLang="tr-TR" dirty="0" err="1"/>
              <a:t>lar</a:t>
            </a:r>
            <a:r>
              <a:rPr lang="en-US" altLang="tr-TR" dirty="0" err="1"/>
              <a:t>ındaki</a:t>
            </a:r>
            <a:r>
              <a:rPr lang="en-US" altLang="tr-TR" dirty="0"/>
              <a:t> </a:t>
            </a:r>
            <a:r>
              <a:rPr lang="en-US" altLang="tr-TR" dirty="0" err="1"/>
              <a:t>beklenen</a:t>
            </a:r>
            <a:r>
              <a:rPr lang="en-US" altLang="tr-TR" dirty="0"/>
              <a:t> </a:t>
            </a:r>
            <a:r>
              <a:rPr lang="en-US" altLang="tr-TR" dirty="0" err="1"/>
              <a:t>kâr</a:t>
            </a:r>
            <a:r>
              <a:rPr lang="tr-TR" altLang="tr-TR" dirty="0" err="1"/>
              <a:t>ları</a:t>
            </a:r>
            <a:r>
              <a:rPr lang="en-US" altLang="tr-TR" dirty="0"/>
              <a:t> (BK) </a:t>
            </a:r>
            <a:r>
              <a:rPr lang="en-US" altLang="tr-TR" dirty="0" err="1"/>
              <a:t>hesaplayalım</a:t>
            </a:r>
            <a:r>
              <a:rPr lang="en-US" altLang="tr-TR" dirty="0"/>
              <a:t>.</a:t>
            </a:r>
          </a:p>
          <a:p>
            <a:pPr>
              <a:lnSpc>
                <a:spcPct val="80000"/>
              </a:lnSpc>
            </a:pPr>
            <a:r>
              <a:rPr lang="tr-TR" altLang="tr-TR" dirty="0"/>
              <a:t>S1-</a:t>
            </a:r>
            <a:r>
              <a:rPr lang="en-US" altLang="tr-TR" dirty="0"/>
              <a:t>BK = </a:t>
            </a:r>
            <a:r>
              <a:rPr lang="tr-TR" altLang="tr-TR" dirty="0">
                <a:solidFill>
                  <a:srgbClr val="C00000"/>
                </a:solidFill>
              </a:rPr>
              <a:t>71,2</a:t>
            </a:r>
            <a:r>
              <a:rPr lang="en-US" altLang="tr-TR" dirty="0"/>
              <a:t> </a:t>
            </a:r>
            <a:r>
              <a:rPr lang="tr-TR" altLang="tr-TR" dirty="0"/>
              <a:t>$</a:t>
            </a:r>
          </a:p>
          <a:p>
            <a:pPr>
              <a:lnSpc>
                <a:spcPct val="80000"/>
              </a:lnSpc>
            </a:pPr>
            <a:r>
              <a:rPr lang="tr-TR" altLang="tr-TR" dirty="0"/>
              <a:t>S2-</a:t>
            </a:r>
            <a:r>
              <a:rPr lang="en-US" altLang="tr-TR" dirty="0"/>
              <a:t>BK = </a:t>
            </a:r>
            <a:r>
              <a:rPr lang="tr-TR" altLang="tr-TR" dirty="0"/>
              <a:t>53 $</a:t>
            </a:r>
          </a:p>
        </p:txBody>
      </p:sp>
      <p:sp>
        <p:nvSpPr>
          <p:cNvPr id="9" name="Metin kutusu 8"/>
          <p:cNvSpPr txBox="1"/>
          <p:nvPr/>
        </p:nvSpPr>
        <p:spPr>
          <a:xfrm>
            <a:off x="4979869" y="5395592"/>
            <a:ext cx="2219325" cy="9233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tr-TR" dirty="0">
                <a:solidFill>
                  <a:schemeClr val="tx1"/>
                </a:solidFill>
              </a:rPr>
              <a:t>Beklenen getirisi en yüksek </a:t>
            </a:r>
            <a:r>
              <a:rPr lang="tr-TR" dirty="0" err="1">
                <a:solidFill>
                  <a:schemeClr val="tx1"/>
                </a:solidFill>
              </a:rPr>
              <a:t>stateji</a:t>
            </a:r>
            <a:r>
              <a:rPr lang="tr-TR" dirty="0">
                <a:solidFill>
                  <a:schemeClr val="tx1"/>
                </a:solidFill>
              </a:rPr>
              <a:t> (S1) </a:t>
            </a:r>
            <a:r>
              <a:rPr lang="tr-TR" dirty="0" err="1">
                <a:solidFill>
                  <a:schemeClr val="tx1"/>
                </a:solidFill>
              </a:rPr>
              <a:t>Eniyi</a:t>
            </a:r>
            <a:r>
              <a:rPr lang="tr-TR" dirty="0">
                <a:solidFill>
                  <a:schemeClr val="tx1"/>
                </a:solidFill>
              </a:rPr>
              <a:t> strateji</a:t>
            </a:r>
          </a:p>
        </p:txBody>
      </p:sp>
      <p:cxnSp>
        <p:nvCxnSpPr>
          <p:cNvPr id="11" name="Eğri Bağlayıcı 10"/>
          <p:cNvCxnSpPr/>
          <p:nvPr/>
        </p:nvCxnSpPr>
        <p:spPr>
          <a:xfrm rot="10800000">
            <a:off x="1869745" y="5581935"/>
            <a:ext cx="3110124" cy="118955"/>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 name="Resim 9" descr="D:\Downloads\KA3.png"/>
          <p:cNvPicPr/>
          <p:nvPr/>
        </p:nvPicPr>
        <p:blipFill>
          <a:blip r:embed="rId2">
            <a:extLst>
              <a:ext uri="{28A0092B-C50C-407E-A947-70E740481C1C}">
                <a14:useLocalDpi xmlns:a14="http://schemas.microsoft.com/office/drawing/2010/main" val="0"/>
              </a:ext>
            </a:extLst>
          </a:blip>
          <a:srcRect/>
          <a:stretch>
            <a:fillRect/>
          </a:stretch>
        </p:blipFill>
        <p:spPr bwMode="auto">
          <a:xfrm>
            <a:off x="355598" y="967105"/>
            <a:ext cx="8280401" cy="4046692"/>
          </a:xfrm>
          <a:prstGeom prst="rect">
            <a:avLst/>
          </a:prstGeom>
          <a:noFill/>
          <a:ln>
            <a:noFill/>
          </a:ln>
        </p:spPr>
      </p:pic>
    </p:spTree>
    <p:extLst>
      <p:ext uri="{BB962C8B-B14F-4D97-AF65-F5344CB8AC3E}">
        <p14:creationId xmlns:p14="http://schemas.microsoft.com/office/powerpoint/2010/main" val="4291809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74638"/>
            <a:ext cx="9144000" cy="1025842"/>
          </a:xfrm>
        </p:spPr>
        <p:txBody>
          <a:bodyPr/>
          <a:lstStyle/>
          <a:p>
            <a:pPr eaLnBrk="1" hangingPunct="1"/>
            <a:r>
              <a:rPr lang="tr-TR" altLang="tr-TR" dirty="0"/>
              <a:t>Karar Vermek Neden Zordur?</a:t>
            </a:r>
            <a:endParaRPr lang="en-US" altLang="tr-TR" dirty="0"/>
          </a:p>
        </p:txBody>
      </p:sp>
      <p:pic>
        <p:nvPicPr>
          <p:cNvPr id="3" name="Resim 2"/>
          <p:cNvPicPr>
            <a:picLocks noChangeAspect="1"/>
          </p:cNvPicPr>
          <p:nvPr/>
        </p:nvPicPr>
        <p:blipFill>
          <a:blip r:embed="rId2"/>
          <a:stretch>
            <a:fillRect/>
          </a:stretch>
        </p:blipFill>
        <p:spPr>
          <a:xfrm>
            <a:off x="1290319" y="1513640"/>
            <a:ext cx="6458897" cy="3718759"/>
          </a:xfrm>
          <a:prstGeom prst="rect">
            <a:avLst/>
          </a:prstGeom>
        </p:spPr>
      </p:pic>
    </p:spTree>
    <p:extLst>
      <p:ext uri="{BB962C8B-B14F-4D97-AF65-F5344CB8AC3E}">
        <p14:creationId xmlns:p14="http://schemas.microsoft.com/office/powerpoint/2010/main" val="39426755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Shape 3">
            <a:extLst>
              <a:ext uri="{FF2B5EF4-FFF2-40B4-BE49-F238E27FC236}">
                <a16:creationId xmlns:a16="http://schemas.microsoft.com/office/drawing/2014/main" id="{D372819F-1868-44EF-BD43-C470FD4C577A}"/>
              </a:ext>
            </a:extLst>
          </p:cNvPr>
          <p:cNvSpPr/>
          <p:nvPr/>
        </p:nvSpPr>
        <p:spPr>
          <a:xfrm flipH="1">
            <a:off x="304798" y="2694622"/>
            <a:ext cx="8458199" cy="1379538"/>
          </a:xfrm>
          <a:prstGeom prst="rect">
            <a:avLst/>
          </a:prstGeom>
          <a:gradFill>
            <a:gsLst>
              <a:gs pos="0">
                <a:srgbClr val="000000"/>
              </a:gs>
              <a:gs pos="100000">
                <a:srgbClr val="F92752"/>
              </a:gs>
            </a:gsLst>
            <a:lin ang="1140000" scaled="0"/>
          </a:gradFill>
          <a:ln w="12700">
            <a:miter lim="400000"/>
          </a:ln>
        </p:spPr>
        <p:txBody>
          <a:bodyPr lIns="50800" tIns="50800" rIns="50800" bIns="508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a:lstStyle>
          <a:p>
            <a:pPr>
              <a:defRPr sz="2400">
                <a:solidFill>
                  <a:srgbClr val="FFFFFF"/>
                </a:solidFill>
              </a:defRPr>
            </a:pPr>
            <a:endParaRPr sz="2400" dirty="0">
              <a:solidFill>
                <a:srgbClr val="FFFFFF"/>
              </a:solidFill>
            </a:endParaRPr>
          </a:p>
        </p:txBody>
      </p:sp>
      <p:sp>
        <p:nvSpPr>
          <p:cNvPr id="2" name="Dikdörtgen 1"/>
          <p:cNvSpPr/>
          <p:nvPr/>
        </p:nvSpPr>
        <p:spPr>
          <a:xfrm>
            <a:off x="304799" y="3048079"/>
            <a:ext cx="8458198" cy="707886"/>
          </a:xfrm>
          <a:prstGeom prst="rect">
            <a:avLst/>
          </a:prstGeom>
        </p:spPr>
        <p:txBody>
          <a:bodyPr wrap="square">
            <a:spAutoFit/>
          </a:bodyPr>
          <a:lstStyle/>
          <a:p>
            <a:pPr algn="ctr" eaLnBrk="1" hangingPunct="1"/>
            <a:r>
              <a:rPr lang="tr-TR" altLang="tr-TR" sz="4000" b="1" dirty="0">
                <a:solidFill>
                  <a:schemeClr val="bg1"/>
                </a:solidFill>
              </a:rPr>
              <a:t>Oyun kuramı</a:t>
            </a:r>
            <a:endParaRPr lang="en-US" altLang="tr-TR" sz="4000" b="1" dirty="0">
              <a:solidFill>
                <a:schemeClr val="bg1"/>
              </a:solidFill>
            </a:endParaRPr>
          </a:p>
        </p:txBody>
      </p:sp>
    </p:spTree>
    <p:extLst>
      <p:ext uri="{BB962C8B-B14F-4D97-AF65-F5344CB8AC3E}">
        <p14:creationId xmlns:p14="http://schemas.microsoft.com/office/powerpoint/2010/main" val="35000037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spect="1" noChangeArrowheads="1"/>
          </p:cNvSpPr>
          <p:nvPr>
            <p:ph type="title"/>
          </p:nvPr>
        </p:nvSpPr>
        <p:spPr>
          <a:xfrm>
            <a:off x="95250" y="274638"/>
            <a:ext cx="8953500" cy="931164"/>
          </a:xfrm>
        </p:spPr>
        <p:txBody>
          <a:bodyPr/>
          <a:lstStyle/>
          <a:p>
            <a:r>
              <a:rPr lang="tr-TR" altLang="tr-TR" sz="3600" dirty="0"/>
              <a:t>Oyun Türleri</a:t>
            </a:r>
          </a:p>
        </p:txBody>
      </p:sp>
      <p:sp>
        <p:nvSpPr>
          <p:cNvPr id="6" name="Rectangle 3"/>
          <p:cNvSpPr txBox="1">
            <a:spLocks noChangeAspect="1" noChangeArrowheads="1"/>
          </p:cNvSpPr>
          <p:nvPr/>
        </p:nvSpPr>
        <p:spPr bwMode="auto">
          <a:xfrm>
            <a:off x="263525" y="1205802"/>
            <a:ext cx="8785225" cy="5174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MS PGothic"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S PGothic" charset="0"/>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S PGothic"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S PGothic"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S PGothic"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tr-TR" altLang="tr-TR" sz="2000" dirty="0">
                <a:cs typeface="Times New Roman" panose="02020603050405020304" pitchFamily="18" charset="0"/>
              </a:rPr>
              <a:t>Şansa faktörüne göre</a:t>
            </a:r>
          </a:p>
          <a:p>
            <a:pPr lvl="1" algn="just"/>
            <a:r>
              <a:rPr lang="tr-TR" altLang="tr-TR" sz="1600" dirty="0">
                <a:cs typeface="Times New Roman" panose="02020603050405020304" pitchFamily="18" charset="0"/>
              </a:rPr>
              <a:t>Şans oyunları</a:t>
            </a:r>
          </a:p>
          <a:p>
            <a:pPr lvl="1" algn="just"/>
            <a:r>
              <a:rPr lang="tr-TR" altLang="tr-TR" sz="1600" dirty="0">
                <a:cs typeface="Times New Roman" panose="02020603050405020304" pitchFamily="18" charset="0"/>
              </a:rPr>
              <a:t>Strateji oyunları</a:t>
            </a:r>
          </a:p>
          <a:p>
            <a:pPr algn="just"/>
            <a:r>
              <a:rPr lang="tr-TR" altLang="tr-TR" sz="2000" dirty="0">
                <a:cs typeface="Times New Roman" panose="02020603050405020304" pitchFamily="18" charset="0"/>
              </a:rPr>
              <a:t>Oyuncu sayısına göre</a:t>
            </a:r>
          </a:p>
          <a:p>
            <a:pPr lvl="1" algn="just"/>
            <a:r>
              <a:rPr lang="tr-TR" altLang="tr-TR" sz="1600" dirty="0">
                <a:cs typeface="Times New Roman" panose="02020603050405020304" pitchFamily="18" charset="0"/>
              </a:rPr>
              <a:t>İki kişili oyun</a:t>
            </a:r>
          </a:p>
          <a:p>
            <a:pPr lvl="1" algn="just"/>
            <a:r>
              <a:rPr lang="tr-TR" altLang="tr-TR" sz="1600" dirty="0">
                <a:cs typeface="Times New Roman" panose="02020603050405020304" pitchFamily="18" charset="0"/>
              </a:rPr>
              <a:t>n </a:t>
            </a:r>
            <a:r>
              <a:rPr lang="tr-TR" altLang="tr-TR" sz="1600" dirty="0" err="1">
                <a:cs typeface="Times New Roman" panose="02020603050405020304" pitchFamily="18" charset="0"/>
              </a:rPr>
              <a:t>kişilioyun</a:t>
            </a:r>
            <a:endParaRPr lang="tr-TR" altLang="tr-TR" sz="1600" dirty="0">
              <a:cs typeface="Times New Roman" panose="02020603050405020304" pitchFamily="18" charset="0"/>
            </a:endParaRPr>
          </a:p>
          <a:p>
            <a:pPr algn="just"/>
            <a:r>
              <a:rPr lang="tr-TR" altLang="tr-TR" sz="2000" dirty="0">
                <a:cs typeface="Times New Roman" panose="02020603050405020304" pitchFamily="18" charset="0"/>
              </a:rPr>
              <a:t>Sayısal sonucuna göre</a:t>
            </a:r>
          </a:p>
          <a:p>
            <a:pPr lvl="1" algn="just"/>
            <a:r>
              <a:rPr lang="tr-TR" altLang="tr-TR" sz="1600" dirty="0">
                <a:cs typeface="Times New Roman" panose="02020603050405020304" pitchFamily="18" charset="0"/>
              </a:rPr>
              <a:t>Sıfır toplamlı oyun</a:t>
            </a:r>
          </a:p>
          <a:p>
            <a:pPr lvl="1" algn="just"/>
            <a:r>
              <a:rPr lang="tr-TR" altLang="tr-TR" sz="1600" dirty="0">
                <a:cs typeface="Times New Roman" panose="02020603050405020304" pitchFamily="18" charset="0"/>
              </a:rPr>
              <a:t>Sabit toplamlı oyun</a:t>
            </a:r>
          </a:p>
          <a:p>
            <a:pPr lvl="1" algn="just"/>
            <a:r>
              <a:rPr lang="tr-TR" altLang="tr-TR" sz="1600" dirty="0">
                <a:cs typeface="Times New Roman" panose="02020603050405020304" pitchFamily="18" charset="0"/>
              </a:rPr>
              <a:t>Sabit olmayan toplamlı oyun</a:t>
            </a:r>
          </a:p>
          <a:p>
            <a:pPr algn="just"/>
            <a:r>
              <a:rPr lang="tr-TR" altLang="tr-TR" sz="2000" dirty="0">
                <a:cs typeface="Times New Roman" panose="02020603050405020304" pitchFamily="18" charset="0"/>
              </a:rPr>
              <a:t>Strateji sayısına göre</a:t>
            </a:r>
          </a:p>
          <a:p>
            <a:pPr lvl="1" algn="just"/>
            <a:r>
              <a:rPr lang="tr-TR" altLang="tr-TR" sz="1600" dirty="0">
                <a:cs typeface="Times New Roman" panose="02020603050405020304" pitchFamily="18" charset="0"/>
              </a:rPr>
              <a:t>Sonsuz oyun</a:t>
            </a:r>
          </a:p>
          <a:p>
            <a:pPr lvl="1" algn="just"/>
            <a:r>
              <a:rPr lang="tr-TR" altLang="tr-TR" sz="1600" dirty="0">
                <a:cs typeface="Times New Roman" panose="02020603050405020304" pitchFamily="18" charset="0"/>
              </a:rPr>
              <a:t>Sonlu oyun</a:t>
            </a:r>
          </a:p>
          <a:p>
            <a:pPr algn="just"/>
            <a:r>
              <a:rPr lang="tr-TR" altLang="tr-TR" sz="2000" dirty="0">
                <a:cs typeface="Times New Roman" panose="02020603050405020304" pitchFamily="18" charset="0"/>
              </a:rPr>
              <a:t>Bilgi derecesine göre</a:t>
            </a:r>
          </a:p>
          <a:p>
            <a:pPr lvl="1" algn="just"/>
            <a:r>
              <a:rPr lang="tr-TR" altLang="tr-TR" sz="1600" dirty="0">
                <a:cs typeface="Times New Roman" panose="02020603050405020304" pitchFamily="18" charset="0"/>
              </a:rPr>
              <a:t>Tam bilgili oyun</a:t>
            </a:r>
          </a:p>
          <a:p>
            <a:pPr lvl="1" algn="just"/>
            <a:r>
              <a:rPr lang="tr-TR" altLang="tr-TR" sz="1600" dirty="0">
                <a:cs typeface="Times New Roman" panose="02020603050405020304" pitchFamily="18" charset="0"/>
              </a:rPr>
              <a:t>Tam bilgili olmayan oyun</a:t>
            </a:r>
          </a:p>
        </p:txBody>
      </p:sp>
    </p:spTree>
    <p:extLst>
      <p:ext uri="{BB962C8B-B14F-4D97-AF65-F5344CB8AC3E}">
        <p14:creationId xmlns:p14="http://schemas.microsoft.com/office/powerpoint/2010/main" val="15215798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spect="1" noChangeArrowheads="1"/>
          </p:cNvSpPr>
          <p:nvPr>
            <p:ph type="title"/>
          </p:nvPr>
        </p:nvSpPr>
        <p:spPr>
          <a:xfrm>
            <a:off x="0" y="576589"/>
            <a:ext cx="8953500" cy="442538"/>
          </a:xfrm>
        </p:spPr>
        <p:txBody>
          <a:bodyPr/>
          <a:lstStyle/>
          <a:p>
            <a:r>
              <a:rPr lang="tr-TR" altLang="tr-TR" dirty="0"/>
              <a:t>Oyun Kuramı ile Karar Kuramı </a:t>
            </a:r>
            <a:br>
              <a:rPr lang="tr-TR" altLang="tr-TR" dirty="0"/>
            </a:br>
            <a:r>
              <a:rPr lang="tr-TR" altLang="tr-TR" dirty="0"/>
              <a:t>Arasındaki fark</a:t>
            </a:r>
          </a:p>
        </p:txBody>
      </p:sp>
      <p:pic>
        <p:nvPicPr>
          <p:cNvPr id="3" name="Resim 2"/>
          <p:cNvPicPr>
            <a:picLocks noChangeAspect="1"/>
          </p:cNvPicPr>
          <p:nvPr/>
        </p:nvPicPr>
        <p:blipFill>
          <a:blip r:embed="rId2"/>
          <a:stretch>
            <a:fillRect/>
          </a:stretch>
        </p:blipFill>
        <p:spPr>
          <a:xfrm>
            <a:off x="1195753" y="2391664"/>
            <a:ext cx="2657998" cy="2657998"/>
          </a:xfrm>
          <a:prstGeom prst="rect">
            <a:avLst/>
          </a:prstGeom>
        </p:spPr>
      </p:pic>
      <p:pic>
        <p:nvPicPr>
          <p:cNvPr id="4" name="Resim 3"/>
          <p:cNvPicPr>
            <a:picLocks noChangeAspect="1"/>
          </p:cNvPicPr>
          <p:nvPr/>
        </p:nvPicPr>
        <p:blipFill>
          <a:blip r:embed="rId3"/>
          <a:stretch>
            <a:fillRect/>
          </a:stretch>
        </p:blipFill>
        <p:spPr>
          <a:xfrm>
            <a:off x="4486798" y="2391664"/>
            <a:ext cx="4002726" cy="2672706"/>
          </a:xfrm>
          <a:prstGeom prst="rect">
            <a:avLst/>
          </a:prstGeom>
        </p:spPr>
      </p:pic>
    </p:spTree>
    <p:extLst>
      <p:ext uri="{BB962C8B-B14F-4D97-AF65-F5344CB8AC3E}">
        <p14:creationId xmlns:p14="http://schemas.microsoft.com/office/powerpoint/2010/main" val="10302639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spect="1" noChangeArrowheads="1"/>
          </p:cNvSpPr>
          <p:nvPr>
            <p:ph type="title"/>
          </p:nvPr>
        </p:nvSpPr>
        <p:spPr/>
        <p:txBody>
          <a:bodyPr/>
          <a:lstStyle/>
          <a:p>
            <a:r>
              <a:rPr lang="tr-TR" altLang="tr-TR" dirty="0"/>
              <a:t>Oyun Kuramının Özellikleri</a:t>
            </a:r>
          </a:p>
        </p:txBody>
      </p:sp>
      <p:sp>
        <p:nvSpPr>
          <p:cNvPr id="168963" name="Rectangle 3"/>
          <p:cNvSpPr>
            <a:spLocks noGrp="1" noChangeAspect="1" noChangeArrowheads="1"/>
          </p:cNvSpPr>
          <p:nvPr>
            <p:ph idx="1"/>
          </p:nvPr>
        </p:nvSpPr>
        <p:spPr bwMode="auto">
          <a:xfrm>
            <a:off x="95250" y="1417638"/>
            <a:ext cx="8953500"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r>
              <a:rPr lang="tr-TR" altLang="tr-TR" sz="2400" dirty="0"/>
              <a:t>İki veya daha fazla karar verici vardır.</a:t>
            </a:r>
          </a:p>
          <a:p>
            <a:pPr>
              <a:lnSpc>
                <a:spcPct val="90000"/>
              </a:lnSpc>
            </a:pPr>
            <a:r>
              <a:rPr lang="tr-TR" altLang="tr-TR" sz="2400" dirty="0"/>
              <a:t>Karar vericilerin her biri bir oyuncudur.</a:t>
            </a:r>
          </a:p>
          <a:p>
            <a:pPr>
              <a:lnSpc>
                <a:spcPct val="90000"/>
              </a:lnSpc>
            </a:pPr>
            <a:r>
              <a:rPr lang="tr-TR" altLang="tr-TR" sz="2400" dirty="0"/>
              <a:t>Oyuncuların birey olması gerekmemektedir.</a:t>
            </a:r>
          </a:p>
          <a:p>
            <a:pPr>
              <a:lnSpc>
                <a:spcPct val="90000"/>
              </a:lnSpc>
            </a:pPr>
            <a:r>
              <a:rPr lang="tr-TR" altLang="tr-TR" sz="2400" dirty="0"/>
              <a:t>Oyuncuların rasyonel davrandığı varsayılır.</a:t>
            </a:r>
          </a:p>
          <a:p>
            <a:pPr>
              <a:lnSpc>
                <a:spcPct val="90000"/>
              </a:lnSpc>
            </a:pPr>
            <a:r>
              <a:rPr lang="tr-TR" altLang="tr-TR" sz="2400" dirty="0"/>
              <a:t>Her karar vericinin bir amaç fonksiyonu vardır.</a:t>
            </a:r>
          </a:p>
          <a:p>
            <a:pPr>
              <a:lnSpc>
                <a:spcPct val="90000"/>
              </a:lnSpc>
            </a:pPr>
            <a:r>
              <a:rPr lang="tr-TR" altLang="tr-TR" sz="2400" dirty="0"/>
              <a:t>A</a:t>
            </a:r>
            <a:r>
              <a:rPr lang="en-US" altLang="tr-TR" sz="2400" dirty="0" err="1"/>
              <a:t>maç</a:t>
            </a:r>
            <a:r>
              <a:rPr lang="en-US" altLang="tr-TR" sz="2400" dirty="0"/>
              <a:t> </a:t>
            </a:r>
            <a:r>
              <a:rPr lang="en-US" altLang="tr-TR" sz="2400" dirty="0" err="1"/>
              <a:t>fonksiyonlarının</a:t>
            </a:r>
            <a:r>
              <a:rPr lang="en-US" altLang="tr-TR" sz="2400" dirty="0"/>
              <a:t> </a:t>
            </a:r>
            <a:r>
              <a:rPr lang="en-US" altLang="tr-TR" sz="2400" dirty="0" err="1"/>
              <a:t>en</a:t>
            </a:r>
            <a:r>
              <a:rPr lang="en-US" altLang="tr-TR" sz="2400" dirty="0"/>
              <a:t> </a:t>
            </a:r>
            <a:r>
              <a:rPr lang="en-US" altLang="tr-TR" sz="2400" dirty="0" err="1"/>
              <a:t>iyi</a:t>
            </a:r>
            <a:r>
              <a:rPr lang="en-US" altLang="tr-TR" sz="2400" dirty="0"/>
              <a:t> </a:t>
            </a:r>
            <a:r>
              <a:rPr lang="en-US" altLang="tr-TR" sz="2400" dirty="0" err="1"/>
              <a:t>değerleri</a:t>
            </a:r>
            <a:r>
              <a:rPr lang="en-US" altLang="tr-TR" sz="2400" dirty="0"/>
              <a:t> </a:t>
            </a:r>
            <a:r>
              <a:rPr lang="en-US" altLang="tr-TR" sz="2400" dirty="0" err="1"/>
              <a:t>yalnızca</a:t>
            </a:r>
            <a:r>
              <a:rPr lang="en-US" altLang="tr-TR" sz="2400" dirty="0"/>
              <a:t> </a:t>
            </a:r>
            <a:r>
              <a:rPr lang="en-US" altLang="tr-TR" sz="2400" dirty="0" err="1"/>
              <a:t>ait</a:t>
            </a:r>
            <a:r>
              <a:rPr lang="en-US" altLang="tr-TR" sz="2400" dirty="0"/>
              <a:t> </a:t>
            </a:r>
            <a:r>
              <a:rPr lang="en-US" altLang="tr-TR" sz="2400" dirty="0" err="1"/>
              <a:t>olduğu</a:t>
            </a:r>
            <a:r>
              <a:rPr lang="en-US" altLang="tr-TR" sz="2400" dirty="0"/>
              <a:t> </a:t>
            </a:r>
            <a:r>
              <a:rPr lang="en-US" altLang="tr-TR" sz="2400" dirty="0" err="1"/>
              <a:t>karar</a:t>
            </a:r>
            <a:r>
              <a:rPr lang="en-US" altLang="tr-TR" sz="2400" dirty="0"/>
              <a:t> </a:t>
            </a:r>
            <a:r>
              <a:rPr lang="en-US" altLang="tr-TR" sz="2400" dirty="0" err="1"/>
              <a:t>vericinin</a:t>
            </a:r>
            <a:r>
              <a:rPr lang="en-US" altLang="tr-TR" sz="2400" dirty="0"/>
              <a:t> </a:t>
            </a:r>
            <a:r>
              <a:rPr lang="en-US" altLang="tr-TR" sz="2400" dirty="0" err="1"/>
              <a:t>benimseyeceği</a:t>
            </a:r>
            <a:r>
              <a:rPr lang="en-US" altLang="tr-TR" sz="2400" dirty="0"/>
              <a:t> </a:t>
            </a:r>
            <a:r>
              <a:rPr lang="en-US" altLang="tr-TR" sz="2400" dirty="0" err="1"/>
              <a:t>stratejiye</a:t>
            </a:r>
            <a:r>
              <a:rPr lang="en-US" altLang="tr-TR" sz="2400" dirty="0"/>
              <a:t> </a:t>
            </a:r>
            <a:r>
              <a:rPr lang="en-US" altLang="tr-TR" sz="2400" dirty="0" err="1"/>
              <a:t>değil</a:t>
            </a:r>
            <a:r>
              <a:rPr lang="en-US" altLang="tr-TR" sz="2400" dirty="0"/>
              <a:t>, </a:t>
            </a:r>
            <a:r>
              <a:rPr lang="en-US" altLang="tr-TR" sz="2400" dirty="0" err="1"/>
              <a:t>diğer</a:t>
            </a:r>
            <a:r>
              <a:rPr lang="en-US" altLang="tr-TR" sz="2400" dirty="0"/>
              <a:t> </a:t>
            </a:r>
            <a:r>
              <a:rPr lang="en-US" altLang="tr-TR" sz="2400" dirty="0" err="1"/>
              <a:t>karar</a:t>
            </a:r>
            <a:r>
              <a:rPr lang="en-US" altLang="tr-TR" sz="2400" dirty="0"/>
              <a:t> </a:t>
            </a:r>
            <a:r>
              <a:rPr lang="en-US" altLang="tr-TR" sz="2400" dirty="0" err="1"/>
              <a:t>verici</a:t>
            </a:r>
            <a:r>
              <a:rPr lang="en-US" altLang="tr-TR" sz="2400" dirty="0"/>
              <a:t>(</a:t>
            </a:r>
            <a:r>
              <a:rPr lang="en-US" altLang="tr-TR" sz="2400" dirty="0" err="1"/>
              <a:t>ler</a:t>
            </a:r>
            <a:r>
              <a:rPr lang="en-US" altLang="tr-TR" sz="2400" dirty="0"/>
              <a:t>)</a:t>
            </a:r>
            <a:r>
              <a:rPr lang="en-US" altLang="tr-TR" sz="2400" dirty="0" err="1"/>
              <a:t>nin</a:t>
            </a:r>
            <a:r>
              <a:rPr lang="en-US" altLang="tr-TR" sz="2400" dirty="0"/>
              <a:t> </a:t>
            </a:r>
            <a:r>
              <a:rPr lang="en-US" altLang="tr-TR" sz="2400" dirty="0" err="1"/>
              <a:t>strateji</a:t>
            </a:r>
            <a:r>
              <a:rPr lang="en-US" altLang="tr-TR" sz="2400" dirty="0"/>
              <a:t>(</a:t>
            </a:r>
            <a:r>
              <a:rPr lang="en-US" altLang="tr-TR" sz="2400" dirty="0" err="1"/>
              <a:t>ler</a:t>
            </a:r>
            <a:r>
              <a:rPr lang="en-US" altLang="tr-TR" sz="2400" dirty="0"/>
              <a:t>)sine de </a:t>
            </a:r>
            <a:r>
              <a:rPr lang="en-US" altLang="tr-TR" sz="2400" dirty="0" err="1"/>
              <a:t>bağlıdır</a:t>
            </a:r>
            <a:r>
              <a:rPr lang="tr-TR" altLang="tr-TR" sz="2400" dirty="0"/>
              <a:t>. </a:t>
            </a:r>
          </a:p>
          <a:p>
            <a:pPr>
              <a:lnSpc>
                <a:spcPct val="90000"/>
              </a:lnSpc>
            </a:pPr>
            <a:r>
              <a:rPr lang="en-US" altLang="tr-TR" sz="2400" dirty="0" err="1"/>
              <a:t>İki-kişili</a:t>
            </a:r>
            <a:r>
              <a:rPr lang="en-US" altLang="tr-TR" sz="2400" dirty="0"/>
              <a:t> </a:t>
            </a:r>
            <a:r>
              <a:rPr lang="en-US" altLang="tr-TR" sz="2400" dirty="0" err="1"/>
              <a:t>sıfır-toplamlı</a:t>
            </a:r>
            <a:r>
              <a:rPr lang="en-US" altLang="tr-TR" sz="2400" dirty="0"/>
              <a:t> </a:t>
            </a:r>
            <a:r>
              <a:rPr lang="en-US" altLang="tr-TR" sz="2400" dirty="0" err="1"/>
              <a:t>oyunların</a:t>
            </a:r>
            <a:r>
              <a:rPr lang="en-US" altLang="tr-TR" sz="2400" dirty="0"/>
              <a:t> </a:t>
            </a:r>
            <a:r>
              <a:rPr lang="en-US" altLang="tr-TR" sz="2400" dirty="0" err="1"/>
              <a:t>en</a:t>
            </a:r>
            <a:r>
              <a:rPr lang="en-US" altLang="tr-TR" sz="2400" dirty="0"/>
              <a:t> </a:t>
            </a:r>
            <a:r>
              <a:rPr lang="en-US" altLang="tr-TR" sz="2400" dirty="0" err="1"/>
              <a:t>önemli</a:t>
            </a:r>
            <a:r>
              <a:rPr lang="en-US" altLang="tr-TR" sz="2400" dirty="0"/>
              <a:t> </a:t>
            </a:r>
            <a:r>
              <a:rPr lang="en-US" altLang="tr-TR" sz="2400" dirty="0" err="1"/>
              <a:t>varsayımı</a:t>
            </a:r>
            <a:r>
              <a:rPr lang="en-US" altLang="tr-TR" sz="2400" dirty="0"/>
              <a:t>, her </a:t>
            </a:r>
            <a:r>
              <a:rPr lang="en-US" altLang="tr-TR" sz="2400" dirty="0" err="1"/>
              <a:t>oyuncunun</a:t>
            </a:r>
            <a:r>
              <a:rPr lang="en-US" altLang="tr-TR" sz="2400" dirty="0"/>
              <a:t> </a:t>
            </a:r>
            <a:r>
              <a:rPr lang="en-US" altLang="tr-TR" sz="2400" dirty="0" err="1"/>
              <a:t>rakibinin</a:t>
            </a:r>
            <a:r>
              <a:rPr lang="en-US" altLang="tr-TR" sz="2400" dirty="0"/>
              <a:t> </a:t>
            </a:r>
            <a:r>
              <a:rPr lang="en-US" altLang="tr-TR" sz="2400" dirty="0" err="1"/>
              <a:t>kendisinin</a:t>
            </a:r>
            <a:r>
              <a:rPr lang="en-US" altLang="tr-TR" sz="2400" dirty="0"/>
              <a:t> </a:t>
            </a:r>
            <a:r>
              <a:rPr lang="en-US" altLang="tr-TR" sz="2400" dirty="0" err="1"/>
              <a:t>hangi</a:t>
            </a:r>
            <a:r>
              <a:rPr lang="en-US" altLang="tr-TR" sz="2400" dirty="0"/>
              <a:t> </a:t>
            </a:r>
            <a:r>
              <a:rPr lang="en-US" altLang="tr-TR" sz="2400" dirty="0" err="1"/>
              <a:t>stratejiyi</a:t>
            </a:r>
            <a:r>
              <a:rPr lang="en-US" altLang="tr-TR" sz="2400" dirty="0"/>
              <a:t> </a:t>
            </a:r>
            <a:r>
              <a:rPr lang="en-US" altLang="tr-TR" sz="2400" dirty="0" err="1"/>
              <a:t>seçeceği</a:t>
            </a:r>
            <a:r>
              <a:rPr lang="en-US" altLang="tr-TR" sz="2400" dirty="0"/>
              <a:t> </a:t>
            </a:r>
            <a:r>
              <a:rPr lang="en-US" altLang="tr-TR" sz="2400" dirty="0" err="1"/>
              <a:t>hakkında</a:t>
            </a:r>
            <a:r>
              <a:rPr lang="en-US" altLang="tr-TR" sz="2400" dirty="0"/>
              <a:t> tam </a:t>
            </a:r>
            <a:r>
              <a:rPr lang="en-US" altLang="tr-TR" sz="2400" dirty="0" err="1"/>
              <a:t>bilgisi</a:t>
            </a:r>
            <a:r>
              <a:rPr lang="en-US" altLang="tr-TR" sz="2400" dirty="0"/>
              <a:t> </a:t>
            </a:r>
            <a:r>
              <a:rPr lang="en-US" altLang="tr-TR" sz="2400" dirty="0" err="1"/>
              <a:t>olmasına</a:t>
            </a:r>
            <a:r>
              <a:rPr lang="en-US" altLang="tr-TR" sz="2400" dirty="0"/>
              <a:t> </a:t>
            </a:r>
            <a:r>
              <a:rPr lang="en-US" altLang="tr-TR" sz="2400" dirty="0" err="1"/>
              <a:t>karşın</a:t>
            </a:r>
            <a:r>
              <a:rPr lang="en-US" altLang="tr-TR" sz="2400" dirty="0"/>
              <a:t>, </a:t>
            </a:r>
            <a:r>
              <a:rPr lang="en-US" altLang="tr-TR" sz="2400" dirty="0" err="1"/>
              <a:t>kendisi</a:t>
            </a:r>
            <a:r>
              <a:rPr lang="en-US" altLang="tr-TR" sz="2400" dirty="0"/>
              <a:t> </a:t>
            </a:r>
            <a:r>
              <a:rPr lang="en-US" altLang="tr-TR" sz="2400" dirty="0" err="1"/>
              <a:t>için</a:t>
            </a:r>
            <a:r>
              <a:rPr lang="en-US" altLang="tr-TR" sz="2400" dirty="0"/>
              <a:t> </a:t>
            </a:r>
            <a:r>
              <a:rPr lang="en-US" altLang="tr-TR" sz="2400" dirty="0" err="1"/>
              <a:t>en</a:t>
            </a:r>
            <a:r>
              <a:rPr lang="en-US" altLang="tr-TR" sz="2400" dirty="0"/>
              <a:t> </a:t>
            </a:r>
            <a:r>
              <a:rPr lang="en-US" altLang="tr-TR" sz="2400" dirty="0" err="1"/>
              <a:t>iyi</a:t>
            </a:r>
            <a:r>
              <a:rPr lang="en-US" altLang="tr-TR" sz="2400" dirty="0"/>
              <a:t> </a:t>
            </a:r>
            <a:r>
              <a:rPr lang="en-US" altLang="tr-TR" sz="2400" dirty="0" err="1"/>
              <a:t>olan</a:t>
            </a:r>
            <a:r>
              <a:rPr lang="en-US" altLang="tr-TR" sz="2400" dirty="0"/>
              <a:t> </a:t>
            </a:r>
            <a:r>
              <a:rPr lang="en-US" altLang="tr-TR" sz="2400" dirty="0" err="1"/>
              <a:t>stratejiyi</a:t>
            </a:r>
            <a:r>
              <a:rPr lang="en-US" altLang="tr-TR" sz="2400" dirty="0"/>
              <a:t> </a:t>
            </a:r>
            <a:r>
              <a:rPr lang="en-US" altLang="tr-TR" sz="2400" dirty="0" err="1"/>
              <a:t>seçme</a:t>
            </a:r>
            <a:r>
              <a:rPr lang="en-US" altLang="tr-TR" sz="2400" dirty="0"/>
              <a:t> </a:t>
            </a:r>
            <a:r>
              <a:rPr lang="en-US" altLang="tr-TR" sz="2400" dirty="0" err="1"/>
              <a:t>şansına</a:t>
            </a:r>
            <a:r>
              <a:rPr lang="en-US" altLang="tr-TR" sz="2400" dirty="0"/>
              <a:t> </a:t>
            </a:r>
            <a:r>
              <a:rPr lang="en-US" altLang="tr-TR" sz="2400" dirty="0" err="1"/>
              <a:t>sahip</a:t>
            </a:r>
            <a:r>
              <a:rPr lang="en-US" altLang="tr-TR" sz="2400" dirty="0"/>
              <a:t> </a:t>
            </a:r>
            <a:r>
              <a:rPr lang="en-US" altLang="tr-TR" sz="2400" dirty="0" err="1"/>
              <a:t>olduğudur</a:t>
            </a:r>
            <a:r>
              <a:rPr lang="en-US" altLang="tr-TR" sz="2400" dirty="0"/>
              <a:t>. </a:t>
            </a:r>
            <a:endParaRPr lang="tr-TR" altLang="tr-TR" sz="2400" dirty="0"/>
          </a:p>
          <a:p>
            <a:pPr>
              <a:lnSpc>
                <a:spcPct val="90000"/>
              </a:lnSpc>
            </a:pPr>
            <a:endParaRPr lang="tr-TR" altLang="tr-TR" sz="2400" dirty="0"/>
          </a:p>
          <a:p>
            <a:pPr>
              <a:lnSpc>
                <a:spcPct val="90000"/>
              </a:lnSpc>
            </a:pPr>
            <a:endParaRPr lang="tr-TR" altLang="tr-TR" sz="2400" dirty="0"/>
          </a:p>
        </p:txBody>
      </p:sp>
    </p:spTree>
    <p:extLst>
      <p:ext uri="{BB962C8B-B14F-4D97-AF65-F5344CB8AC3E}">
        <p14:creationId xmlns:p14="http://schemas.microsoft.com/office/powerpoint/2010/main" val="4271284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spect="1" noChangeArrowheads="1"/>
          </p:cNvSpPr>
          <p:nvPr>
            <p:ph type="title"/>
          </p:nvPr>
        </p:nvSpPr>
        <p:spPr/>
        <p:txBody>
          <a:bodyPr/>
          <a:lstStyle/>
          <a:p>
            <a:r>
              <a:rPr lang="tr-TR" altLang="tr-TR" sz="3600">
                <a:cs typeface="Times New Roman" panose="02020603050405020304" pitchFamily="18" charset="0"/>
              </a:rPr>
              <a:t>Uygulama Alanları</a:t>
            </a:r>
            <a:endParaRPr lang="tr-TR" altLang="tr-TR" sz="2400" b="0">
              <a:cs typeface="Times New Roman" panose="02020603050405020304" pitchFamily="18" charset="0"/>
            </a:endParaRPr>
          </a:p>
        </p:txBody>
      </p:sp>
      <p:sp>
        <p:nvSpPr>
          <p:cNvPr id="169987" name="Rectangle 3"/>
          <p:cNvSpPr>
            <a:spLocks noGrp="1" noChangeAspect="1" noChangeArrowheads="1"/>
          </p:cNvSpPr>
          <p:nvPr>
            <p:ph idx="1"/>
          </p:nvPr>
        </p:nvSpPr>
        <p:spPr bwMode="auto">
          <a:xfrm>
            <a:off x="179388" y="1295223"/>
            <a:ext cx="8785225" cy="5545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a:buFontTx/>
              <a:buNone/>
            </a:pPr>
            <a:r>
              <a:rPr lang="tr-TR" altLang="tr-TR" sz="2000" dirty="0">
                <a:latin typeface="Symbol" panose="05050102010706020507" pitchFamily="18" charset="2"/>
                <a:cs typeface="Times New Roman" panose="02020603050405020304" pitchFamily="18" charset="0"/>
              </a:rPr>
              <a:t>·</a:t>
            </a:r>
            <a:r>
              <a:rPr lang="tr-TR" altLang="tr-TR" sz="2000" dirty="0">
                <a:cs typeface="Times New Roman" panose="02020603050405020304" pitchFamily="18" charset="0"/>
              </a:rPr>
              <a:t>        Teklif verme politikalarının saptanması, </a:t>
            </a:r>
          </a:p>
          <a:p>
            <a:pPr algn="just">
              <a:buFontTx/>
              <a:buNone/>
            </a:pPr>
            <a:r>
              <a:rPr lang="tr-TR" altLang="tr-TR" sz="2000" dirty="0">
                <a:latin typeface="Symbol" panose="05050102010706020507" pitchFamily="18" charset="2"/>
                <a:cs typeface="Times New Roman" panose="02020603050405020304" pitchFamily="18" charset="0"/>
              </a:rPr>
              <a:t>·</a:t>
            </a:r>
            <a:r>
              <a:rPr lang="tr-TR" altLang="tr-TR" sz="2000" dirty="0">
                <a:cs typeface="Times New Roman" panose="02020603050405020304" pitchFamily="18" charset="0"/>
              </a:rPr>
              <a:t>        Reklam planları, </a:t>
            </a:r>
          </a:p>
          <a:p>
            <a:pPr algn="just">
              <a:buFontTx/>
              <a:buNone/>
            </a:pPr>
            <a:r>
              <a:rPr lang="tr-TR" altLang="tr-TR" sz="2000" dirty="0">
                <a:latin typeface="Symbol" panose="05050102010706020507" pitchFamily="18" charset="2"/>
                <a:cs typeface="Times New Roman" panose="02020603050405020304" pitchFamily="18" charset="0"/>
              </a:rPr>
              <a:t>·</a:t>
            </a:r>
            <a:r>
              <a:rPr lang="tr-TR" altLang="tr-TR" sz="2000" dirty="0">
                <a:cs typeface="Times New Roman" panose="02020603050405020304" pitchFamily="18" charset="0"/>
              </a:rPr>
              <a:t>        Satın alma politikasının belirlenmesi, </a:t>
            </a:r>
          </a:p>
          <a:p>
            <a:pPr algn="just">
              <a:buFontTx/>
              <a:buNone/>
            </a:pPr>
            <a:r>
              <a:rPr lang="tr-TR" altLang="tr-TR" sz="2000" dirty="0">
                <a:latin typeface="Symbol" panose="05050102010706020507" pitchFamily="18" charset="2"/>
                <a:cs typeface="Times New Roman" panose="02020603050405020304" pitchFamily="18" charset="0"/>
              </a:rPr>
              <a:t>·</a:t>
            </a:r>
            <a:r>
              <a:rPr lang="tr-TR" altLang="tr-TR" sz="2000" dirty="0">
                <a:cs typeface="Times New Roman" panose="02020603050405020304" pitchFamily="18" charset="0"/>
              </a:rPr>
              <a:t>        Yeni mamuller arasından seçim yapma, </a:t>
            </a:r>
          </a:p>
          <a:p>
            <a:pPr algn="just">
              <a:buFontTx/>
              <a:buNone/>
            </a:pPr>
            <a:r>
              <a:rPr lang="tr-TR" altLang="tr-TR" sz="2000" dirty="0">
                <a:latin typeface="Symbol" panose="05050102010706020507" pitchFamily="18" charset="2"/>
                <a:cs typeface="Times New Roman" panose="02020603050405020304" pitchFamily="18" charset="0"/>
              </a:rPr>
              <a:t>·</a:t>
            </a:r>
            <a:r>
              <a:rPr lang="tr-TR" altLang="tr-TR" sz="2000" dirty="0">
                <a:cs typeface="Times New Roman" panose="02020603050405020304" pitchFamily="18" charset="0"/>
              </a:rPr>
              <a:t>        Araştırma stratejilerinin belirlenmesi, </a:t>
            </a:r>
          </a:p>
          <a:p>
            <a:pPr algn="just">
              <a:buFontTx/>
              <a:buNone/>
            </a:pPr>
            <a:r>
              <a:rPr lang="tr-TR" altLang="tr-TR" sz="2000" dirty="0">
                <a:latin typeface="Symbol" panose="05050102010706020507" pitchFamily="18" charset="2"/>
                <a:cs typeface="Times New Roman" panose="02020603050405020304" pitchFamily="18" charset="0"/>
              </a:rPr>
              <a:t>·</a:t>
            </a:r>
            <a:r>
              <a:rPr lang="tr-TR" altLang="tr-TR" sz="2000" dirty="0">
                <a:cs typeface="Times New Roman" panose="02020603050405020304" pitchFamily="18" charset="0"/>
              </a:rPr>
              <a:t>        Talebin belirsiz olması halinde üretim programlama, </a:t>
            </a:r>
          </a:p>
          <a:p>
            <a:pPr algn="just">
              <a:buFontTx/>
              <a:buNone/>
            </a:pPr>
            <a:r>
              <a:rPr lang="tr-TR" altLang="tr-TR" sz="2000" dirty="0">
                <a:latin typeface="Symbol" panose="05050102010706020507" pitchFamily="18" charset="2"/>
                <a:cs typeface="Times New Roman" panose="02020603050405020304" pitchFamily="18" charset="0"/>
              </a:rPr>
              <a:t>·</a:t>
            </a:r>
            <a:r>
              <a:rPr lang="tr-TR" altLang="tr-TR" sz="2000" dirty="0">
                <a:cs typeface="Times New Roman" panose="02020603050405020304" pitchFamily="18" charset="0"/>
              </a:rPr>
              <a:t>        Fiyatlama. </a:t>
            </a:r>
          </a:p>
          <a:p>
            <a:pPr algn="just">
              <a:buFontTx/>
              <a:buNone/>
            </a:pPr>
            <a:endParaRPr lang="tr-TR" altLang="tr-TR" sz="2000" dirty="0"/>
          </a:p>
        </p:txBody>
      </p:sp>
    </p:spTree>
    <p:extLst>
      <p:ext uri="{BB962C8B-B14F-4D97-AF65-F5344CB8AC3E}">
        <p14:creationId xmlns:p14="http://schemas.microsoft.com/office/powerpoint/2010/main" val="25396219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4"/>
          <p:cNvSpPr>
            <a:spLocks noGrp="1" noChangeAspect="1" noChangeArrowheads="1"/>
          </p:cNvSpPr>
          <p:nvPr>
            <p:ph type="title"/>
          </p:nvPr>
        </p:nvSpPr>
        <p:spPr/>
        <p:txBody>
          <a:bodyPr/>
          <a:lstStyle/>
          <a:p>
            <a:r>
              <a:rPr kumimoji="1" lang="tr-TR" altLang="tr-TR" sz="4000" dirty="0"/>
              <a:t>1. (İki Kişili) Sıfır Toplamlı Oyunlar </a:t>
            </a:r>
          </a:p>
        </p:txBody>
      </p:sp>
      <p:sp>
        <p:nvSpPr>
          <p:cNvPr id="3" name="Dikdörtgen 2"/>
          <p:cNvSpPr/>
          <p:nvPr/>
        </p:nvSpPr>
        <p:spPr>
          <a:xfrm>
            <a:off x="512466" y="1113923"/>
            <a:ext cx="8542582" cy="3046988"/>
          </a:xfrm>
          <a:prstGeom prst="rect">
            <a:avLst/>
          </a:prstGeom>
        </p:spPr>
        <p:txBody>
          <a:bodyPr wrap="square">
            <a:spAutoFit/>
          </a:bodyPr>
          <a:lstStyle/>
          <a:p>
            <a:r>
              <a:rPr lang="tr-TR" sz="2400" dirty="0"/>
              <a:t>Bir oyunda iki oyuncu varsa oyun iki kişili bir oyundur ve oyuncuların kazançları toplamı sıfırsa oyun iki-kişili sıfır-toplamlı oyun olarak ifade edilir. İki-kişili sıfır-toplamlı sonlu bir oyunda,</a:t>
            </a:r>
          </a:p>
          <a:p>
            <a:r>
              <a:rPr lang="tr-TR" sz="2400" dirty="0"/>
              <a:t>Biri satır oyuncusu, diğeri sütun oyuncusu olarak isimlendirilen iki oyuncu vardır. Satır oyuncusu yerine bizim taraf, sütun oyuncusu yerine de karşı taraf deyimlerine rastlanabilir.</a:t>
            </a:r>
          </a:p>
          <a:p>
            <a:r>
              <a:rPr lang="tr-TR" sz="2400" dirty="0"/>
              <a:t>Satır oyuncusu için m, sütun oyuncusu için n tane mümkün strateji vardır. </a:t>
            </a:r>
          </a:p>
        </p:txBody>
      </p:sp>
      <p:graphicFrame>
        <p:nvGraphicFramePr>
          <p:cNvPr id="4" name="Tablo 3"/>
          <p:cNvGraphicFramePr>
            <a:graphicFrameLocks noGrp="1"/>
          </p:cNvGraphicFramePr>
          <p:nvPr>
            <p:extLst>
              <p:ext uri="{D42A27DB-BD31-4B8C-83A1-F6EECF244321}">
                <p14:modId xmlns:p14="http://schemas.microsoft.com/office/powerpoint/2010/main" val="2404983357"/>
              </p:ext>
            </p:extLst>
          </p:nvPr>
        </p:nvGraphicFramePr>
        <p:xfrm>
          <a:off x="2233120" y="3878663"/>
          <a:ext cx="4710290" cy="2468880"/>
        </p:xfrm>
        <a:graphic>
          <a:graphicData uri="http://schemas.openxmlformats.org/drawingml/2006/table">
            <a:tbl>
              <a:tblPr firstRow="1" firstCol="1" bandRow="1">
                <a:tableStyleId>{5940675A-B579-460E-94D1-54222C63F5DA}</a:tableStyleId>
              </a:tblPr>
              <a:tblGrid>
                <a:gridCol w="972212">
                  <a:extLst>
                    <a:ext uri="{9D8B030D-6E8A-4147-A177-3AD203B41FA5}">
                      <a16:colId xmlns:a16="http://schemas.microsoft.com/office/drawing/2014/main" val="2616329964"/>
                    </a:ext>
                  </a:extLst>
                </a:gridCol>
                <a:gridCol w="590086">
                  <a:extLst>
                    <a:ext uri="{9D8B030D-6E8A-4147-A177-3AD203B41FA5}">
                      <a16:colId xmlns:a16="http://schemas.microsoft.com/office/drawing/2014/main" val="273863192"/>
                    </a:ext>
                  </a:extLst>
                </a:gridCol>
                <a:gridCol w="583154">
                  <a:extLst>
                    <a:ext uri="{9D8B030D-6E8A-4147-A177-3AD203B41FA5}">
                      <a16:colId xmlns:a16="http://schemas.microsoft.com/office/drawing/2014/main" val="366090674"/>
                    </a:ext>
                  </a:extLst>
                </a:gridCol>
                <a:gridCol w="632544">
                  <a:extLst>
                    <a:ext uri="{9D8B030D-6E8A-4147-A177-3AD203B41FA5}">
                      <a16:colId xmlns:a16="http://schemas.microsoft.com/office/drawing/2014/main" val="2634294075"/>
                    </a:ext>
                  </a:extLst>
                </a:gridCol>
                <a:gridCol w="632544">
                  <a:extLst>
                    <a:ext uri="{9D8B030D-6E8A-4147-A177-3AD203B41FA5}">
                      <a16:colId xmlns:a16="http://schemas.microsoft.com/office/drawing/2014/main" val="1258977518"/>
                    </a:ext>
                  </a:extLst>
                </a:gridCol>
                <a:gridCol w="649875">
                  <a:extLst>
                    <a:ext uri="{9D8B030D-6E8A-4147-A177-3AD203B41FA5}">
                      <a16:colId xmlns:a16="http://schemas.microsoft.com/office/drawing/2014/main" val="2805827777"/>
                    </a:ext>
                  </a:extLst>
                </a:gridCol>
                <a:gridCol w="649875">
                  <a:extLst>
                    <a:ext uri="{9D8B030D-6E8A-4147-A177-3AD203B41FA5}">
                      <a16:colId xmlns:a16="http://schemas.microsoft.com/office/drawing/2014/main" val="1829690781"/>
                    </a:ext>
                  </a:extLst>
                </a:gridCol>
              </a:tblGrid>
              <a:tr h="384071">
                <a:tc rowSpan="2">
                  <a:txBody>
                    <a:bodyPr/>
                    <a:lstStyle/>
                    <a:p>
                      <a:pPr algn="ctr">
                        <a:spcAft>
                          <a:spcPts val="0"/>
                        </a:spcAft>
                      </a:pPr>
                      <a:r>
                        <a:rPr lang="tr-TR" sz="1800" spc="-10" dirty="0">
                          <a:effectLst/>
                        </a:rPr>
                        <a:t>Satır</a:t>
                      </a:r>
                      <a:endParaRPr lang="tr-TR" sz="1800" dirty="0">
                        <a:effectLst/>
                      </a:endParaRPr>
                    </a:p>
                    <a:p>
                      <a:pPr algn="ctr">
                        <a:spcAft>
                          <a:spcPts val="0"/>
                        </a:spcAft>
                      </a:pPr>
                      <a:r>
                        <a:rPr lang="tr-TR" sz="1800" spc="-10" dirty="0">
                          <a:effectLst/>
                        </a:rPr>
                        <a:t>Oyun­cusu</a:t>
                      </a:r>
                      <a:endParaRPr lang="tr-TR" sz="1800" dirty="0">
                        <a:effectLst/>
                      </a:endParaRPr>
                    </a:p>
                    <a:p>
                      <a:pPr algn="ctr">
                        <a:spcAft>
                          <a:spcPts val="0"/>
                        </a:spcAft>
                      </a:pPr>
                      <a:r>
                        <a:rPr lang="tr-TR" sz="1800" spc="-10" dirty="0">
                          <a:effectLst/>
                        </a:rPr>
                        <a:t>Stratejisi</a:t>
                      </a:r>
                      <a:endParaRPr lang="tr-TR" sz="1800" dirty="0">
                        <a:effectLst/>
                        <a:latin typeface="Times New Roman" panose="02020603050405020304" pitchFamily="18" charset="0"/>
                        <a:ea typeface="Times New Roman" panose="02020603050405020304" pitchFamily="18" charset="0"/>
                      </a:endParaRPr>
                    </a:p>
                  </a:txBody>
                  <a:tcPr marL="0" marR="0" marT="0" marB="0" anchor="ctr">
                    <a:solidFill>
                      <a:schemeClr val="bg1">
                        <a:lumMod val="95000"/>
                      </a:schemeClr>
                    </a:solidFill>
                  </a:tcPr>
                </a:tc>
                <a:tc gridSpan="6">
                  <a:txBody>
                    <a:bodyPr/>
                    <a:lstStyle/>
                    <a:p>
                      <a:pPr algn="ctr">
                        <a:spcAft>
                          <a:spcPts val="0"/>
                        </a:spcAft>
                      </a:pPr>
                      <a:r>
                        <a:rPr lang="tr-TR" sz="1800" spc="-10" dirty="0">
                          <a:effectLst/>
                        </a:rPr>
                        <a:t> </a:t>
                      </a:r>
                      <a:endParaRPr lang="tr-TR" sz="1800" dirty="0">
                        <a:effectLst/>
                      </a:endParaRPr>
                    </a:p>
                    <a:p>
                      <a:pPr algn="ctr">
                        <a:spcAft>
                          <a:spcPts val="0"/>
                        </a:spcAft>
                      </a:pPr>
                      <a:r>
                        <a:rPr lang="tr-TR" sz="1800" spc="-10" dirty="0">
                          <a:effectLst/>
                        </a:rPr>
                        <a:t>Sütun Oyuncusu Stratejisi</a:t>
                      </a:r>
                      <a:endParaRPr lang="tr-TR" sz="1800" dirty="0">
                        <a:effectLst/>
                        <a:latin typeface="Times New Roman" panose="02020603050405020304" pitchFamily="18" charset="0"/>
                        <a:ea typeface="Times New Roman" panose="02020603050405020304" pitchFamily="18" charset="0"/>
                      </a:endParaRPr>
                    </a:p>
                  </a:txBody>
                  <a:tcPr marL="0" marR="0" marT="0" marB="0">
                    <a:solidFill>
                      <a:schemeClr val="bg1">
                        <a:lumMod val="95000"/>
                      </a:schemeClr>
                    </a:solidFill>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extLst>
                  <a:ext uri="{0D108BD9-81ED-4DB2-BD59-A6C34878D82A}">
                    <a16:rowId xmlns:a16="http://schemas.microsoft.com/office/drawing/2014/main" val="1802890209"/>
                  </a:ext>
                </a:extLst>
              </a:tr>
              <a:tr h="192036">
                <a:tc vMerge="1">
                  <a:txBody>
                    <a:bodyPr/>
                    <a:lstStyle/>
                    <a:p>
                      <a:endParaRPr lang="tr-TR"/>
                    </a:p>
                  </a:txBody>
                  <a:tcPr/>
                </a:tc>
                <a:tc>
                  <a:txBody>
                    <a:bodyPr/>
                    <a:lstStyle/>
                    <a:p>
                      <a:pPr algn="ctr">
                        <a:spcAft>
                          <a:spcPts val="0"/>
                        </a:spcAft>
                      </a:pPr>
                      <a:r>
                        <a:rPr lang="tr-TR" sz="1800" spc="-10" dirty="0">
                          <a:effectLst/>
                        </a:rPr>
                        <a:t>C</a:t>
                      </a:r>
                      <a:r>
                        <a:rPr lang="tr-TR" sz="1800" spc="-15" baseline="-25000" dirty="0">
                          <a:effectLst/>
                        </a:rPr>
                        <a:t>1</a:t>
                      </a:r>
                      <a:endParaRPr lang="tr-TR" sz="1800" dirty="0">
                        <a:effectLst/>
                        <a:latin typeface="Times New Roman" panose="02020603050405020304" pitchFamily="18" charset="0"/>
                        <a:ea typeface="Times New Roman" panose="02020603050405020304" pitchFamily="18" charset="0"/>
                      </a:endParaRPr>
                    </a:p>
                  </a:txBody>
                  <a:tcPr marL="0" marR="0" marT="0" marB="0">
                    <a:solidFill>
                      <a:schemeClr val="bg1">
                        <a:lumMod val="95000"/>
                      </a:schemeClr>
                    </a:solidFill>
                  </a:tcPr>
                </a:tc>
                <a:tc>
                  <a:txBody>
                    <a:bodyPr/>
                    <a:lstStyle/>
                    <a:p>
                      <a:pPr algn="ctr">
                        <a:spcAft>
                          <a:spcPts val="0"/>
                        </a:spcAft>
                      </a:pPr>
                      <a:r>
                        <a:rPr lang="tr-TR" sz="1800" spc="-10" dirty="0">
                          <a:effectLst/>
                        </a:rPr>
                        <a:t>C</a:t>
                      </a:r>
                      <a:r>
                        <a:rPr lang="tr-TR" sz="1800" spc="-15" baseline="-25000" dirty="0">
                          <a:effectLst/>
                        </a:rPr>
                        <a:t>2</a:t>
                      </a:r>
                      <a:endParaRPr lang="tr-TR" sz="1800" dirty="0">
                        <a:effectLst/>
                        <a:latin typeface="Times New Roman" panose="02020603050405020304" pitchFamily="18" charset="0"/>
                        <a:ea typeface="Times New Roman" panose="02020603050405020304" pitchFamily="18" charset="0"/>
                      </a:endParaRPr>
                    </a:p>
                  </a:txBody>
                  <a:tcPr marL="0" marR="0" marT="0" marB="0">
                    <a:solidFill>
                      <a:schemeClr val="bg1">
                        <a:lumMod val="95000"/>
                      </a:schemeClr>
                    </a:solidFill>
                  </a:tcPr>
                </a:tc>
                <a:tc>
                  <a:txBody>
                    <a:bodyPr/>
                    <a:lstStyle/>
                    <a:p>
                      <a:pPr algn="ctr">
                        <a:spcAft>
                          <a:spcPts val="0"/>
                        </a:spcAft>
                      </a:pPr>
                      <a:r>
                        <a:rPr lang="tr-TR" sz="1800" spc="-10">
                          <a:effectLst/>
                        </a:rPr>
                        <a:t>...</a:t>
                      </a:r>
                      <a:endParaRPr lang="tr-TR" sz="1800">
                        <a:effectLst/>
                        <a:latin typeface="Times New Roman" panose="02020603050405020304" pitchFamily="18" charset="0"/>
                        <a:ea typeface="Times New Roman" panose="02020603050405020304" pitchFamily="18" charset="0"/>
                      </a:endParaRPr>
                    </a:p>
                  </a:txBody>
                  <a:tcPr marL="0" marR="0" marT="0" marB="0">
                    <a:solidFill>
                      <a:schemeClr val="bg1">
                        <a:lumMod val="95000"/>
                      </a:schemeClr>
                    </a:solidFill>
                  </a:tcPr>
                </a:tc>
                <a:tc>
                  <a:txBody>
                    <a:bodyPr/>
                    <a:lstStyle/>
                    <a:p>
                      <a:pPr algn="ctr">
                        <a:spcAft>
                          <a:spcPts val="0"/>
                        </a:spcAft>
                      </a:pPr>
                      <a:r>
                        <a:rPr lang="tr-TR" sz="1800" spc="-10">
                          <a:effectLst/>
                        </a:rPr>
                        <a:t>C</a:t>
                      </a:r>
                      <a:r>
                        <a:rPr lang="tr-TR" sz="1800" spc="-15" baseline="-25000">
                          <a:effectLst/>
                        </a:rPr>
                        <a:t>j</a:t>
                      </a:r>
                      <a:endParaRPr lang="tr-TR" sz="1800">
                        <a:effectLst/>
                        <a:latin typeface="Times New Roman" panose="02020603050405020304" pitchFamily="18" charset="0"/>
                        <a:ea typeface="Times New Roman" panose="02020603050405020304" pitchFamily="18" charset="0"/>
                      </a:endParaRPr>
                    </a:p>
                  </a:txBody>
                  <a:tcPr marL="0" marR="0" marT="0" marB="0">
                    <a:solidFill>
                      <a:schemeClr val="bg1">
                        <a:lumMod val="95000"/>
                      </a:schemeClr>
                    </a:solidFill>
                  </a:tcPr>
                </a:tc>
                <a:tc>
                  <a:txBody>
                    <a:bodyPr/>
                    <a:lstStyle/>
                    <a:p>
                      <a:pPr algn="ctr">
                        <a:spcAft>
                          <a:spcPts val="0"/>
                        </a:spcAft>
                      </a:pPr>
                      <a:r>
                        <a:rPr lang="tr-TR" sz="1800" spc="-10" dirty="0">
                          <a:effectLst/>
                        </a:rPr>
                        <a:t>...</a:t>
                      </a:r>
                      <a:endParaRPr lang="tr-TR" sz="1800" dirty="0">
                        <a:effectLst/>
                        <a:latin typeface="Times New Roman" panose="02020603050405020304" pitchFamily="18" charset="0"/>
                        <a:ea typeface="Times New Roman" panose="02020603050405020304" pitchFamily="18" charset="0"/>
                      </a:endParaRPr>
                    </a:p>
                  </a:txBody>
                  <a:tcPr marL="0" marR="0" marT="0" marB="0">
                    <a:solidFill>
                      <a:schemeClr val="bg1">
                        <a:lumMod val="95000"/>
                      </a:schemeClr>
                    </a:solidFill>
                  </a:tcPr>
                </a:tc>
                <a:tc>
                  <a:txBody>
                    <a:bodyPr/>
                    <a:lstStyle/>
                    <a:p>
                      <a:pPr algn="ctr">
                        <a:spcAft>
                          <a:spcPts val="0"/>
                        </a:spcAft>
                      </a:pPr>
                      <a:r>
                        <a:rPr lang="tr-TR" sz="1800" spc="-10" dirty="0" err="1">
                          <a:effectLst/>
                        </a:rPr>
                        <a:t>C</a:t>
                      </a:r>
                      <a:r>
                        <a:rPr lang="tr-TR" sz="1800" spc="-15" baseline="-25000" dirty="0" err="1">
                          <a:effectLst/>
                        </a:rPr>
                        <a:t>n</a:t>
                      </a:r>
                      <a:endParaRPr lang="tr-TR" sz="1800" dirty="0">
                        <a:effectLst/>
                        <a:latin typeface="Times New Roman" panose="02020603050405020304" pitchFamily="18" charset="0"/>
                        <a:ea typeface="Times New Roman" panose="02020603050405020304" pitchFamily="18" charset="0"/>
                      </a:endParaRPr>
                    </a:p>
                  </a:txBody>
                  <a:tcPr marL="0" marR="0" marT="0" marB="0">
                    <a:solidFill>
                      <a:schemeClr val="bg1">
                        <a:lumMod val="95000"/>
                      </a:schemeClr>
                    </a:solidFill>
                  </a:tcPr>
                </a:tc>
                <a:extLst>
                  <a:ext uri="{0D108BD9-81ED-4DB2-BD59-A6C34878D82A}">
                    <a16:rowId xmlns:a16="http://schemas.microsoft.com/office/drawing/2014/main" val="1119706221"/>
                  </a:ext>
                </a:extLst>
              </a:tr>
              <a:tr h="192036">
                <a:tc>
                  <a:txBody>
                    <a:bodyPr/>
                    <a:lstStyle/>
                    <a:p>
                      <a:pPr algn="ctr">
                        <a:spcAft>
                          <a:spcPts val="0"/>
                        </a:spcAft>
                      </a:pPr>
                      <a:r>
                        <a:rPr lang="tr-TR" sz="1800" spc="-10" dirty="0">
                          <a:effectLst/>
                        </a:rPr>
                        <a:t>R</a:t>
                      </a:r>
                      <a:r>
                        <a:rPr lang="tr-TR" sz="1800" spc="-15" baseline="-25000" dirty="0">
                          <a:effectLst/>
                        </a:rPr>
                        <a:t>1</a:t>
                      </a:r>
                      <a:endParaRPr lang="tr-TR" sz="1800" dirty="0">
                        <a:effectLst/>
                        <a:latin typeface="Times New Roman" panose="02020603050405020304" pitchFamily="18" charset="0"/>
                        <a:ea typeface="Times New Roman" panose="02020603050405020304" pitchFamily="18" charset="0"/>
                      </a:endParaRPr>
                    </a:p>
                  </a:txBody>
                  <a:tcPr marL="0" marR="0" marT="0" marB="0">
                    <a:solidFill>
                      <a:schemeClr val="bg1">
                        <a:lumMod val="95000"/>
                      </a:schemeClr>
                    </a:solidFill>
                  </a:tcPr>
                </a:tc>
                <a:tc>
                  <a:txBody>
                    <a:bodyPr/>
                    <a:lstStyle/>
                    <a:p>
                      <a:pPr algn="ctr">
                        <a:spcAft>
                          <a:spcPts val="0"/>
                        </a:spcAft>
                      </a:pPr>
                      <a:r>
                        <a:rPr lang="tr-TR" sz="1800" spc="-10">
                          <a:effectLst/>
                        </a:rPr>
                        <a:t>a</a:t>
                      </a:r>
                      <a:r>
                        <a:rPr lang="tr-TR" sz="1800" spc="-15" baseline="-25000">
                          <a:effectLst/>
                        </a:rPr>
                        <a:t>11</a:t>
                      </a:r>
                      <a:endParaRPr lang="tr-TR" sz="1800">
                        <a:effectLst/>
                        <a:latin typeface="Times New Roman" panose="02020603050405020304" pitchFamily="18" charset="0"/>
                        <a:ea typeface="Times New Roman" panose="02020603050405020304" pitchFamily="18" charset="0"/>
                      </a:endParaRPr>
                    </a:p>
                  </a:txBody>
                  <a:tcPr marL="0" marR="0" marT="0" marB="0"/>
                </a:tc>
                <a:tc>
                  <a:txBody>
                    <a:bodyPr/>
                    <a:lstStyle/>
                    <a:p>
                      <a:pPr algn="ctr">
                        <a:spcAft>
                          <a:spcPts val="0"/>
                        </a:spcAft>
                      </a:pPr>
                      <a:r>
                        <a:rPr lang="tr-TR" sz="1800" spc="-10" dirty="0">
                          <a:effectLst/>
                        </a:rPr>
                        <a:t>a</a:t>
                      </a:r>
                      <a:r>
                        <a:rPr lang="tr-TR" sz="1800" spc="-15" baseline="-25000" dirty="0">
                          <a:effectLst/>
                        </a:rPr>
                        <a:t>12</a:t>
                      </a:r>
                      <a:endParaRPr lang="tr-TR" sz="1800" dirty="0">
                        <a:effectLst/>
                        <a:latin typeface="Times New Roman" panose="02020603050405020304" pitchFamily="18" charset="0"/>
                        <a:ea typeface="Times New Roman" panose="02020603050405020304" pitchFamily="18" charset="0"/>
                      </a:endParaRPr>
                    </a:p>
                  </a:txBody>
                  <a:tcPr marL="0" marR="0" marT="0" marB="0"/>
                </a:tc>
                <a:tc>
                  <a:txBody>
                    <a:bodyPr/>
                    <a:lstStyle/>
                    <a:p>
                      <a:pPr algn="ctr">
                        <a:spcAft>
                          <a:spcPts val="0"/>
                        </a:spcAft>
                      </a:pPr>
                      <a:r>
                        <a:rPr lang="tr-TR" sz="1800" spc="-10" dirty="0">
                          <a:effectLst/>
                        </a:rPr>
                        <a:t>...</a:t>
                      </a:r>
                      <a:endParaRPr lang="tr-TR" sz="1800" dirty="0">
                        <a:effectLst/>
                        <a:latin typeface="Times New Roman" panose="02020603050405020304" pitchFamily="18" charset="0"/>
                        <a:ea typeface="Times New Roman" panose="02020603050405020304" pitchFamily="18" charset="0"/>
                      </a:endParaRPr>
                    </a:p>
                  </a:txBody>
                  <a:tcPr marL="0" marR="0" marT="0" marB="0"/>
                </a:tc>
                <a:tc>
                  <a:txBody>
                    <a:bodyPr/>
                    <a:lstStyle/>
                    <a:p>
                      <a:pPr algn="ctr">
                        <a:spcAft>
                          <a:spcPts val="0"/>
                        </a:spcAft>
                      </a:pPr>
                      <a:r>
                        <a:rPr lang="tr-TR" sz="1800" spc="-10">
                          <a:effectLst/>
                        </a:rPr>
                        <a:t>a</a:t>
                      </a:r>
                      <a:r>
                        <a:rPr lang="tr-TR" sz="1800" spc="-10" baseline="-25000">
                          <a:effectLst/>
                        </a:rPr>
                        <a:t>1j</a:t>
                      </a:r>
                      <a:endParaRPr lang="tr-TR" sz="1800">
                        <a:effectLst/>
                        <a:latin typeface="Times New Roman" panose="02020603050405020304" pitchFamily="18" charset="0"/>
                        <a:ea typeface="Times New Roman" panose="02020603050405020304" pitchFamily="18" charset="0"/>
                      </a:endParaRPr>
                    </a:p>
                  </a:txBody>
                  <a:tcPr marL="0" marR="0" marT="0" marB="0"/>
                </a:tc>
                <a:tc>
                  <a:txBody>
                    <a:bodyPr/>
                    <a:lstStyle/>
                    <a:p>
                      <a:pPr algn="ctr">
                        <a:spcAft>
                          <a:spcPts val="0"/>
                        </a:spcAft>
                      </a:pPr>
                      <a:r>
                        <a:rPr lang="tr-TR" sz="1800" spc="-10">
                          <a:effectLst/>
                        </a:rPr>
                        <a:t>...</a:t>
                      </a:r>
                      <a:endParaRPr lang="tr-TR" sz="1800">
                        <a:effectLst/>
                        <a:latin typeface="Times New Roman" panose="02020603050405020304" pitchFamily="18" charset="0"/>
                        <a:ea typeface="Times New Roman" panose="02020603050405020304" pitchFamily="18" charset="0"/>
                      </a:endParaRPr>
                    </a:p>
                  </a:txBody>
                  <a:tcPr marL="0" marR="0" marT="0" marB="0"/>
                </a:tc>
                <a:tc>
                  <a:txBody>
                    <a:bodyPr/>
                    <a:lstStyle/>
                    <a:p>
                      <a:pPr algn="ctr">
                        <a:spcAft>
                          <a:spcPts val="0"/>
                        </a:spcAft>
                      </a:pPr>
                      <a:r>
                        <a:rPr lang="tr-TR" sz="1800" spc="-10">
                          <a:effectLst/>
                        </a:rPr>
                        <a:t>a</a:t>
                      </a:r>
                      <a:r>
                        <a:rPr lang="tr-TR" sz="1800" spc="-10" baseline="-25000">
                          <a:effectLst/>
                        </a:rPr>
                        <a:t>1n</a:t>
                      </a:r>
                      <a:endParaRPr lang="tr-TR" sz="1800">
                        <a:effectLst/>
                        <a:latin typeface="Times New Roman" panose="02020603050405020304" pitchFamily="18" charset="0"/>
                        <a:ea typeface="Times New Roman" panose="02020603050405020304" pitchFamily="18" charset="0"/>
                      </a:endParaRPr>
                    </a:p>
                  </a:txBody>
                  <a:tcPr marL="0" marR="0" marT="0" marB="0"/>
                </a:tc>
                <a:extLst>
                  <a:ext uri="{0D108BD9-81ED-4DB2-BD59-A6C34878D82A}">
                    <a16:rowId xmlns:a16="http://schemas.microsoft.com/office/drawing/2014/main" val="3547727095"/>
                  </a:ext>
                </a:extLst>
              </a:tr>
              <a:tr h="192036">
                <a:tc>
                  <a:txBody>
                    <a:bodyPr/>
                    <a:lstStyle/>
                    <a:p>
                      <a:pPr algn="ctr">
                        <a:spcAft>
                          <a:spcPts val="0"/>
                        </a:spcAft>
                      </a:pPr>
                      <a:r>
                        <a:rPr lang="tr-TR" sz="1800" spc="-10" dirty="0">
                          <a:effectLst/>
                        </a:rPr>
                        <a:t>R</a:t>
                      </a:r>
                      <a:r>
                        <a:rPr lang="tr-TR" sz="1800" spc="-10" baseline="-25000" dirty="0">
                          <a:effectLst/>
                        </a:rPr>
                        <a:t>2</a:t>
                      </a:r>
                      <a:endParaRPr lang="tr-TR" sz="1800" dirty="0">
                        <a:effectLst/>
                        <a:latin typeface="Times New Roman" panose="02020603050405020304" pitchFamily="18" charset="0"/>
                        <a:ea typeface="Times New Roman" panose="02020603050405020304" pitchFamily="18" charset="0"/>
                      </a:endParaRPr>
                    </a:p>
                  </a:txBody>
                  <a:tcPr marL="0" marR="0" marT="0" marB="0">
                    <a:solidFill>
                      <a:schemeClr val="bg1">
                        <a:lumMod val="95000"/>
                      </a:schemeClr>
                    </a:solidFill>
                  </a:tcPr>
                </a:tc>
                <a:tc>
                  <a:txBody>
                    <a:bodyPr/>
                    <a:lstStyle/>
                    <a:p>
                      <a:pPr algn="ctr">
                        <a:spcAft>
                          <a:spcPts val="0"/>
                        </a:spcAft>
                      </a:pPr>
                      <a:r>
                        <a:rPr lang="tr-TR" sz="1800" spc="-10">
                          <a:effectLst/>
                        </a:rPr>
                        <a:t>a</a:t>
                      </a:r>
                      <a:r>
                        <a:rPr lang="tr-TR" sz="1800" spc="-10" baseline="-25000">
                          <a:effectLst/>
                        </a:rPr>
                        <a:t>21</a:t>
                      </a:r>
                      <a:endParaRPr lang="tr-TR" sz="1800">
                        <a:effectLst/>
                        <a:latin typeface="Times New Roman" panose="02020603050405020304" pitchFamily="18" charset="0"/>
                        <a:ea typeface="Times New Roman" panose="02020603050405020304" pitchFamily="18" charset="0"/>
                      </a:endParaRPr>
                    </a:p>
                  </a:txBody>
                  <a:tcPr marL="0" marR="0" marT="0" marB="0"/>
                </a:tc>
                <a:tc>
                  <a:txBody>
                    <a:bodyPr/>
                    <a:lstStyle/>
                    <a:p>
                      <a:pPr algn="ctr">
                        <a:spcAft>
                          <a:spcPts val="0"/>
                        </a:spcAft>
                      </a:pPr>
                      <a:r>
                        <a:rPr lang="tr-TR" sz="1800" spc="-10">
                          <a:effectLst/>
                        </a:rPr>
                        <a:t>a</a:t>
                      </a:r>
                      <a:r>
                        <a:rPr lang="tr-TR" sz="1800" spc="-10" baseline="-25000">
                          <a:effectLst/>
                        </a:rPr>
                        <a:t>22</a:t>
                      </a:r>
                      <a:endParaRPr lang="tr-TR" sz="1800">
                        <a:effectLst/>
                        <a:latin typeface="Times New Roman" panose="02020603050405020304" pitchFamily="18" charset="0"/>
                        <a:ea typeface="Times New Roman" panose="02020603050405020304" pitchFamily="18" charset="0"/>
                      </a:endParaRPr>
                    </a:p>
                  </a:txBody>
                  <a:tcPr marL="0" marR="0" marT="0" marB="0"/>
                </a:tc>
                <a:tc>
                  <a:txBody>
                    <a:bodyPr/>
                    <a:lstStyle/>
                    <a:p>
                      <a:pPr algn="ctr">
                        <a:spcAft>
                          <a:spcPts val="0"/>
                        </a:spcAft>
                      </a:pPr>
                      <a:r>
                        <a:rPr lang="tr-TR" sz="1800" spc="-10" dirty="0">
                          <a:effectLst/>
                        </a:rPr>
                        <a:t>...</a:t>
                      </a:r>
                      <a:endParaRPr lang="tr-TR" sz="1800" dirty="0">
                        <a:effectLst/>
                        <a:latin typeface="Times New Roman" panose="02020603050405020304" pitchFamily="18" charset="0"/>
                        <a:ea typeface="Times New Roman" panose="02020603050405020304" pitchFamily="18" charset="0"/>
                      </a:endParaRPr>
                    </a:p>
                  </a:txBody>
                  <a:tcPr marL="0" marR="0" marT="0" marB="0"/>
                </a:tc>
                <a:tc>
                  <a:txBody>
                    <a:bodyPr/>
                    <a:lstStyle/>
                    <a:p>
                      <a:pPr algn="ctr">
                        <a:spcAft>
                          <a:spcPts val="0"/>
                        </a:spcAft>
                      </a:pPr>
                      <a:r>
                        <a:rPr lang="tr-TR" sz="1800" spc="-10" dirty="0">
                          <a:effectLst/>
                        </a:rPr>
                        <a:t>a</a:t>
                      </a:r>
                      <a:r>
                        <a:rPr lang="tr-TR" sz="1800" spc="-10" baseline="-25000" dirty="0">
                          <a:effectLst/>
                        </a:rPr>
                        <a:t>2j</a:t>
                      </a:r>
                      <a:endParaRPr lang="tr-TR" sz="1800" dirty="0">
                        <a:effectLst/>
                        <a:latin typeface="Times New Roman" panose="02020603050405020304" pitchFamily="18" charset="0"/>
                        <a:ea typeface="Times New Roman" panose="02020603050405020304" pitchFamily="18" charset="0"/>
                      </a:endParaRPr>
                    </a:p>
                  </a:txBody>
                  <a:tcPr marL="0" marR="0" marT="0" marB="0"/>
                </a:tc>
                <a:tc>
                  <a:txBody>
                    <a:bodyPr/>
                    <a:lstStyle/>
                    <a:p>
                      <a:pPr algn="ctr">
                        <a:spcAft>
                          <a:spcPts val="0"/>
                        </a:spcAft>
                      </a:pPr>
                      <a:r>
                        <a:rPr lang="tr-TR" sz="1800" spc="-10" dirty="0">
                          <a:effectLst/>
                        </a:rPr>
                        <a:t>...</a:t>
                      </a:r>
                      <a:endParaRPr lang="tr-TR" sz="1800" dirty="0">
                        <a:effectLst/>
                        <a:latin typeface="Times New Roman" panose="02020603050405020304" pitchFamily="18" charset="0"/>
                        <a:ea typeface="Times New Roman" panose="02020603050405020304" pitchFamily="18" charset="0"/>
                      </a:endParaRPr>
                    </a:p>
                  </a:txBody>
                  <a:tcPr marL="0" marR="0" marT="0" marB="0"/>
                </a:tc>
                <a:tc>
                  <a:txBody>
                    <a:bodyPr/>
                    <a:lstStyle/>
                    <a:p>
                      <a:pPr algn="ctr">
                        <a:spcAft>
                          <a:spcPts val="0"/>
                        </a:spcAft>
                      </a:pPr>
                      <a:r>
                        <a:rPr lang="tr-TR" sz="1800" spc="-10">
                          <a:effectLst/>
                        </a:rPr>
                        <a:t>a</a:t>
                      </a:r>
                      <a:r>
                        <a:rPr lang="tr-TR" sz="1800" spc="-10" baseline="-25000">
                          <a:effectLst/>
                        </a:rPr>
                        <a:t>2n</a:t>
                      </a:r>
                      <a:endParaRPr lang="tr-TR" sz="1800">
                        <a:effectLst/>
                        <a:latin typeface="Times New Roman" panose="02020603050405020304" pitchFamily="18" charset="0"/>
                        <a:ea typeface="Times New Roman" panose="02020603050405020304" pitchFamily="18" charset="0"/>
                      </a:endParaRPr>
                    </a:p>
                  </a:txBody>
                  <a:tcPr marL="0" marR="0" marT="0" marB="0"/>
                </a:tc>
                <a:extLst>
                  <a:ext uri="{0D108BD9-81ED-4DB2-BD59-A6C34878D82A}">
                    <a16:rowId xmlns:a16="http://schemas.microsoft.com/office/drawing/2014/main" val="2220253979"/>
                  </a:ext>
                </a:extLst>
              </a:tr>
              <a:tr h="192036">
                <a:tc>
                  <a:txBody>
                    <a:bodyPr/>
                    <a:lstStyle/>
                    <a:p>
                      <a:pPr algn="ctr">
                        <a:spcAft>
                          <a:spcPts val="0"/>
                        </a:spcAft>
                      </a:pPr>
                      <a:r>
                        <a:rPr lang="tr-TR" sz="1800" spc="-10" dirty="0">
                          <a:effectLst/>
                        </a:rPr>
                        <a:t>..</a:t>
                      </a:r>
                      <a:endParaRPr lang="tr-TR" sz="1800" dirty="0">
                        <a:effectLst/>
                        <a:latin typeface="Times New Roman" panose="02020603050405020304" pitchFamily="18" charset="0"/>
                        <a:ea typeface="Times New Roman" panose="02020603050405020304" pitchFamily="18" charset="0"/>
                      </a:endParaRPr>
                    </a:p>
                  </a:txBody>
                  <a:tcPr marL="0" marR="0" marT="0" marB="0">
                    <a:solidFill>
                      <a:schemeClr val="bg1">
                        <a:lumMod val="95000"/>
                      </a:schemeClr>
                    </a:solidFill>
                  </a:tcPr>
                </a:tc>
                <a:tc>
                  <a:txBody>
                    <a:bodyPr/>
                    <a:lstStyle/>
                    <a:p>
                      <a:pPr algn="ctr">
                        <a:spcAft>
                          <a:spcPts val="0"/>
                        </a:spcAft>
                      </a:pPr>
                      <a:r>
                        <a:rPr lang="tr-TR" sz="1800" spc="-10">
                          <a:effectLst/>
                        </a:rPr>
                        <a:t>..</a:t>
                      </a:r>
                      <a:endParaRPr lang="tr-TR" sz="1800">
                        <a:effectLst/>
                        <a:latin typeface="Times New Roman" panose="02020603050405020304" pitchFamily="18" charset="0"/>
                        <a:ea typeface="Times New Roman" panose="02020603050405020304" pitchFamily="18" charset="0"/>
                      </a:endParaRPr>
                    </a:p>
                  </a:txBody>
                  <a:tcPr marL="0" marR="0" marT="0" marB="0"/>
                </a:tc>
                <a:tc>
                  <a:txBody>
                    <a:bodyPr/>
                    <a:lstStyle/>
                    <a:p>
                      <a:pPr algn="ctr">
                        <a:spcAft>
                          <a:spcPts val="0"/>
                        </a:spcAft>
                      </a:pPr>
                      <a:r>
                        <a:rPr lang="tr-TR" sz="1800" spc="-10">
                          <a:effectLst/>
                        </a:rPr>
                        <a:t>..</a:t>
                      </a:r>
                      <a:endParaRPr lang="tr-TR" sz="1800">
                        <a:effectLst/>
                        <a:latin typeface="Times New Roman" panose="02020603050405020304" pitchFamily="18" charset="0"/>
                        <a:ea typeface="Times New Roman" panose="02020603050405020304" pitchFamily="18" charset="0"/>
                      </a:endParaRPr>
                    </a:p>
                  </a:txBody>
                  <a:tcPr marL="0" marR="0" marT="0" marB="0"/>
                </a:tc>
                <a:tc>
                  <a:txBody>
                    <a:bodyPr/>
                    <a:lstStyle/>
                    <a:p>
                      <a:pPr algn="ctr">
                        <a:spcAft>
                          <a:spcPts val="0"/>
                        </a:spcAft>
                      </a:pPr>
                      <a:r>
                        <a:rPr lang="tr-TR" sz="1800" spc="-10">
                          <a:effectLst/>
                        </a:rPr>
                        <a:t>...</a:t>
                      </a:r>
                      <a:endParaRPr lang="tr-TR" sz="1800">
                        <a:effectLst/>
                        <a:latin typeface="Times New Roman" panose="02020603050405020304" pitchFamily="18" charset="0"/>
                        <a:ea typeface="Times New Roman" panose="02020603050405020304" pitchFamily="18" charset="0"/>
                      </a:endParaRPr>
                    </a:p>
                  </a:txBody>
                  <a:tcPr marL="0" marR="0" marT="0" marB="0"/>
                </a:tc>
                <a:tc>
                  <a:txBody>
                    <a:bodyPr/>
                    <a:lstStyle/>
                    <a:p>
                      <a:pPr algn="ctr">
                        <a:spcAft>
                          <a:spcPts val="0"/>
                        </a:spcAft>
                      </a:pPr>
                      <a:r>
                        <a:rPr lang="tr-TR" sz="1800" spc="-10" dirty="0">
                          <a:effectLst/>
                        </a:rPr>
                        <a:t>..</a:t>
                      </a:r>
                      <a:endParaRPr lang="tr-TR" sz="1800" dirty="0">
                        <a:effectLst/>
                        <a:latin typeface="Times New Roman" panose="02020603050405020304" pitchFamily="18" charset="0"/>
                        <a:ea typeface="Times New Roman" panose="02020603050405020304" pitchFamily="18" charset="0"/>
                      </a:endParaRPr>
                    </a:p>
                  </a:txBody>
                  <a:tcPr marL="0" marR="0" marT="0" marB="0"/>
                </a:tc>
                <a:tc>
                  <a:txBody>
                    <a:bodyPr/>
                    <a:lstStyle/>
                    <a:p>
                      <a:pPr algn="ctr">
                        <a:spcAft>
                          <a:spcPts val="0"/>
                        </a:spcAft>
                      </a:pPr>
                      <a:r>
                        <a:rPr lang="tr-TR" sz="1800" spc="-10" dirty="0">
                          <a:effectLst/>
                        </a:rPr>
                        <a:t>...</a:t>
                      </a:r>
                      <a:endParaRPr lang="tr-TR" sz="1800" dirty="0">
                        <a:effectLst/>
                        <a:latin typeface="Times New Roman" panose="02020603050405020304" pitchFamily="18" charset="0"/>
                        <a:ea typeface="Times New Roman" panose="02020603050405020304" pitchFamily="18" charset="0"/>
                      </a:endParaRPr>
                    </a:p>
                  </a:txBody>
                  <a:tcPr marL="0" marR="0" marT="0" marB="0"/>
                </a:tc>
                <a:tc>
                  <a:txBody>
                    <a:bodyPr/>
                    <a:lstStyle/>
                    <a:p>
                      <a:pPr algn="ctr">
                        <a:spcAft>
                          <a:spcPts val="0"/>
                        </a:spcAft>
                      </a:pPr>
                      <a:r>
                        <a:rPr lang="tr-TR" sz="1800" spc="-10">
                          <a:effectLst/>
                        </a:rPr>
                        <a:t>..</a:t>
                      </a:r>
                      <a:endParaRPr lang="tr-TR" sz="1800">
                        <a:effectLst/>
                        <a:latin typeface="Times New Roman" panose="02020603050405020304" pitchFamily="18" charset="0"/>
                        <a:ea typeface="Times New Roman" panose="02020603050405020304" pitchFamily="18" charset="0"/>
                      </a:endParaRPr>
                    </a:p>
                  </a:txBody>
                  <a:tcPr marL="0" marR="0" marT="0" marB="0"/>
                </a:tc>
                <a:extLst>
                  <a:ext uri="{0D108BD9-81ED-4DB2-BD59-A6C34878D82A}">
                    <a16:rowId xmlns:a16="http://schemas.microsoft.com/office/drawing/2014/main" val="325433310"/>
                  </a:ext>
                </a:extLst>
              </a:tr>
              <a:tr h="192036">
                <a:tc>
                  <a:txBody>
                    <a:bodyPr/>
                    <a:lstStyle/>
                    <a:p>
                      <a:pPr algn="ctr">
                        <a:spcAft>
                          <a:spcPts val="0"/>
                        </a:spcAft>
                      </a:pPr>
                      <a:r>
                        <a:rPr lang="tr-TR" sz="1800" spc="-10" dirty="0" err="1">
                          <a:effectLst/>
                        </a:rPr>
                        <a:t>R</a:t>
                      </a:r>
                      <a:r>
                        <a:rPr lang="tr-TR" sz="1800" spc="-10" baseline="-25000" dirty="0" err="1">
                          <a:effectLst/>
                        </a:rPr>
                        <a:t>i</a:t>
                      </a:r>
                      <a:endParaRPr lang="tr-TR" sz="1800" dirty="0">
                        <a:effectLst/>
                        <a:latin typeface="Times New Roman" panose="02020603050405020304" pitchFamily="18" charset="0"/>
                        <a:ea typeface="Times New Roman" panose="02020603050405020304" pitchFamily="18" charset="0"/>
                      </a:endParaRPr>
                    </a:p>
                  </a:txBody>
                  <a:tcPr marL="0" marR="0" marT="0" marB="0">
                    <a:solidFill>
                      <a:schemeClr val="bg1">
                        <a:lumMod val="95000"/>
                      </a:schemeClr>
                    </a:solidFill>
                  </a:tcPr>
                </a:tc>
                <a:tc>
                  <a:txBody>
                    <a:bodyPr/>
                    <a:lstStyle/>
                    <a:p>
                      <a:pPr algn="ctr">
                        <a:spcAft>
                          <a:spcPts val="0"/>
                        </a:spcAft>
                      </a:pPr>
                      <a:r>
                        <a:rPr lang="tr-TR" sz="1800" spc="-10">
                          <a:effectLst/>
                        </a:rPr>
                        <a:t>a</a:t>
                      </a:r>
                      <a:r>
                        <a:rPr lang="tr-TR" sz="1800" spc="-10" baseline="-25000">
                          <a:effectLst/>
                        </a:rPr>
                        <a:t>i1</a:t>
                      </a:r>
                      <a:endParaRPr lang="tr-TR" sz="1800">
                        <a:effectLst/>
                        <a:latin typeface="Times New Roman" panose="02020603050405020304" pitchFamily="18" charset="0"/>
                        <a:ea typeface="Times New Roman" panose="02020603050405020304" pitchFamily="18" charset="0"/>
                      </a:endParaRPr>
                    </a:p>
                  </a:txBody>
                  <a:tcPr marL="0" marR="0" marT="0" marB="0"/>
                </a:tc>
                <a:tc>
                  <a:txBody>
                    <a:bodyPr/>
                    <a:lstStyle/>
                    <a:p>
                      <a:pPr algn="ctr">
                        <a:spcAft>
                          <a:spcPts val="0"/>
                        </a:spcAft>
                      </a:pPr>
                      <a:r>
                        <a:rPr lang="tr-TR" sz="1800" spc="-10">
                          <a:effectLst/>
                        </a:rPr>
                        <a:t>a</a:t>
                      </a:r>
                      <a:r>
                        <a:rPr lang="tr-TR" sz="1800" spc="-10" baseline="-25000">
                          <a:effectLst/>
                        </a:rPr>
                        <a:t>i2</a:t>
                      </a:r>
                      <a:endParaRPr lang="tr-TR" sz="1800">
                        <a:effectLst/>
                        <a:latin typeface="Times New Roman" panose="02020603050405020304" pitchFamily="18" charset="0"/>
                        <a:ea typeface="Times New Roman" panose="02020603050405020304" pitchFamily="18" charset="0"/>
                      </a:endParaRPr>
                    </a:p>
                  </a:txBody>
                  <a:tcPr marL="0" marR="0" marT="0" marB="0"/>
                </a:tc>
                <a:tc>
                  <a:txBody>
                    <a:bodyPr/>
                    <a:lstStyle/>
                    <a:p>
                      <a:pPr algn="ctr">
                        <a:spcAft>
                          <a:spcPts val="0"/>
                        </a:spcAft>
                      </a:pPr>
                      <a:r>
                        <a:rPr lang="tr-TR" sz="1800" spc="-10">
                          <a:effectLst/>
                        </a:rPr>
                        <a:t>...</a:t>
                      </a:r>
                      <a:endParaRPr lang="tr-TR" sz="1800">
                        <a:effectLst/>
                        <a:latin typeface="Times New Roman" panose="02020603050405020304" pitchFamily="18" charset="0"/>
                        <a:ea typeface="Times New Roman" panose="02020603050405020304" pitchFamily="18" charset="0"/>
                      </a:endParaRPr>
                    </a:p>
                  </a:txBody>
                  <a:tcPr marL="0" marR="0" marT="0" marB="0"/>
                </a:tc>
                <a:tc>
                  <a:txBody>
                    <a:bodyPr/>
                    <a:lstStyle/>
                    <a:p>
                      <a:pPr algn="ctr">
                        <a:spcAft>
                          <a:spcPts val="0"/>
                        </a:spcAft>
                      </a:pPr>
                      <a:r>
                        <a:rPr lang="tr-TR" sz="1800" spc="-10">
                          <a:effectLst/>
                        </a:rPr>
                        <a:t>a</a:t>
                      </a:r>
                      <a:r>
                        <a:rPr lang="tr-TR" sz="1800" spc="-10" baseline="-25000">
                          <a:effectLst/>
                        </a:rPr>
                        <a:t>ij</a:t>
                      </a:r>
                      <a:endParaRPr lang="tr-TR" sz="1800">
                        <a:effectLst/>
                        <a:latin typeface="Times New Roman" panose="02020603050405020304" pitchFamily="18" charset="0"/>
                        <a:ea typeface="Times New Roman" panose="02020603050405020304" pitchFamily="18" charset="0"/>
                      </a:endParaRPr>
                    </a:p>
                  </a:txBody>
                  <a:tcPr marL="0" marR="0" marT="0" marB="0"/>
                </a:tc>
                <a:tc>
                  <a:txBody>
                    <a:bodyPr/>
                    <a:lstStyle/>
                    <a:p>
                      <a:pPr algn="ctr">
                        <a:spcAft>
                          <a:spcPts val="0"/>
                        </a:spcAft>
                      </a:pPr>
                      <a:r>
                        <a:rPr lang="tr-TR" sz="1800" spc="-10" dirty="0">
                          <a:effectLst/>
                        </a:rPr>
                        <a:t>...</a:t>
                      </a:r>
                      <a:endParaRPr lang="tr-TR" sz="1800" dirty="0">
                        <a:effectLst/>
                        <a:latin typeface="Times New Roman" panose="02020603050405020304" pitchFamily="18" charset="0"/>
                        <a:ea typeface="Times New Roman" panose="02020603050405020304" pitchFamily="18" charset="0"/>
                      </a:endParaRPr>
                    </a:p>
                  </a:txBody>
                  <a:tcPr marL="0" marR="0" marT="0" marB="0"/>
                </a:tc>
                <a:tc>
                  <a:txBody>
                    <a:bodyPr/>
                    <a:lstStyle/>
                    <a:p>
                      <a:pPr algn="ctr">
                        <a:spcAft>
                          <a:spcPts val="0"/>
                        </a:spcAft>
                      </a:pPr>
                      <a:r>
                        <a:rPr lang="tr-TR" sz="1800" spc="-10">
                          <a:effectLst/>
                        </a:rPr>
                        <a:t>a</a:t>
                      </a:r>
                      <a:r>
                        <a:rPr lang="tr-TR" sz="1800" spc="-10" baseline="-25000">
                          <a:effectLst/>
                        </a:rPr>
                        <a:t>in</a:t>
                      </a:r>
                      <a:endParaRPr lang="tr-TR" sz="1800">
                        <a:effectLst/>
                        <a:latin typeface="Times New Roman" panose="02020603050405020304" pitchFamily="18" charset="0"/>
                        <a:ea typeface="Times New Roman" panose="02020603050405020304" pitchFamily="18" charset="0"/>
                      </a:endParaRPr>
                    </a:p>
                  </a:txBody>
                  <a:tcPr marL="0" marR="0" marT="0" marB="0"/>
                </a:tc>
                <a:extLst>
                  <a:ext uri="{0D108BD9-81ED-4DB2-BD59-A6C34878D82A}">
                    <a16:rowId xmlns:a16="http://schemas.microsoft.com/office/drawing/2014/main" val="15451916"/>
                  </a:ext>
                </a:extLst>
              </a:tr>
              <a:tr h="192036">
                <a:tc>
                  <a:txBody>
                    <a:bodyPr/>
                    <a:lstStyle/>
                    <a:p>
                      <a:pPr algn="ctr">
                        <a:spcAft>
                          <a:spcPts val="0"/>
                        </a:spcAft>
                      </a:pPr>
                      <a:r>
                        <a:rPr lang="tr-TR" sz="1800" spc="-10" dirty="0">
                          <a:effectLst/>
                        </a:rPr>
                        <a:t>..</a:t>
                      </a:r>
                      <a:endParaRPr lang="tr-TR" sz="1800" dirty="0">
                        <a:effectLst/>
                        <a:latin typeface="Times New Roman" panose="02020603050405020304" pitchFamily="18" charset="0"/>
                        <a:ea typeface="Times New Roman" panose="02020603050405020304" pitchFamily="18" charset="0"/>
                      </a:endParaRPr>
                    </a:p>
                  </a:txBody>
                  <a:tcPr marL="0" marR="0" marT="0" marB="0">
                    <a:solidFill>
                      <a:schemeClr val="bg1">
                        <a:lumMod val="95000"/>
                      </a:schemeClr>
                    </a:solidFill>
                  </a:tcPr>
                </a:tc>
                <a:tc>
                  <a:txBody>
                    <a:bodyPr/>
                    <a:lstStyle/>
                    <a:p>
                      <a:pPr algn="ctr">
                        <a:spcAft>
                          <a:spcPts val="0"/>
                        </a:spcAft>
                      </a:pPr>
                      <a:r>
                        <a:rPr lang="tr-TR" sz="1800" spc="-10">
                          <a:effectLst/>
                        </a:rPr>
                        <a:t>..</a:t>
                      </a:r>
                      <a:endParaRPr lang="tr-TR" sz="1800">
                        <a:effectLst/>
                        <a:latin typeface="Times New Roman" panose="02020603050405020304" pitchFamily="18" charset="0"/>
                        <a:ea typeface="Times New Roman" panose="02020603050405020304" pitchFamily="18" charset="0"/>
                      </a:endParaRPr>
                    </a:p>
                  </a:txBody>
                  <a:tcPr marL="0" marR="0" marT="0" marB="0"/>
                </a:tc>
                <a:tc>
                  <a:txBody>
                    <a:bodyPr/>
                    <a:lstStyle/>
                    <a:p>
                      <a:pPr algn="ctr">
                        <a:spcAft>
                          <a:spcPts val="0"/>
                        </a:spcAft>
                      </a:pPr>
                      <a:r>
                        <a:rPr lang="tr-TR" sz="1800" spc="-10">
                          <a:effectLst/>
                        </a:rPr>
                        <a:t>..</a:t>
                      </a:r>
                      <a:endParaRPr lang="tr-TR" sz="1800">
                        <a:effectLst/>
                        <a:latin typeface="Times New Roman" panose="02020603050405020304" pitchFamily="18" charset="0"/>
                        <a:ea typeface="Times New Roman" panose="02020603050405020304" pitchFamily="18" charset="0"/>
                      </a:endParaRPr>
                    </a:p>
                  </a:txBody>
                  <a:tcPr marL="0" marR="0" marT="0" marB="0"/>
                </a:tc>
                <a:tc>
                  <a:txBody>
                    <a:bodyPr/>
                    <a:lstStyle/>
                    <a:p>
                      <a:pPr algn="ctr">
                        <a:spcAft>
                          <a:spcPts val="0"/>
                        </a:spcAft>
                      </a:pPr>
                      <a:r>
                        <a:rPr lang="tr-TR" sz="1800" spc="-10">
                          <a:effectLst/>
                        </a:rPr>
                        <a:t>...</a:t>
                      </a:r>
                      <a:endParaRPr lang="tr-TR" sz="1800">
                        <a:effectLst/>
                        <a:latin typeface="Times New Roman" panose="02020603050405020304" pitchFamily="18" charset="0"/>
                        <a:ea typeface="Times New Roman" panose="02020603050405020304" pitchFamily="18" charset="0"/>
                      </a:endParaRPr>
                    </a:p>
                  </a:txBody>
                  <a:tcPr marL="0" marR="0" marT="0" marB="0"/>
                </a:tc>
                <a:tc>
                  <a:txBody>
                    <a:bodyPr/>
                    <a:lstStyle/>
                    <a:p>
                      <a:pPr algn="ctr">
                        <a:spcAft>
                          <a:spcPts val="0"/>
                        </a:spcAft>
                      </a:pPr>
                      <a:r>
                        <a:rPr lang="tr-TR" sz="1800" spc="-10">
                          <a:effectLst/>
                        </a:rPr>
                        <a:t>..</a:t>
                      </a:r>
                      <a:endParaRPr lang="tr-TR" sz="1800">
                        <a:effectLst/>
                        <a:latin typeface="Times New Roman" panose="02020603050405020304" pitchFamily="18" charset="0"/>
                        <a:ea typeface="Times New Roman" panose="02020603050405020304" pitchFamily="18" charset="0"/>
                      </a:endParaRPr>
                    </a:p>
                  </a:txBody>
                  <a:tcPr marL="0" marR="0" marT="0" marB="0"/>
                </a:tc>
                <a:tc>
                  <a:txBody>
                    <a:bodyPr/>
                    <a:lstStyle/>
                    <a:p>
                      <a:pPr algn="ctr">
                        <a:spcAft>
                          <a:spcPts val="0"/>
                        </a:spcAft>
                      </a:pPr>
                      <a:r>
                        <a:rPr lang="tr-TR" sz="1800" spc="-10" dirty="0">
                          <a:effectLst/>
                        </a:rPr>
                        <a:t>...</a:t>
                      </a:r>
                      <a:endParaRPr lang="tr-TR" sz="1800" dirty="0">
                        <a:effectLst/>
                        <a:latin typeface="Times New Roman" panose="02020603050405020304" pitchFamily="18" charset="0"/>
                        <a:ea typeface="Times New Roman" panose="02020603050405020304" pitchFamily="18" charset="0"/>
                      </a:endParaRPr>
                    </a:p>
                  </a:txBody>
                  <a:tcPr marL="0" marR="0" marT="0" marB="0"/>
                </a:tc>
                <a:tc>
                  <a:txBody>
                    <a:bodyPr/>
                    <a:lstStyle/>
                    <a:p>
                      <a:pPr algn="ctr">
                        <a:spcAft>
                          <a:spcPts val="0"/>
                        </a:spcAft>
                      </a:pPr>
                      <a:r>
                        <a:rPr lang="tr-TR" sz="1800" spc="-10" dirty="0">
                          <a:effectLst/>
                        </a:rPr>
                        <a:t>..</a:t>
                      </a:r>
                      <a:endParaRPr lang="tr-TR" sz="1800" dirty="0">
                        <a:effectLst/>
                        <a:latin typeface="Times New Roman" panose="02020603050405020304" pitchFamily="18" charset="0"/>
                        <a:ea typeface="Times New Roman" panose="02020603050405020304" pitchFamily="18" charset="0"/>
                      </a:endParaRPr>
                    </a:p>
                  </a:txBody>
                  <a:tcPr marL="0" marR="0" marT="0" marB="0"/>
                </a:tc>
                <a:extLst>
                  <a:ext uri="{0D108BD9-81ED-4DB2-BD59-A6C34878D82A}">
                    <a16:rowId xmlns:a16="http://schemas.microsoft.com/office/drawing/2014/main" val="1947358967"/>
                  </a:ext>
                </a:extLst>
              </a:tr>
              <a:tr h="192036">
                <a:tc>
                  <a:txBody>
                    <a:bodyPr/>
                    <a:lstStyle/>
                    <a:p>
                      <a:pPr algn="ctr">
                        <a:spcAft>
                          <a:spcPts val="0"/>
                        </a:spcAft>
                      </a:pPr>
                      <a:r>
                        <a:rPr lang="tr-TR" sz="1800" spc="-10" dirty="0" err="1">
                          <a:effectLst/>
                        </a:rPr>
                        <a:t>R</a:t>
                      </a:r>
                      <a:r>
                        <a:rPr lang="tr-TR" sz="1800" spc="-10" baseline="-25000" dirty="0" err="1">
                          <a:effectLst/>
                        </a:rPr>
                        <a:t>m</a:t>
                      </a:r>
                      <a:endParaRPr lang="tr-TR" sz="1800" dirty="0">
                        <a:effectLst/>
                        <a:latin typeface="Times New Roman" panose="02020603050405020304" pitchFamily="18" charset="0"/>
                        <a:ea typeface="Times New Roman" panose="02020603050405020304" pitchFamily="18" charset="0"/>
                      </a:endParaRPr>
                    </a:p>
                  </a:txBody>
                  <a:tcPr marL="0" marR="0" marT="0" marB="0">
                    <a:solidFill>
                      <a:schemeClr val="bg1">
                        <a:lumMod val="95000"/>
                      </a:schemeClr>
                    </a:solidFill>
                  </a:tcPr>
                </a:tc>
                <a:tc>
                  <a:txBody>
                    <a:bodyPr/>
                    <a:lstStyle/>
                    <a:p>
                      <a:pPr algn="ctr">
                        <a:spcAft>
                          <a:spcPts val="0"/>
                        </a:spcAft>
                      </a:pPr>
                      <a:r>
                        <a:rPr lang="tr-TR" sz="1800" spc="-10">
                          <a:effectLst/>
                        </a:rPr>
                        <a:t>a</a:t>
                      </a:r>
                      <a:r>
                        <a:rPr lang="tr-TR" sz="1800" spc="-10" baseline="-25000">
                          <a:effectLst/>
                        </a:rPr>
                        <a:t>m1</a:t>
                      </a:r>
                      <a:endParaRPr lang="tr-TR" sz="1800">
                        <a:effectLst/>
                        <a:latin typeface="Times New Roman" panose="02020603050405020304" pitchFamily="18" charset="0"/>
                        <a:ea typeface="Times New Roman" panose="02020603050405020304" pitchFamily="18" charset="0"/>
                      </a:endParaRPr>
                    </a:p>
                  </a:txBody>
                  <a:tcPr marL="0" marR="0" marT="0" marB="0"/>
                </a:tc>
                <a:tc>
                  <a:txBody>
                    <a:bodyPr/>
                    <a:lstStyle/>
                    <a:p>
                      <a:pPr algn="ctr">
                        <a:spcAft>
                          <a:spcPts val="0"/>
                        </a:spcAft>
                      </a:pPr>
                      <a:r>
                        <a:rPr lang="tr-TR" sz="1800" spc="-10">
                          <a:effectLst/>
                        </a:rPr>
                        <a:t>a</a:t>
                      </a:r>
                      <a:r>
                        <a:rPr lang="tr-TR" sz="1800" spc="-10" baseline="-25000">
                          <a:effectLst/>
                        </a:rPr>
                        <a:t>m2</a:t>
                      </a:r>
                      <a:endParaRPr lang="tr-TR" sz="1800">
                        <a:effectLst/>
                        <a:latin typeface="Times New Roman" panose="02020603050405020304" pitchFamily="18" charset="0"/>
                        <a:ea typeface="Times New Roman" panose="02020603050405020304" pitchFamily="18" charset="0"/>
                      </a:endParaRPr>
                    </a:p>
                  </a:txBody>
                  <a:tcPr marL="0" marR="0" marT="0" marB="0"/>
                </a:tc>
                <a:tc>
                  <a:txBody>
                    <a:bodyPr/>
                    <a:lstStyle/>
                    <a:p>
                      <a:pPr algn="ctr">
                        <a:spcAft>
                          <a:spcPts val="0"/>
                        </a:spcAft>
                      </a:pPr>
                      <a:r>
                        <a:rPr lang="tr-TR" sz="1800" spc="-10">
                          <a:effectLst/>
                        </a:rPr>
                        <a:t>...</a:t>
                      </a:r>
                      <a:endParaRPr lang="tr-TR" sz="1800">
                        <a:effectLst/>
                        <a:latin typeface="Times New Roman" panose="02020603050405020304" pitchFamily="18" charset="0"/>
                        <a:ea typeface="Times New Roman" panose="02020603050405020304" pitchFamily="18" charset="0"/>
                      </a:endParaRPr>
                    </a:p>
                  </a:txBody>
                  <a:tcPr marL="0" marR="0" marT="0" marB="0"/>
                </a:tc>
                <a:tc>
                  <a:txBody>
                    <a:bodyPr/>
                    <a:lstStyle/>
                    <a:p>
                      <a:pPr algn="ctr">
                        <a:spcAft>
                          <a:spcPts val="0"/>
                        </a:spcAft>
                      </a:pPr>
                      <a:r>
                        <a:rPr lang="tr-TR" sz="1800" spc="-10">
                          <a:effectLst/>
                        </a:rPr>
                        <a:t>a</a:t>
                      </a:r>
                      <a:r>
                        <a:rPr lang="tr-TR" sz="1800" spc="-10" baseline="-25000">
                          <a:effectLst/>
                        </a:rPr>
                        <a:t>mj</a:t>
                      </a:r>
                      <a:endParaRPr lang="tr-TR" sz="1800">
                        <a:effectLst/>
                        <a:latin typeface="Times New Roman" panose="02020603050405020304" pitchFamily="18" charset="0"/>
                        <a:ea typeface="Times New Roman" panose="02020603050405020304" pitchFamily="18" charset="0"/>
                      </a:endParaRPr>
                    </a:p>
                  </a:txBody>
                  <a:tcPr marL="0" marR="0" marT="0" marB="0"/>
                </a:tc>
                <a:tc>
                  <a:txBody>
                    <a:bodyPr/>
                    <a:lstStyle/>
                    <a:p>
                      <a:pPr algn="ctr">
                        <a:spcAft>
                          <a:spcPts val="0"/>
                        </a:spcAft>
                      </a:pPr>
                      <a:r>
                        <a:rPr lang="tr-TR" sz="1800" spc="-10">
                          <a:effectLst/>
                        </a:rPr>
                        <a:t>...</a:t>
                      </a:r>
                      <a:endParaRPr lang="tr-TR" sz="1800">
                        <a:effectLst/>
                        <a:latin typeface="Times New Roman" panose="02020603050405020304" pitchFamily="18" charset="0"/>
                        <a:ea typeface="Times New Roman" panose="02020603050405020304" pitchFamily="18" charset="0"/>
                      </a:endParaRPr>
                    </a:p>
                  </a:txBody>
                  <a:tcPr marL="0" marR="0" marT="0" marB="0"/>
                </a:tc>
                <a:tc>
                  <a:txBody>
                    <a:bodyPr/>
                    <a:lstStyle/>
                    <a:p>
                      <a:pPr algn="ctr">
                        <a:spcAft>
                          <a:spcPts val="0"/>
                        </a:spcAft>
                      </a:pPr>
                      <a:r>
                        <a:rPr lang="tr-TR" sz="1800" spc="-10" dirty="0" err="1">
                          <a:effectLst/>
                        </a:rPr>
                        <a:t>a</a:t>
                      </a:r>
                      <a:r>
                        <a:rPr lang="tr-TR" sz="1800" spc="-10" baseline="-25000" dirty="0" err="1">
                          <a:effectLst/>
                        </a:rPr>
                        <a:t>mn</a:t>
                      </a:r>
                      <a:endParaRPr lang="tr-TR" sz="1800" dirty="0">
                        <a:effectLst/>
                        <a:latin typeface="Times New Roman" panose="02020603050405020304" pitchFamily="18" charset="0"/>
                        <a:ea typeface="Times New Roman" panose="02020603050405020304" pitchFamily="18" charset="0"/>
                      </a:endParaRPr>
                    </a:p>
                  </a:txBody>
                  <a:tcPr marL="0" marR="0" marT="0" marB="0"/>
                </a:tc>
                <a:extLst>
                  <a:ext uri="{0D108BD9-81ED-4DB2-BD59-A6C34878D82A}">
                    <a16:rowId xmlns:a16="http://schemas.microsoft.com/office/drawing/2014/main" val="660554066"/>
                  </a:ext>
                </a:extLst>
              </a:tr>
            </a:tbl>
          </a:graphicData>
        </a:graphic>
      </p:graphicFrame>
    </p:spTree>
    <p:extLst>
      <p:ext uri="{BB962C8B-B14F-4D97-AF65-F5344CB8AC3E}">
        <p14:creationId xmlns:p14="http://schemas.microsoft.com/office/powerpoint/2010/main" val="4446219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5"/>
          <p:cNvSpPr>
            <a:spLocks noGrp="1" noChangeAspect="1" noChangeArrowheads="1"/>
          </p:cNvSpPr>
          <p:nvPr>
            <p:ph type="title"/>
          </p:nvPr>
        </p:nvSpPr>
        <p:spPr/>
        <p:txBody>
          <a:bodyPr/>
          <a:lstStyle/>
          <a:p>
            <a:r>
              <a:rPr lang="tr-TR" altLang="tr-TR" sz="4000" dirty="0"/>
              <a:t>Örnek-12 / Çözüm-12</a:t>
            </a:r>
          </a:p>
        </p:txBody>
      </p:sp>
      <p:sp>
        <p:nvSpPr>
          <p:cNvPr id="3" name="Dikdörtgen 2"/>
          <p:cNvSpPr/>
          <p:nvPr/>
        </p:nvSpPr>
        <p:spPr>
          <a:xfrm>
            <a:off x="417007" y="1122793"/>
            <a:ext cx="8547606" cy="1815882"/>
          </a:xfrm>
          <a:prstGeom prst="rect">
            <a:avLst/>
          </a:prstGeom>
        </p:spPr>
        <p:txBody>
          <a:bodyPr wrap="square">
            <a:spAutoFit/>
          </a:bodyPr>
          <a:lstStyle/>
          <a:p>
            <a:r>
              <a:rPr lang="tr-TR" sz="2800" spc="-10" dirty="0">
                <a:latin typeface="Times New Roman" panose="02020603050405020304" pitchFamily="18" charset="0"/>
                <a:ea typeface="Times New Roman" panose="02020603050405020304" pitchFamily="18" charset="0"/>
              </a:rPr>
              <a:t>Oyunculardan her birinin üçer stratejisinin bulunduğu bir 3X3 oyunun kazanç matrisi Tabloda verildiği gibidir. Söz konusu kazanç matrisini dikkate alarak, oyuncuların oyunu  hangi  stratejilerle oyna­y­acağını belirleyi­niz</a:t>
            </a:r>
            <a:r>
              <a:rPr lang="tr-TR" sz="2800" i="1" spc="-10" dirty="0">
                <a:latin typeface="Times New Roman" panose="02020603050405020304" pitchFamily="18" charset="0"/>
                <a:ea typeface="Times New Roman" panose="02020603050405020304" pitchFamily="18" charset="0"/>
              </a:rPr>
              <a:t>.</a:t>
            </a:r>
            <a:endParaRPr lang="tr-TR" sz="2800" dirty="0"/>
          </a:p>
        </p:txBody>
      </p:sp>
      <p:graphicFrame>
        <p:nvGraphicFramePr>
          <p:cNvPr id="5" name="Tablo 4"/>
          <p:cNvGraphicFramePr>
            <a:graphicFrameLocks noGrp="1"/>
          </p:cNvGraphicFramePr>
          <p:nvPr>
            <p:extLst>
              <p:ext uri="{D42A27DB-BD31-4B8C-83A1-F6EECF244321}">
                <p14:modId xmlns:p14="http://schemas.microsoft.com/office/powerpoint/2010/main" val="2617312040"/>
              </p:ext>
            </p:extLst>
          </p:nvPr>
        </p:nvGraphicFramePr>
        <p:xfrm>
          <a:off x="1245996" y="3051651"/>
          <a:ext cx="6822829" cy="2194560"/>
        </p:xfrm>
        <a:graphic>
          <a:graphicData uri="http://schemas.openxmlformats.org/drawingml/2006/table">
            <a:tbl>
              <a:tblPr firstRow="1" firstCol="1" bandRow="1">
                <a:tableStyleId>{5940675A-B579-460E-94D1-54222C63F5DA}</a:tableStyleId>
              </a:tblPr>
              <a:tblGrid>
                <a:gridCol w="2339687">
                  <a:extLst>
                    <a:ext uri="{9D8B030D-6E8A-4147-A177-3AD203B41FA5}">
                      <a16:colId xmlns:a16="http://schemas.microsoft.com/office/drawing/2014/main" val="2437167954"/>
                    </a:ext>
                  </a:extLst>
                </a:gridCol>
                <a:gridCol w="982837">
                  <a:extLst>
                    <a:ext uri="{9D8B030D-6E8A-4147-A177-3AD203B41FA5}">
                      <a16:colId xmlns:a16="http://schemas.microsoft.com/office/drawing/2014/main" val="758943394"/>
                    </a:ext>
                  </a:extLst>
                </a:gridCol>
                <a:gridCol w="833565">
                  <a:extLst>
                    <a:ext uri="{9D8B030D-6E8A-4147-A177-3AD203B41FA5}">
                      <a16:colId xmlns:a16="http://schemas.microsoft.com/office/drawing/2014/main" val="2957096025"/>
                    </a:ext>
                  </a:extLst>
                </a:gridCol>
                <a:gridCol w="684296">
                  <a:extLst>
                    <a:ext uri="{9D8B030D-6E8A-4147-A177-3AD203B41FA5}">
                      <a16:colId xmlns:a16="http://schemas.microsoft.com/office/drawing/2014/main" val="1281505458"/>
                    </a:ext>
                  </a:extLst>
                </a:gridCol>
                <a:gridCol w="1982444">
                  <a:extLst>
                    <a:ext uri="{9D8B030D-6E8A-4147-A177-3AD203B41FA5}">
                      <a16:colId xmlns:a16="http://schemas.microsoft.com/office/drawing/2014/main" val="2007610082"/>
                    </a:ext>
                  </a:extLst>
                </a:gridCol>
              </a:tblGrid>
              <a:tr h="0">
                <a:tc rowSpan="2">
                  <a:txBody>
                    <a:bodyPr/>
                    <a:lstStyle/>
                    <a:p>
                      <a:pPr algn="ctr">
                        <a:spcAft>
                          <a:spcPts val="0"/>
                        </a:spcAft>
                      </a:pPr>
                      <a:r>
                        <a:rPr lang="tr-TR" sz="1800" spc="-10" dirty="0">
                          <a:effectLst/>
                        </a:rPr>
                        <a:t>Satır </a:t>
                      </a:r>
                      <a:endParaRPr lang="tr-TR" sz="1800" dirty="0">
                        <a:effectLst/>
                      </a:endParaRPr>
                    </a:p>
                    <a:p>
                      <a:pPr algn="ctr">
                        <a:spcAft>
                          <a:spcPts val="0"/>
                        </a:spcAft>
                      </a:pPr>
                      <a:r>
                        <a:rPr lang="tr-TR" sz="1800" spc="-10" dirty="0">
                          <a:effectLst/>
                        </a:rPr>
                        <a:t>Oyuncusu</a:t>
                      </a:r>
                      <a:endParaRPr lang="tr-TR" sz="1800" dirty="0">
                        <a:effectLst/>
                      </a:endParaRPr>
                    </a:p>
                    <a:p>
                      <a:pPr algn="ctr">
                        <a:spcAft>
                          <a:spcPts val="0"/>
                        </a:spcAft>
                      </a:pPr>
                      <a:r>
                        <a:rPr lang="tr-TR" sz="1800" spc="-10" dirty="0">
                          <a:effectLst/>
                        </a:rPr>
                        <a:t>Stratejisi</a:t>
                      </a:r>
                      <a:endParaRPr lang="tr-TR" sz="1800" dirty="0">
                        <a:effectLst/>
                        <a:latin typeface="Times New Roman" panose="02020603050405020304" pitchFamily="18" charset="0"/>
                        <a:ea typeface="Times New Roman" panose="02020603050405020304" pitchFamily="18" charset="0"/>
                      </a:endParaRPr>
                    </a:p>
                  </a:txBody>
                  <a:tcPr marL="59055" marR="59055" marT="0" marB="0" anchor="ctr">
                    <a:solidFill>
                      <a:schemeClr val="bg1">
                        <a:lumMod val="95000"/>
                      </a:schemeClr>
                    </a:solidFill>
                  </a:tcPr>
                </a:tc>
                <a:tc gridSpan="3">
                  <a:txBody>
                    <a:bodyPr/>
                    <a:lstStyle/>
                    <a:p>
                      <a:pPr algn="ctr">
                        <a:spcAft>
                          <a:spcPts val="0"/>
                        </a:spcAft>
                      </a:pPr>
                      <a:r>
                        <a:rPr lang="tr-TR" sz="1800" spc="-10" dirty="0">
                          <a:effectLst/>
                        </a:rPr>
                        <a:t>Sütun</a:t>
                      </a:r>
                      <a:endParaRPr lang="tr-TR" sz="1800" dirty="0">
                        <a:effectLst/>
                      </a:endParaRPr>
                    </a:p>
                    <a:p>
                      <a:pPr algn="ctr">
                        <a:spcAft>
                          <a:spcPts val="0"/>
                        </a:spcAft>
                      </a:pPr>
                      <a:r>
                        <a:rPr lang="tr-TR" sz="1800" spc="-10" dirty="0">
                          <a:effectLst/>
                        </a:rPr>
                        <a:t>Oyuncusu Stratejisi</a:t>
                      </a:r>
                      <a:endParaRPr lang="tr-TR" sz="1800" dirty="0">
                        <a:effectLst/>
                        <a:latin typeface="Times New Roman" panose="02020603050405020304" pitchFamily="18" charset="0"/>
                        <a:ea typeface="Times New Roman" panose="02020603050405020304" pitchFamily="18" charset="0"/>
                      </a:endParaRPr>
                    </a:p>
                  </a:txBody>
                  <a:tcPr marL="68580" marR="68580" marT="0" marB="0" anchor="ctr">
                    <a:solidFill>
                      <a:schemeClr val="bg1">
                        <a:lumMod val="95000"/>
                      </a:schemeClr>
                    </a:solidFill>
                  </a:tcPr>
                </a:tc>
                <a:tc hMerge="1">
                  <a:txBody>
                    <a:bodyPr/>
                    <a:lstStyle/>
                    <a:p>
                      <a:endParaRPr lang="tr-TR"/>
                    </a:p>
                  </a:txBody>
                  <a:tcPr/>
                </a:tc>
                <a:tc hMerge="1">
                  <a:txBody>
                    <a:bodyPr/>
                    <a:lstStyle/>
                    <a:p>
                      <a:endParaRPr lang="tr-TR"/>
                    </a:p>
                  </a:txBody>
                  <a:tcPr/>
                </a:tc>
                <a:tc rowSpan="2">
                  <a:txBody>
                    <a:bodyPr/>
                    <a:lstStyle/>
                    <a:p>
                      <a:pPr algn="ctr">
                        <a:spcAft>
                          <a:spcPts val="0"/>
                        </a:spcAft>
                      </a:pPr>
                      <a:r>
                        <a:rPr lang="tr-TR" sz="1800" spc="-10" dirty="0">
                          <a:effectLst/>
                        </a:rPr>
                        <a:t>Satır</a:t>
                      </a:r>
                      <a:endParaRPr lang="tr-TR" sz="1800" dirty="0">
                        <a:effectLst/>
                      </a:endParaRPr>
                    </a:p>
                    <a:p>
                      <a:pPr algn="ctr">
                        <a:spcAft>
                          <a:spcPts val="0"/>
                        </a:spcAft>
                      </a:pPr>
                      <a:r>
                        <a:rPr lang="tr-TR" sz="1800" spc="-10" dirty="0">
                          <a:effectLst/>
                        </a:rPr>
                        <a:t>En  </a:t>
                      </a:r>
                      <a:endParaRPr lang="tr-TR" sz="1800" dirty="0">
                        <a:effectLst/>
                      </a:endParaRPr>
                    </a:p>
                    <a:p>
                      <a:pPr algn="ctr">
                        <a:spcAft>
                          <a:spcPts val="0"/>
                        </a:spcAft>
                      </a:pPr>
                      <a:r>
                        <a:rPr lang="tr-TR" sz="1800" spc="-10" dirty="0">
                          <a:effectLst/>
                        </a:rPr>
                        <a:t>Küçüğü</a:t>
                      </a:r>
                      <a:endParaRPr lang="tr-TR" sz="1800" dirty="0">
                        <a:effectLst/>
                        <a:latin typeface="Times New Roman" panose="02020603050405020304" pitchFamily="18" charset="0"/>
                        <a:ea typeface="Times New Roman" panose="02020603050405020304" pitchFamily="18" charset="0"/>
                      </a:endParaRPr>
                    </a:p>
                  </a:txBody>
                  <a:tcPr marL="59055" marR="59055" marT="0" marB="0" anchor="ctr">
                    <a:noFill/>
                  </a:tcPr>
                </a:tc>
                <a:extLst>
                  <a:ext uri="{0D108BD9-81ED-4DB2-BD59-A6C34878D82A}">
                    <a16:rowId xmlns:a16="http://schemas.microsoft.com/office/drawing/2014/main" val="464422360"/>
                  </a:ext>
                </a:extLst>
              </a:tr>
              <a:tr h="0">
                <a:tc vMerge="1">
                  <a:txBody>
                    <a:bodyPr/>
                    <a:lstStyle/>
                    <a:p>
                      <a:endParaRPr lang="tr-TR"/>
                    </a:p>
                  </a:txBody>
                  <a:tcPr/>
                </a:tc>
                <a:tc>
                  <a:txBody>
                    <a:bodyPr/>
                    <a:lstStyle/>
                    <a:p>
                      <a:pPr algn="ctr">
                        <a:spcAft>
                          <a:spcPts val="0"/>
                        </a:spcAft>
                      </a:pPr>
                      <a:r>
                        <a:rPr lang="tr-TR" sz="1800" spc="-10">
                          <a:effectLst/>
                        </a:rPr>
                        <a:t>C</a:t>
                      </a:r>
                      <a:r>
                        <a:rPr lang="tr-TR" sz="1800" spc="-10" baseline="-25000">
                          <a:effectLst/>
                        </a:rPr>
                        <a:t>1</a:t>
                      </a:r>
                      <a:endParaRPr lang="tr-TR" sz="1800">
                        <a:effectLst/>
                        <a:latin typeface="Times New Roman" panose="02020603050405020304" pitchFamily="18" charset="0"/>
                        <a:ea typeface="Times New Roman" panose="02020603050405020304" pitchFamily="18" charset="0"/>
                      </a:endParaRPr>
                    </a:p>
                  </a:txBody>
                  <a:tcPr marL="68580" marR="64135" marT="0" marB="0" anchor="ctr">
                    <a:solidFill>
                      <a:schemeClr val="bg1">
                        <a:lumMod val="95000"/>
                      </a:schemeClr>
                    </a:solidFill>
                  </a:tcPr>
                </a:tc>
                <a:tc>
                  <a:txBody>
                    <a:bodyPr/>
                    <a:lstStyle/>
                    <a:p>
                      <a:pPr algn="ctr">
                        <a:spcAft>
                          <a:spcPts val="0"/>
                        </a:spcAft>
                      </a:pPr>
                      <a:r>
                        <a:rPr lang="tr-TR" sz="1800" spc="-10">
                          <a:effectLst/>
                        </a:rPr>
                        <a:t>C</a:t>
                      </a:r>
                      <a:r>
                        <a:rPr lang="tr-TR" sz="1800" spc="-10" baseline="-25000">
                          <a:effectLst/>
                        </a:rPr>
                        <a:t>2</a:t>
                      </a:r>
                      <a:endParaRPr lang="tr-TR" sz="1800">
                        <a:effectLst/>
                        <a:latin typeface="Times New Roman" panose="02020603050405020304" pitchFamily="18" charset="0"/>
                        <a:ea typeface="Times New Roman" panose="02020603050405020304" pitchFamily="18" charset="0"/>
                      </a:endParaRPr>
                    </a:p>
                  </a:txBody>
                  <a:tcPr marL="68580" marR="64135" marT="0" marB="0" anchor="ctr">
                    <a:solidFill>
                      <a:schemeClr val="bg1">
                        <a:lumMod val="95000"/>
                      </a:schemeClr>
                    </a:solidFill>
                  </a:tcPr>
                </a:tc>
                <a:tc>
                  <a:txBody>
                    <a:bodyPr/>
                    <a:lstStyle/>
                    <a:p>
                      <a:pPr algn="ctr">
                        <a:spcAft>
                          <a:spcPts val="0"/>
                        </a:spcAft>
                      </a:pPr>
                      <a:r>
                        <a:rPr lang="tr-TR" sz="1800" spc="-10" dirty="0">
                          <a:effectLst/>
                        </a:rPr>
                        <a:t>C</a:t>
                      </a:r>
                      <a:r>
                        <a:rPr lang="tr-TR" sz="1800" spc="-10" baseline="-25000" dirty="0">
                          <a:effectLst/>
                        </a:rPr>
                        <a:t>3</a:t>
                      </a:r>
                      <a:endParaRPr lang="tr-TR" sz="1800" dirty="0">
                        <a:effectLst/>
                        <a:latin typeface="Times New Roman" panose="02020603050405020304" pitchFamily="18" charset="0"/>
                        <a:ea typeface="Times New Roman" panose="02020603050405020304" pitchFamily="18" charset="0"/>
                      </a:endParaRPr>
                    </a:p>
                  </a:txBody>
                  <a:tcPr marL="68580" marR="68580" marT="0" marB="0" anchor="ctr">
                    <a:solidFill>
                      <a:schemeClr val="bg1">
                        <a:lumMod val="95000"/>
                      </a:schemeClr>
                    </a:solidFill>
                  </a:tcPr>
                </a:tc>
                <a:tc vMerge="1">
                  <a:txBody>
                    <a:bodyPr/>
                    <a:lstStyle/>
                    <a:p>
                      <a:endParaRPr lang="tr-TR"/>
                    </a:p>
                  </a:txBody>
                  <a:tcPr/>
                </a:tc>
                <a:extLst>
                  <a:ext uri="{0D108BD9-81ED-4DB2-BD59-A6C34878D82A}">
                    <a16:rowId xmlns:a16="http://schemas.microsoft.com/office/drawing/2014/main" val="1922142248"/>
                  </a:ext>
                </a:extLst>
              </a:tr>
              <a:tr h="0">
                <a:tc>
                  <a:txBody>
                    <a:bodyPr/>
                    <a:lstStyle/>
                    <a:p>
                      <a:pPr algn="ctr">
                        <a:spcAft>
                          <a:spcPts val="0"/>
                        </a:spcAft>
                      </a:pPr>
                      <a:r>
                        <a:rPr lang="tr-TR" sz="1800" spc="-10" dirty="0">
                          <a:effectLst/>
                        </a:rPr>
                        <a:t>R</a:t>
                      </a:r>
                      <a:r>
                        <a:rPr lang="tr-TR" sz="1800" spc="-10" baseline="-25000" dirty="0">
                          <a:effectLst/>
                        </a:rPr>
                        <a:t>1</a:t>
                      </a:r>
                      <a:endParaRPr lang="tr-TR" sz="1800" dirty="0">
                        <a:effectLst/>
                        <a:latin typeface="Times New Roman" panose="02020603050405020304" pitchFamily="18" charset="0"/>
                        <a:ea typeface="Times New Roman" panose="02020603050405020304" pitchFamily="18" charset="0"/>
                      </a:endParaRPr>
                    </a:p>
                  </a:txBody>
                  <a:tcPr marL="59055" marR="59055" marT="0" marB="0" anchor="ctr">
                    <a:solidFill>
                      <a:schemeClr val="bg1">
                        <a:lumMod val="95000"/>
                      </a:schemeClr>
                    </a:solidFill>
                  </a:tcPr>
                </a:tc>
                <a:tc>
                  <a:txBody>
                    <a:bodyPr/>
                    <a:lstStyle/>
                    <a:p>
                      <a:pPr algn="ctr">
                        <a:spcAft>
                          <a:spcPts val="0"/>
                        </a:spcAft>
                      </a:pPr>
                      <a:r>
                        <a:rPr lang="tr-TR" sz="1800" spc="-10">
                          <a:effectLst/>
                        </a:rPr>
                        <a:t>16</a:t>
                      </a:r>
                      <a:endParaRPr lang="tr-TR" sz="1800">
                        <a:effectLst/>
                        <a:latin typeface="Times New Roman" panose="02020603050405020304" pitchFamily="18" charset="0"/>
                        <a:ea typeface="Times New Roman" panose="02020603050405020304" pitchFamily="18" charset="0"/>
                      </a:endParaRPr>
                    </a:p>
                  </a:txBody>
                  <a:tcPr marL="68580" marR="64135" marT="0" marB="0" anchor="ctr"/>
                </a:tc>
                <a:tc>
                  <a:txBody>
                    <a:bodyPr/>
                    <a:lstStyle/>
                    <a:p>
                      <a:pPr algn="ctr">
                        <a:spcAft>
                          <a:spcPts val="0"/>
                        </a:spcAft>
                      </a:pPr>
                      <a:r>
                        <a:rPr lang="tr-TR" sz="1800" spc="-10">
                          <a:effectLst/>
                        </a:rPr>
                        <a:t>10</a:t>
                      </a:r>
                      <a:endParaRPr lang="tr-TR" sz="1800">
                        <a:effectLst/>
                        <a:latin typeface="Times New Roman" panose="02020603050405020304" pitchFamily="18" charset="0"/>
                        <a:ea typeface="Times New Roman" panose="02020603050405020304" pitchFamily="18" charset="0"/>
                      </a:endParaRPr>
                    </a:p>
                  </a:txBody>
                  <a:tcPr marL="68580" marR="64135" marT="0" marB="0" anchor="ctr"/>
                </a:tc>
                <a:tc>
                  <a:txBody>
                    <a:bodyPr/>
                    <a:lstStyle/>
                    <a:p>
                      <a:pPr algn="ctr">
                        <a:spcAft>
                          <a:spcPts val="0"/>
                        </a:spcAft>
                      </a:pPr>
                      <a:r>
                        <a:rPr lang="tr-TR" sz="1800" spc="-10">
                          <a:effectLst/>
                        </a:rPr>
                        <a:t>7</a:t>
                      </a:r>
                      <a:endParaRPr lang="tr-TR"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tr-TR" sz="1800" spc="-10">
                          <a:effectLst/>
                        </a:rPr>
                        <a:t>7</a:t>
                      </a:r>
                      <a:endParaRPr lang="tr-TR" sz="1800">
                        <a:effectLst/>
                        <a:latin typeface="Times New Roman" panose="02020603050405020304" pitchFamily="18" charset="0"/>
                        <a:ea typeface="Times New Roman" panose="02020603050405020304" pitchFamily="18" charset="0"/>
                      </a:endParaRPr>
                    </a:p>
                  </a:txBody>
                  <a:tcPr marL="59055" marR="59055" marT="0" marB="0" anchor="ctr"/>
                </a:tc>
                <a:extLst>
                  <a:ext uri="{0D108BD9-81ED-4DB2-BD59-A6C34878D82A}">
                    <a16:rowId xmlns:a16="http://schemas.microsoft.com/office/drawing/2014/main" val="2718119985"/>
                  </a:ext>
                </a:extLst>
              </a:tr>
              <a:tr h="0">
                <a:tc>
                  <a:txBody>
                    <a:bodyPr/>
                    <a:lstStyle/>
                    <a:p>
                      <a:pPr algn="ctr">
                        <a:spcAft>
                          <a:spcPts val="0"/>
                        </a:spcAft>
                      </a:pPr>
                      <a:r>
                        <a:rPr lang="tr-TR" sz="1800" spc="-10">
                          <a:effectLst/>
                        </a:rPr>
                        <a:t>R</a:t>
                      </a:r>
                      <a:r>
                        <a:rPr lang="tr-TR" sz="1800" spc="-10" baseline="-25000">
                          <a:effectLst/>
                        </a:rPr>
                        <a:t>2</a:t>
                      </a:r>
                      <a:endParaRPr lang="tr-TR" sz="1800">
                        <a:effectLst/>
                        <a:latin typeface="Times New Roman" panose="02020603050405020304" pitchFamily="18" charset="0"/>
                        <a:ea typeface="Times New Roman" panose="02020603050405020304" pitchFamily="18" charset="0"/>
                      </a:endParaRPr>
                    </a:p>
                  </a:txBody>
                  <a:tcPr marL="59055" marR="59055" marT="0" marB="0" anchor="ctr">
                    <a:solidFill>
                      <a:schemeClr val="bg1">
                        <a:lumMod val="95000"/>
                      </a:schemeClr>
                    </a:solidFill>
                  </a:tcPr>
                </a:tc>
                <a:tc>
                  <a:txBody>
                    <a:bodyPr/>
                    <a:lstStyle/>
                    <a:p>
                      <a:pPr algn="ctr">
                        <a:spcAft>
                          <a:spcPts val="0"/>
                        </a:spcAft>
                      </a:pPr>
                      <a:r>
                        <a:rPr lang="tr-TR" sz="1800" spc="-10">
                          <a:effectLst/>
                        </a:rPr>
                        <a:t>8</a:t>
                      </a:r>
                      <a:endParaRPr lang="tr-TR" sz="1800">
                        <a:effectLst/>
                        <a:latin typeface="Times New Roman" panose="02020603050405020304" pitchFamily="18" charset="0"/>
                        <a:ea typeface="Times New Roman" panose="02020603050405020304" pitchFamily="18" charset="0"/>
                      </a:endParaRPr>
                    </a:p>
                  </a:txBody>
                  <a:tcPr marL="68580" marR="64135" marT="0" marB="0" anchor="ctr"/>
                </a:tc>
                <a:tc>
                  <a:txBody>
                    <a:bodyPr/>
                    <a:lstStyle/>
                    <a:p>
                      <a:pPr algn="ctr">
                        <a:spcAft>
                          <a:spcPts val="0"/>
                        </a:spcAft>
                      </a:pPr>
                      <a:r>
                        <a:rPr lang="tr-TR" sz="1800" spc="-10">
                          <a:effectLst/>
                        </a:rPr>
                        <a:t>9</a:t>
                      </a:r>
                      <a:endParaRPr lang="tr-TR" sz="1800">
                        <a:effectLst/>
                        <a:latin typeface="Times New Roman" panose="02020603050405020304" pitchFamily="18" charset="0"/>
                        <a:ea typeface="Times New Roman" panose="02020603050405020304" pitchFamily="18" charset="0"/>
                      </a:endParaRPr>
                    </a:p>
                  </a:txBody>
                  <a:tcPr marL="68580" marR="64135" marT="0" marB="0" anchor="ctr"/>
                </a:tc>
                <a:tc>
                  <a:txBody>
                    <a:bodyPr/>
                    <a:lstStyle/>
                    <a:p>
                      <a:pPr algn="ctr">
                        <a:spcAft>
                          <a:spcPts val="0"/>
                        </a:spcAft>
                      </a:pPr>
                      <a:r>
                        <a:rPr lang="tr-TR" sz="1800" spc="-10">
                          <a:effectLst/>
                        </a:rPr>
                        <a:t>4</a:t>
                      </a:r>
                      <a:endParaRPr lang="tr-TR"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tr-TR" sz="1800" spc="-10">
                          <a:effectLst/>
                        </a:rPr>
                        <a:t>4</a:t>
                      </a:r>
                      <a:endParaRPr lang="tr-TR" sz="1800">
                        <a:effectLst/>
                        <a:latin typeface="Times New Roman" panose="02020603050405020304" pitchFamily="18" charset="0"/>
                        <a:ea typeface="Times New Roman" panose="02020603050405020304" pitchFamily="18" charset="0"/>
                      </a:endParaRPr>
                    </a:p>
                  </a:txBody>
                  <a:tcPr marL="59055" marR="59055" marT="0" marB="0" anchor="ctr"/>
                </a:tc>
                <a:extLst>
                  <a:ext uri="{0D108BD9-81ED-4DB2-BD59-A6C34878D82A}">
                    <a16:rowId xmlns:a16="http://schemas.microsoft.com/office/drawing/2014/main" val="160134430"/>
                  </a:ext>
                </a:extLst>
              </a:tr>
              <a:tr h="0">
                <a:tc>
                  <a:txBody>
                    <a:bodyPr/>
                    <a:lstStyle/>
                    <a:p>
                      <a:pPr algn="ctr">
                        <a:spcAft>
                          <a:spcPts val="0"/>
                        </a:spcAft>
                      </a:pPr>
                      <a:r>
                        <a:rPr lang="tr-TR" sz="1800" spc="-10" dirty="0">
                          <a:effectLst/>
                        </a:rPr>
                        <a:t>R</a:t>
                      </a:r>
                      <a:r>
                        <a:rPr lang="tr-TR" sz="1800" spc="-10" baseline="-25000" dirty="0">
                          <a:effectLst/>
                        </a:rPr>
                        <a:t>3</a:t>
                      </a:r>
                      <a:endParaRPr lang="tr-TR" sz="1800" dirty="0">
                        <a:effectLst/>
                        <a:latin typeface="Times New Roman" panose="02020603050405020304" pitchFamily="18" charset="0"/>
                        <a:ea typeface="Times New Roman" panose="02020603050405020304" pitchFamily="18" charset="0"/>
                      </a:endParaRPr>
                    </a:p>
                  </a:txBody>
                  <a:tcPr marL="59055" marR="59055" marT="0" marB="0" anchor="ctr">
                    <a:solidFill>
                      <a:schemeClr val="bg1">
                        <a:lumMod val="95000"/>
                      </a:schemeClr>
                    </a:solidFill>
                  </a:tcPr>
                </a:tc>
                <a:tc>
                  <a:txBody>
                    <a:bodyPr/>
                    <a:lstStyle/>
                    <a:p>
                      <a:pPr algn="ctr">
                        <a:spcAft>
                          <a:spcPts val="0"/>
                        </a:spcAft>
                      </a:pPr>
                      <a:r>
                        <a:rPr lang="tr-TR" sz="1800" spc="-10">
                          <a:effectLst/>
                        </a:rPr>
                        <a:t>9</a:t>
                      </a:r>
                      <a:endParaRPr lang="tr-TR" sz="1800">
                        <a:effectLst/>
                        <a:latin typeface="Times New Roman" panose="02020603050405020304" pitchFamily="18" charset="0"/>
                        <a:ea typeface="Times New Roman" panose="02020603050405020304" pitchFamily="18" charset="0"/>
                      </a:endParaRPr>
                    </a:p>
                  </a:txBody>
                  <a:tcPr marL="68580" marR="64135" marT="0" marB="0" anchor="ctr"/>
                </a:tc>
                <a:tc>
                  <a:txBody>
                    <a:bodyPr/>
                    <a:lstStyle/>
                    <a:p>
                      <a:pPr algn="ctr">
                        <a:spcAft>
                          <a:spcPts val="0"/>
                        </a:spcAft>
                      </a:pPr>
                      <a:r>
                        <a:rPr lang="tr-TR" sz="1800" spc="-10">
                          <a:effectLst/>
                        </a:rPr>
                        <a:t>1</a:t>
                      </a:r>
                      <a:endParaRPr lang="tr-TR" sz="1800">
                        <a:effectLst/>
                        <a:latin typeface="Times New Roman" panose="02020603050405020304" pitchFamily="18" charset="0"/>
                        <a:ea typeface="Times New Roman" panose="02020603050405020304" pitchFamily="18" charset="0"/>
                      </a:endParaRPr>
                    </a:p>
                  </a:txBody>
                  <a:tcPr marL="68580" marR="64135" marT="0" marB="0" anchor="ctr"/>
                </a:tc>
                <a:tc>
                  <a:txBody>
                    <a:bodyPr/>
                    <a:lstStyle/>
                    <a:p>
                      <a:pPr algn="ctr">
                        <a:spcAft>
                          <a:spcPts val="0"/>
                        </a:spcAft>
                      </a:pPr>
                      <a:r>
                        <a:rPr lang="tr-TR" sz="1800" spc="-10">
                          <a:effectLst/>
                        </a:rPr>
                        <a:t>2</a:t>
                      </a:r>
                      <a:endParaRPr lang="tr-TR"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tr-TR" sz="1800" spc="-10">
                          <a:effectLst/>
                        </a:rPr>
                        <a:t>1</a:t>
                      </a:r>
                      <a:endParaRPr lang="tr-TR" sz="1800">
                        <a:effectLst/>
                        <a:latin typeface="Times New Roman" panose="02020603050405020304" pitchFamily="18" charset="0"/>
                        <a:ea typeface="Times New Roman" panose="02020603050405020304" pitchFamily="18" charset="0"/>
                      </a:endParaRPr>
                    </a:p>
                  </a:txBody>
                  <a:tcPr marL="59055" marR="59055" marT="0" marB="0" anchor="ctr"/>
                </a:tc>
                <a:extLst>
                  <a:ext uri="{0D108BD9-81ED-4DB2-BD59-A6C34878D82A}">
                    <a16:rowId xmlns:a16="http://schemas.microsoft.com/office/drawing/2014/main" val="2456078019"/>
                  </a:ext>
                </a:extLst>
              </a:tr>
              <a:tr h="0">
                <a:tc>
                  <a:txBody>
                    <a:bodyPr/>
                    <a:lstStyle/>
                    <a:p>
                      <a:pPr algn="ctr">
                        <a:spcAft>
                          <a:spcPts val="0"/>
                        </a:spcAft>
                      </a:pPr>
                      <a:r>
                        <a:rPr lang="tr-TR" sz="1800" spc="-10" dirty="0">
                          <a:effectLst/>
                        </a:rPr>
                        <a:t>Sütun </a:t>
                      </a:r>
                      <a:endParaRPr lang="tr-TR" sz="1800" dirty="0">
                        <a:effectLst/>
                      </a:endParaRPr>
                    </a:p>
                    <a:p>
                      <a:pPr algn="ctr">
                        <a:spcAft>
                          <a:spcPts val="0"/>
                        </a:spcAft>
                      </a:pPr>
                      <a:r>
                        <a:rPr lang="tr-TR" sz="1800" spc="-10" dirty="0">
                          <a:effectLst/>
                        </a:rPr>
                        <a:t>En Büyüğü</a:t>
                      </a:r>
                      <a:endParaRPr lang="tr-TR" sz="1800" dirty="0">
                        <a:effectLst/>
                        <a:latin typeface="Times New Roman" panose="02020603050405020304" pitchFamily="18" charset="0"/>
                        <a:ea typeface="Times New Roman" panose="02020603050405020304" pitchFamily="18" charset="0"/>
                      </a:endParaRPr>
                    </a:p>
                  </a:txBody>
                  <a:tcPr marL="59055" marR="59055" marT="0" marB="0" anchor="ctr"/>
                </a:tc>
                <a:tc>
                  <a:txBody>
                    <a:bodyPr/>
                    <a:lstStyle/>
                    <a:p>
                      <a:pPr algn="ctr">
                        <a:spcAft>
                          <a:spcPts val="0"/>
                        </a:spcAft>
                      </a:pPr>
                      <a:r>
                        <a:rPr lang="tr-TR" sz="1800" spc="-10">
                          <a:effectLst/>
                        </a:rPr>
                        <a:t>16</a:t>
                      </a:r>
                      <a:endParaRPr lang="tr-TR" sz="1800">
                        <a:effectLst/>
                        <a:latin typeface="Times New Roman" panose="02020603050405020304" pitchFamily="18" charset="0"/>
                        <a:ea typeface="Times New Roman" panose="02020603050405020304" pitchFamily="18" charset="0"/>
                      </a:endParaRPr>
                    </a:p>
                  </a:txBody>
                  <a:tcPr marL="68580" marR="64135" marT="0" marB="0" anchor="ctr"/>
                </a:tc>
                <a:tc>
                  <a:txBody>
                    <a:bodyPr/>
                    <a:lstStyle/>
                    <a:p>
                      <a:pPr algn="ctr">
                        <a:spcAft>
                          <a:spcPts val="0"/>
                        </a:spcAft>
                      </a:pPr>
                      <a:r>
                        <a:rPr lang="tr-TR" sz="1800" spc="-10">
                          <a:effectLst/>
                        </a:rPr>
                        <a:t>10</a:t>
                      </a:r>
                      <a:endParaRPr lang="tr-TR" sz="1800">
                        <a:effectLst/>
                        <a:latin typeface="Times New Roman" panose="02020603050405020304" pitchFamily="18" charset="0"/>
                        <a:ea typeface="Times New Roman" panose="02020603050405020304" pitchFamily="18" charset="0"/>
                      </a:endParaRPr>
                    </a:p>
                  </a:txBody>
                  <a:tcPr marL="68580" marR="64135" marT="0" marB="0" anchor="ctr"/>
                </a:tc>
                <a:tc>
                  <a:txBody>
                    <a:bodyPr/>
                    <a:lstStyle/>
                    <a:p>
                      <a:pPr algn="ctr">
                        <a:spcAft>
                          <a:spcPts val="0"/>
                        </a:spcAft>
                      </a:pPr>
                      <a:r>
                        <a:rPr lang="tr-TR" sz="1800" spc="-10">
                          <a:effectLst/>
                        </a:rPr>
                        <a:t>7</a:t>
                      </a:r>
                      <a:endParaRPr lang="tr-TR"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tr-TR" sz="1800" spc="-10" dirty="0">
                          <a:effectLst/>
                          <a:latin typeface="+mn-lt"/>
                          <a:ea typeface="+mn-ea"/>
                        </a:rPr>
                        <a:t>7=7</a:t>
                      </a:r>
                      <a:endParaRPr lang="tr-TR" sz="1800" dirty="0">
                        <a:effectLst/>
                        <a:latin typeface="Times New Roman" panose="02020603050405020304" pitchFamily="18" charset="0"/>
                        <a:ea typeface="Times New Roman" panose="02020603050405020304" pitchFamily="18" charset="0"/>
                      </a:endParaRPr>
                    </a:p>
                  </a:txBody>
                  <a:tcPr marL="59055" marR="59055" marT="0" marB="0" anchor="ctr"/>
                </a:tc>
                <a:extLst>
                  <a:ext uri="{0D108BD9-81ED-4DB2-BD59-A6C34878D82A}">
                    <a16:rowId xmlns:a16="http://schemas.microsoft.com/office/drawing/2014/main" val="1767954596"/>
                  </a:ext>
                </a:extLst>
              </a:tr>
            </a:tbl>
          </a:graphicData>
        </a:graphic>
      </p:graphicFrame>
    </p:spTree>
    <p:extLst>
      <p:ext uri="{BB962C8B-B14F-4D97-AF65-F5344CB8AC3E}">
        <p14:creationId xmlns:p14="http://schemas.microsoft.com/office/powerpoint/2010/main" val="6960304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9" name="Rectangle 3"/>
          <p:cNvSpPr>
            <a:spLocks noGrp="1" noChangeAspect="1" noChangeArrowheads="1"/>
          </p:cNvSpPr>
          <p:nvPr>
            <p:ph idx="1"/>
          </p:nvPr>
        </p:nvSpPr>
        <p:spPr bwMode="auto">
          <a:xfrm>
            <a:off x="190500" y="947057"/>
            <a:ext cx="8953500"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175" indent="11113">
              <a:lnSpc>
                <a:spcPct val="80000"/>
              </a:lnSpc>
            </a:pPr>
            <a:r>
              <a:rPr lang="tr-TR" altLang="tr-TR" sz="2000" u="sng" dirty="0"/>
              <a:t>Oyunun "alt değeri" (maksimin):</a:t>
            </a:r>
            <a:r>
              <a:rPr lang="tr-TR" altLang="tr-TR" sz="2000" dirty="0"/>
              <a:t> </a:t>
            </a:r>
            <a:r>
              <a:rPr lang="tr-TR" altLang="tr-TR" sz="2000" dirty="0">
                <a:sym typeface="Symbol" panose="05050102010706020507" pitchFamily="18" charset="2"/>
              </a:rPr>
              <a:t></a:t>
            </a:r>
            <a:r>
              <a:rPr lang="tr-TR" altLang="tr-TR" sz="2000" dirty="0"/>
              <a:t> ile gösterilen değer sütundaki oyuncu ne yaparsa yapsın satırdaki oyuncunun kazanacağından emin olduğu miktardır. Bu değere karşılık gelen stratejiye de "maksimin strateji" denir. Maksimin strateji satır oyuncusunun en iyi stratejisidir. </a:t>
            </a:r>
          </a:p>
          <a:p>
            <a:pPr marL="3175" indent="11113">
              <a:lnSpc>
                <a:spcPct val="80000"/>
              </a:lnSpc>
            </a:pPr>
            <a:r>
              <a:rPr lang="tr-TR" altLang="tr-TR" sz="2000" u="sng" dirty="0"/>
              <a:t>Oyunun “üst değeri” (</a:t>
            </a:r>
            <a:r>
              <a:rPr lang="tr-TR" altLang="tr-TR" sz="2000" u="sng" dirty="0" err="1"/>
              <a:t>minimaks</a:t>
            </a:r>
            <a:r>
              <a:rPr lang="tr-TR" altLang="tr-TR" sz="2000" u="sng" dirty="0"/>
              <a:t>):</a:t>
            </a:r>
            <a:r>
              <a:rPr lang="tr-TR" altLang="tr-TR" sz="2000" dirty="0"/>
              <a:t> </a:t>
            </a:r>
            <a:r>
              <a:rPr lang="tr-TR" altLang="tr-TR" sz="2000" dirty="0">
                <a:sym typeface="Symbol" panose="05050102010706020507" pitchFamily="18" charset="2"/>
              </a:rPr>
              <a:t></a:t>
            </a:r>
            <a:r>
              <a:rPr lang="tr-TR" altLang="tr-TR" sz="2000" dirty="0"/>
              <a:t> ile gösterilen bu değer, satırdaki oyuncu ne yaparsa yapsın sütundaki oyuncunun kaybının en az olacağından emin olduğu değerdir </a:t>
            </a:r>
            <a:r>
              <a:rPr lang="tr-TR" altLang="tr-TR" sz="2000" dirty="0">
                <a:sym typeface="Symbol" panose="05050102010706020507" pitchFamily="18" charset="2"/>
              </a:rPr>
              <a:t></a:t>
            </a:r>
            <a:r>
              <a:rPr lang="tr-TR" altLang="tr-TR" sz="2000" dirty="0"/>
              <a:t>’ya karşılık gelen stratejiye "</a:t>
            </a:r>
            <a:r>
              <a:rPr lang="tr-TR" altLang="tr-TR" sz="2000" dirty="0" err="1"/>
              <a:t>minimaks</a:t>
            </a:r>
            <a:r>
              <a:rPr lang="tr-TR" altLang="tr-TR" sz="2000" dirty="0"/>
              <a:t> strateji" denir. </a:t>
            </a:r>
            <a:r>
              <a:rPr lang="tr-TR" altLang="tr-TR" sz="2000" dirty="0" err="1"/>
              <a:t>Minimaks</a:t>
            </a:r>
            <a:r>
              <a:rPr lang="tr-TR" altLang="tr-TR" sz="2000" dirty="0"/>
              <a:t> strateji sütun oyuncusunun en iyi stratejisidir.</a:t>
            </a:r>
          </a:p>
          <a:p>
            <a:pPr marL="3175" indent="11113">
              <a:lnSpc>
                <a:spcPct val="80000"/>
              </a:lnSpc>
            </a:pPr>
            <a:r>
              <a:rPr lang="tr-TR" altLang="tr-TR" sz="2000" u="sng" dirty="0">
                <a:sym typeface="Symbol" panose="05050102010706020507" pitchFamily="18" charset="2"/>
              </a:rPr>
              <a:t>Oyun Değeri</a:t>
            </a:r>
            <a:r>
              <a:rPr lang="tr-TR" altLang="tr-TR" sz="2000" dirty="0">
                <a:sym typeface="Symbol" panose="05050102010706020507" pitchFamily="18" charset="2"/>
              </a:rPr>
              <a:t>: </a:t>
            </a:r>
            <a:r>
              <a:rPr lang="tr-TR" altLang="tr-TR" sz="2000" dirty="0"/>
              <a:t> = </a:t>
            </a:r>
            <a:r>
              <a:rPr lang="tr-TR" altLang="tr-TR" sz="2000" dirty="0">
                <a:sym typeface="Symbol" panose="05050102010706020507" pitchFamily="18" charset="2"/>
              </a:rPr>
              <a:t></a:t>
            </a:r>
            <a:r>
              <a:rPr lang="tr-TR" altLang="tr-TR" sz="2000" dirty="0"/>
              <a:t> ise bunların ortak değerine "oyunun değeri" denir. Oyunun değeri g ile gösterilecektir. Oyun matrisinin satır oyuncusuna göre düzenlendiğini kabul edelim. g pozitif ise oyunun sonunda satır oyuncusu ortalama g birim kazanacağı anlamına gelir. </a:t>
            </a:r>
          </a:p>
          <a:p>
            <a:pPr marL="3175" indent="11113">
              <a:lnSpc>
                <a:spcPct val="80000"/>
              </a:lnSpc>
            </a:pPr>
            <a:r>
              <a:rPr lang="tr-TR" altLang="tr-TR" sz="2000" u="sng" dirty="0"/>
              <a:t>Tepe Noktalı Oyunlar</a:t>
            </a:r>
            <a:r>
              <a:rPr lang="tr-TR" altLang="tr-TR" sz="2000" dirty="0"/>
              <a:t>: Stratejilerin kararlı olduğu bazı oyunlar vardır. Bunlar alt ve üst değerleri eşit olan oyunlardır. Bu tür oyunlara "tepe noktalı </a:t>
            </a:r>
            <a:r>
              <a:rPr lang="tr-TR" altLang="tr-TR" sz="2000" dirty="0" err="1"/>
              <a:t>oyun"lar</a:t>
            </a:r>
            <a:r>
              <a:rPr lang="tr-TR" altLang="tr-TR" sz="2000" dirty="0"/>
              <a:t>  denir. Tepe noktası aynı zamanda bir denge noktası olup hiç bir oyuncu denge durumunu bozmaz.. Bir oyunun birden fazla tepe noktası olabilir. </a:t>
            </a:r>
          </a:p>
          <a:p>
            <a:pPr marL="3175" indent="11113">
              <a:lnSpc>
                <a:spcPct val="80000"/>
              </a:lnSpc>
            </a:pPr>
            <a:r>
              <a:rPr lang="tr-TR" altLang="tr-TR" sz="2000" i="1" u="sng" dirty="0"/>
              <a:t>Arı (Sade) Strateji</a:t>
            </a:r>
            <a:r>
              <a:rPr lang="tr-TR" altLang="tr-TR" sz="2000" dirty="0"/>
              <a:t>: Oyun kaç kez tekrar edilirse edilsin oyunun her bir tekrarında hep aynı strateji seçiliyorsa bu stratejiye sade strateji denir. Sade stratejiler tepe noktasının belirlediği stratejilerdir.</a:t>
            </a:r>
          </a:p>
          <a:p>
            <a:pPr marL="3175" indent="11113" algn="just">
              <a:lnSpc>
                <a:spcPct val="80000"/>
              </a:lnSpc>
            </a:pPr>
            <a:r>
              <a:rPr lang="tr-TR" altLang="tr-TR" sz="2000" i="1" u="sng" dirty="0">
                <a:cs typeface="Times New Roman" panose="02020603050405020304" pitchFamily="18" charset="0"/>
              </a:rPr>
              <a:t>Karma Stratejiler</a:t>
            </a:r>
            <a:r>
              <a:rPr lang="tr-TR" altLang="tr-TR" sz="2000" b="1" dirty="0">
                <a:cs typeface="Times New Roman" panose="02020603050405020304" pitchFamily="18" charset="0"/>
              </a:rPr>
              <a:t>:</a:t>
            </a:r>
            <a:r>
              <a:rPr lang="tr-TR" altLang="tr-TR" sz="2000" dirty="0">
                <a:cs typeface="Times New Roman" panose="02020603050405020304" pitchFamily="18" charset="0"/>
              </a:rPr>
              <a:t> Oyunlarda genellikle daha etkili olan karma stratejiler kullanılır. Karma strateji, tam strateji takımındaki olasılık dağılımıyla tanımlanır. </a:t>
            </a:r>
          </a:p>
        </p:txBody>
      </p:sp>
    </p:spTree>
    <p:extLst>
      <p:ext uri="{BB962C8B-B14F-4D97-AF65-F5344CB8AC3E}">
        <p14:creationId xmlns:p14="http://schemas.microsoft.com/office/powerpoint/2010/main" val="32986953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5"/>
          <p:cNvSpPr>
            <a:spLocks noGrp="1" noChangeAspect="1" noChangeArrowheads="1"/>
          </p:cNvSpPr>
          <p:nvPr>
            <p:ph type="title"/>
          </p:nvPr>
        </p:nvSpPr>
        <p:spPr/>
        <p:txBody>
          <a:bodyPr/>
          <a:lstStyle/>
          <a:p>
            <a:r>
              <a:rPr lang="tr-TR" altLang="tr-TR" dirty="0"/>
              <a:t>Örnek-13 / Çözüm-13</a:t>
            </a:r>
          </a:p>
        </p:txBody>
      </p:sp>
      <p:sp>
        <p:nvSpPr>
          <p:cNvPr id="179203" name="Rectangle 3"/>
          <p:cNvSpPr>
            <a:spLocks noGrp="1" noChangeAspect="1" noChangeArrowheads="1"/>
          </p:cNvSpPr>
          <p:nvPr>
            <p:ph type="body" sz="half" idx="1"/>
          </p:nvPr>
        </p:nvSpPr>
        <p:spPr bwMode="auto">
          <a:xfrm>
            <a:off x="179388" y="908050"/>
            <a:ext cx="8785225" cy="5616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FontTx/>
              <a:buNone/>
            </a:pPr>
            <a:r>
              <a:rPr lang="tr-TR" altLang="tr-TR" sz="2400" dirty="0"/>
              <a:t> </a:t>
            </a:r>
          </a:p>
        </p:txBody>
      </p:sp>
      <p:sp>
        <p:nvSpPr>
          <p:cNvPr id="3" name="Dikdörtgen 2"/>
          <p:cNvSpPr/>
          <p:nvPr/>
        </p:nvSpPr>
        <p:spPr>
          <a:xfrm>
            <a:off x="381837" y="3956750"/>
            <a:ext cx="8430567" cy="1338828"/>
          </a:xfrm>
          <a:prstGeom prst="rect">
            <a:avLst/>
          </a:prstGeom>
        </p:spPr>
        <p:txBody>
          <a:bodyPr wrap="square">
            <a:spAutoFit/>
          </a:bodyPr>
          <a:lstStyle/>
          <a:p>
            <a:pPr>
              <a:lnSpc>
                <a:spcPct val="90000"/>
              </a:lnSpc>
            </a:pPr>
            <a:r>
              <a:rPr lang="tr-TR" altLang="tr-TR" dirty="0"/>
              <a:t>Oyunun alt değeri = </a:t>
            </a:r>
            <a:r>
              <a:rPr lang="tr-TR" altLang="tr-TR" dirty="0">
                <a:sym typeface="Symbol" panose="05050102010706020507" pitchFamily="18" charset="2"/>
              </a:rPr>
              <a:t></a:t>
            </a:r>
            <a:r>
              <a:rPr lang="tr-TR" altLang="tr-TR" dirty="0"/>
              <a:t>  = </a:t>
            </a:r>
            <a:r>
              <a:rPr lang="tr-TR" altLang="tr-TR" dirty="0" err="1"/>
              <a:t>enb</a:t>
            </a:r>
            <a:r>
              <a:rPr lang="tr-TR" altLang="tr-TR" dirty="0"/>
              <a:t>(-8, -6, 3, -8) = 3</a:t>
            </a:r>
          </a:p>
          <a:p>
            <a:pPr>
              <a:lnSpc>
                <a:spcPct val="90000"/>
              </a:lnSpc>
            </a:pPr>
            <a:r>
              <a:rPr lang="tr-TR" altLang="tr-TR" dirty="0"/>
              <a:t>Oyunun üst değeri = </a:t>
            </a:r>
            <a:r>
              <a:rPr lang="tr-TR" altLang="tr-TR" dirty="0">
                <a:sym typeface="Symbol" panose="05050102010706020507" pitchFamily="18" charset="2"/>
              </a:rPr>
              <a:t></a:t>
            </a:r>
            <a:r>
              <a:rPr lang="tr-TR" altLang="tr-TR" dirty="0"/>
              <a:t> = </a:t>
            </a:r>
            <a:r>
              <a:rPr lang="tr-TR" altLang="tr-TR" dirty="0" err="1"/>
              <a:t>enk</a:t>
            </a:r>
            <a:r>
              <a:rPr lang="tr-TR" altLang="tr-TR" dirty="0"/>
              <a:t>(7, 6, 3, 6) = 3</a:t>
            </a:r>
          </a:p>
          <a:p>
            <a:pPr>
              <a:lnSpc>
                <a:spcPct val="90000"/>
              </a:lnSpc>
            </a:pPr>
            <a:r>
              <a:rPr lang="tr-TR" altLang="tr-TR" dirty="0"/>
              <a:t>3 = 3 olduğundan, oyunun tepe noktası vardır. Bu noktada kesişen iki stratejiden R3 satır oyuncusunun, C3 sütun oyuncusunun en iyi stratejileridir. Oyunun ortalama değeri g = 3 olduğundan oyun satır oyuncusu için çekicidir. </a:t>
            </a:r>
          </a:p>
        </p:txBody>
      </p:sp>
      <p:graphicFrame>
        <p:nvGraphicFramePr>
          <p:cNvPr id="7" name="Tablo 6"/>
          <p:cNvGraphicFramePr>
            <a:graphicFrameLocks noGrp="1"/>
          </p:cNvGraphicFramePr>
          <p:nvPr>
            <p:extLst>
              <p:ext uri="{D42A27DB-BD31-4B8C-83A1-F6EECF244321}">
                <p14:modId xmlns:p14="http://schemas.microsoft.com/office/powerpoint/2010/main" val="1754574426"/>
              </p:ext>
            </p:extLst>
          </p:nvPr>
        </p:nvGraphicFramePr>
        <p:xfrm>
          <a:off x="934494" y="1161561"/>
          <a:ext cx="7144380" cy="2468880"/>
        </p:xfrm>
        <a:graphic>
          <a:graphicData uri="http://schemas.openxmlformats.org/drawingml/2006/table">
            <a:tbl>
              <a:tblPr firstRow="1" firstCol="1" bandRow="1">
                <a:tableStyleId>{5940675A-B579-460E-94D1-54222C63F5DA}</a:tableStyleId>
              </a:tblPr>
              <a:tblGrid>
                <a:gridCol w="1881778">
                  <a:extLst>
                    <a:ext uri="{9D8B030D-6E8A-4147-A177-3AD203B41FA5}">
                      <a16:colId xmlns:a16="http://schemas.microsoft.com/office/drawing/2014/main" val="2400289322"/>
                    </a:ext>
                  </a:extLst>
                </a:gridCol>
                <a:gridCol w="972784">
                  <a:extLst>
                    <a:ext uri="{9D8B030D-6E8A-4147-A177-3AD203B41FA5}">
                      <a16:colId xmlns:a16="http://schemas.microsoft.com/office/drawing/2014/main" val="2529201090"/>
                    </a:ext>
                  </a:extLst>
                </a:gridCol>
                <a:gridCol w="972784">
                  <a:extLst>
                    <a:ext uri="{9D8B030D-6E8A-4147-A177-3AD203B41FA5}">
                      <a16:colId xmlns:a16="http://schemas.microsoft.com/office/drawing/2014/main" val="2578252533"/>
                    </a:ext>
                  </a:extLst>
                </a:gridCol>
                <a:gridCol w="972784">
                  <a:extLst>
                    <a:ext uri="{9D8B030D-6E8A-4147-A177-3AD203B41FA5}">
                      <a16:colId xmlns:a16="http://schemas.microsoft.com/office/drawing/2014/main" val="317579284"/>
                    </a:ext>
                  </a:extLst>
                </a:gridCol>
                <a:gridCol w="972784">
                  <a:extLst>
                    <a:ext uri="{9D8B030D-6E8A-4147-A177-3AD203B41FA5}">
                      <a16:colId xmlns:a16="http://schemas.microsoft.com/office/drawing/2014/main" val="149587494"/>
                    </a:ext>
                  </a:extLst>
                </a:gridCol>
                <a:gridCol w="1371466">
                  <a:extLst>
                    <a:ext uri="{9D8B030D-6E8A-4147-A177-3AD203B41FA5}">
                      <a16:colId xmlns:a16="http://schemas.microsoft.com/office/drawing/2014/main" val="2368733778"/>
                    </a:ext>
                  </a:extLst>
                </a:gridCol>
              </a:tblGrid>
              <a:tr h="0">
                <a:tc rowSpan="2">
                  <a:txBody>
                    <a:bodyPr/>
                    <a:lstStyle/>
                    <a:p>
                      <a:pPr algn="ctr">
                        <a:spcAft>
                          <a:spcPts val="0"/>
                        </a:spcAft>
                      </a:pPr>
                      <a:r>
                        <a:rPr lang="tr-TR" sz="1800" spc="-10" dirty="0">
                          <a:effectLst/>
                        </a:rPr>
                        <a:t>Satır</a:t>
                      </a:r>
                      <a:endParaRPr lang="tr-TR" sz="1800" dirty="0">
                        <a:effectLst/>
                      </a:endParaRPr>
                    </a:p>
                    <a:p>
                      <a:pPr algn="ctr">
                        <a:spcAft>
                          <a:spcPts val="0"/>
                        </a:spcAft>
                      </a:pPr>
                      <a:r>
                        <a:rPr lang="tr-TR" sz="1800" spc="-10" dirty="0">
                          <a:effectLst/>
                        </a:rPr>
                        <a:t>Oyuncusu</a:t>
                      </a:r>
                      <a:endParaRPr lang="tr-TR" sz="1800" dirty="0">
                        <a:effectLst/>
                      </a:endParaRPr>
                    </a:p>
                    <a:p>
                      <a:pPr algn="ctr">
                        <a:spcAft>
                          <a:spcPts val="0"/>
                        </a:spcAft>
                      </a:pPr>
                      <a:r>
                        <a:rPr lang="tr-TR" sz="1800" spc="-10" dirty="0">
                          <a:effectLst/>
                        </a:rPr>
                        <a:t>Stratejisi</a:t>
                      </a:r>
                      <a:endParaRPr lang="tr-TR" sz="1800" dirty="0">
                        <a:effectLst/>
                        <a:latin typeface="Times New Roman" panose="02020603050405020304" pitchFamily="18" charset="0"/>
                        <a:ea typeface="Times New Roman" panose="02020603050405020304" pitchFamily="18" charset="0"/>
                      </a:endParaRPr>
                    </a:p>
                  </a:txBody>
                  <a:tcPr marL="59055" marR="59055" marT="0" marB="0" anchor="ctr">
                    <a:solidFill>
                      <a:schemeClr val="bg1">
                        <a:lumMod val="95000"/>
                      </a:schemeClr>
                    </a:solidFill>
                  </a:tcPr>
                </a:tc>
                <a:tc gridSpan="4">
                  <a:txBody>
                    <a:bodyPr/>
                    <a:lstStyle/>
                    <a:p>
                      <a:pPr algn="ctr">
                        <a:spcAft>
                          <a:spcPts val="0"/>
                        </a:spcAft>
                      </a:pPr>
                      <a:r>
                        <a:rPr lang="tr-TR" sz="1800" spc="-10" dirty="0">
                          <a:effectLst/>
                        </a:rPr>
                        <a:t>Sütun Oyuncusu</a:t>
                      </a:r>
                      <a:endParaRPr lang="tr-TR" sz="1800" dirty="0">
                        <a:effectLst/>
                      </a:endParaRPr>
                    </a:p>
                    <a:p>
                      <a:pPr algn="ctr">
                        <a:spcAft>
                          <a:spcPts val="0"/>
                        </a:spcAft>
                      </a:pPr>
                      <a:r>
                        <a:rPr lang="tr-TR" sz="1800" spc="-10" dirty="0">
                          <a:effectLst/>
                        </a:rPr>
                        <a:t>Stratejisi</a:t>
                      </a:r>
                      <a:endParaRPr lang="tr-TR" sz="1800" dirty="0">
                        <a:effectLst/>
                        <a:latin typeface="Times New Roman" panose="02020603050405020304" pitchFamily="18" charset="0"/>
                        <a:ea typeface="Times New Roman" panose="02020603050405020304" pitchFamily="18" charset="0"/>
                      </a:endParaRPr>
                    </a:p>
                  </a:txBody>
                  <a:tcPr marL="68580" marR="68580" marT="0" marB="0">
                    <a:solidFill>
                      <a:schemeClr val="bg1">
                        <a:lumMod val="95000"/>
                      </a:schemeClr>
                    </a:solidFill>
                  </a:tcPr>
                </a:tc>
                <a:tc hMerge="1">
                  <a:txBody>
                    <a:bodyPr/>
                    <a:lstStyle/>
                    <a:p>
                      <a:endParaRPr lang="tr-TR"/>
                    </a:p>
                  </a:txBody>
                  <a:tcPr/>
                </a:tc>
                <a:tc hMerge="1">
                  <a:txBody>
                    <a:bodyPr/>
                    <a:lstStyle/>
                    <a:p>
                      <a:endParaRPr lang="tr-TR"/>
                    </a:p>
                  </a:txBody>
                  <a:tcPr/>
                </a:tc>
                <a:tc hMerge="1">
                  <a:txBody>
                    <a:bodyPr/>
                    <a:lstStyle/>
                    <a:p>
                      <a:endParaRPr lang="tr-TR"/>
                    </a:p>
                  </a:txBody>
                  <a:tcPr/>
                </a:tc>
                <a:tc rowSpan="2">
                  <a:txBody>
                    <a:bodyPr/>
                    <a:lstStyle/>
                    <a:p>
                      <a:pPr algn="ctr">
                        <a:spcAft>
                          <a:spcPts val="0"/>
                        </a:spcAft>
                      </a:pPr>
                      <a:r>
                        <a:rPr lang="tr-TR" sz="1800" spc="-10">
                          <a:effectLst/>
                        </a:rPr>
                        <a:t>Satır</a:t>
                      </a:r>
                      <a:endParaRPr lang="tr-TR" sz="1800">
                        <a:effectLst/>
                      </a:endParaRPr>
                    </a:p>
                    <a:p>
                      <a:pPr algn="ctr">
                        <a:spcAft>
                          <a:spcPts val="0"/>
                        </a:spcAft>
                      </a:pPr>
                      <a:r>
                        <a:rPr lang="tr-TR" sz="1800" spc="-10">
                          <a:effectLst/>
                        </a:rPr>
                        <a:t>En</a:t>
                      </a:r>
                      <a:endParaRPr lang="tr-TR" sz="1800">
                        <a:effectLst/>
                      </a:endParaRPr>
                    </a:p>
                    <a:p>
                      <a:pPr algn="ctr">
                        <a:spcAft>
                          <a:spcPts val="0"/>
                        </a:spcAft>
                      </a:pPr>
                      <a:r>
                        <a:rPr lang="tr-TR" sz="1800" spc="-10">
                          <a:effectLst/>
                        </a:rPr>
                        <a:t>Küçüğü</a:t>
                      </a:r>
                      <a:endParaRPr lang="tr-TR" sz="1800">
                        <a:effectLst/>
                        <a:latin typeface="Times New Roman" panose="02020603050405020304" pitchFamily="18" charset="0"/>
                        <a:ea typeface="Times New Roman" panose="02020603050405020304" pitchFamily="18" charset="0"/>
                      </a:endParaRPr>
                    </a:p>
                  </a:txBody>
                  <a:tcPr marL="59055" marR="59055" marT="0" marB="0" anchor="ctr"/>
                </a:tc>
                <a:extLst>
                  <a:ext uri="{0D108BD9-81ED-4DB2-BD59-A6C34878D82A}">
                    <a16:rowId xmlns:a16="http://schemas.microsoft.com/office/drawing/2014/main" val="3330826543"/>
                  </a:ext>
                </a:extLst>
              </a:tr>
              <a:tr h="0">
                <a:tc vMerge="1">
                  <a:txBody>
                    <a:bodyPr/>
                    <a:lstStyle/>
                    <a:p>
                      <a:endParaRPr lang="tr-TR"/>
                    </a:p>
                  </a:txBody>
                  <a:tcPr/>
                </a:tc>
                <a:tc>
                  <a:txBody>
                    <a:bodyPr/>
                    <a:lstStyle/>
                    <a:p>
                      <a:pPr algn="ctr">
                        <a:spcAft>
                          <a:spcPts val="0"/>
                        </a:spcAft>
                      </a:pPr>
                      <a:r>
                        <a:rPr lang="tr-TR" sz="1800" spc="-10">
                          <a:effectLst/>
                        </a:rPr>
                        <a:t>C</a:t>
                      </a:r>
                      <a:r>
                        <a:rPr lang="tr-TR" sz="1800" spc="-10" baseline="-25000">
                          <a:effectLst/>
                        </a:rPr>
                        <a:t>1</a:t>
                      </a:r>
                      <a:endParaRPr lang="tr-TR" sz="1800">
                        <a:effectLst/>
                        <a:latin typeface="Times New Roman" panose="02020603050405020304" pitchFamily="18" charset="0"/>
                        <a:ea typeface="Times New Roman" panose="02020603050405020304" pitchFamily="18" charset="0"/>
                      </a:endParaRPr>
                    </a:p>
                  </a:txBody>
                  <a:tcPr marL="68580" marR="64135" marT="0" marB="0" anchor="ctr">
                    <a:solidFill>
                      <a:schemeClr val="bg1">
                        <a:lumMod val="95000"/>
                      </a:schemeClr>
                    </a:solidFill>
                  </a:tcPr>
                </a:tc>
                <a:tc>
                  <a:txBody>
                    <a:bodyPr/>
                    <a:lstStyle/>
                    <a:p>
                      <a:pPr algn="ctr">
                        <a:spcAft>
                          <a:spcPts val="0"/>
                        </a:spcAft>
                      </a:pPr>
                      <a:r>
                        <a:rPr lang="tr-TR" sz="1800" spc="-10" dirty="0">
                          <a:effectLst/>
                        </a:rPr>
                        <a:t>C</a:t>
                      </a:r>
                      <a:r>
                        <a:rPr lang="tr-TR" sz="1800" spc="-10" baseline="-25000" dirty="0">
                          <a:effectLst/>
                        </a:rPr>
                        <a:t>2</a:t>
                      </a:r>
                      <a:endParaRPr lang="tr-TR" sz="1800" dirty="0">
                        <a:effectLst/>
                        <a:latin typeface="Times New Roman" panose="02020603050405020304" pitchFamily="18" charset="0"/>
                        <a:ea typeface="Times New Roman" panose="02020603050405020304" pitchFamily="18" charset="0"/>
                      </a:endParaRPr>
                    </a:p>
                  </a:txBody>
                  <a:tcPr marL="64135" marR="64135" marT="0" marB="0" anchor="ctr">
                    <a:solidFill>
                      <a:schemeClr val="bg1">
                        <a:lumMod val="95000"/>
                      </a:schemeClr>
                    </a:solidFill>
                  </a:tcPr>
                </a:tc>
                <a:tc>
                  <a:txBody>
                    <a:bodyPr/>
                    <a:lstStyle/>
                    <a:p>
                      <a:pPr algn="ctr">
                        <a:spcAft>
                          <a:spcPts val="0"/>
                        </a:spcAft>
                      </a:pPr>
                      <a:r>
                        <a:rPr lang="tr-TR" sz="1800" spc="-10" dirty="0">
                          <a:effectLst/>
                        </a:rPr>
                        <a:t>C</a:t>
                      </a:r>
                      <a:r>
                        <a:rPr lang="tr-TR" sz="1800" spc="-10" baseline="-25000" dirty="0">
                          <a:effectLst/>
                        </a:rPr>
                        <a:t>3</a:t>
                      </a:r>
                      <a:endParaRPr lang="tr-TR" sz="1800" dirty="0">
                        <a:effectLst/>
                        <a:latin typeface="Times New Roman" panose="02020603050405020304" pitchFamily="18" charset="0"/>
                        <a:ea typeface="Times New Roman" panose="02020603050405020304" pitchFamily="18" charset="0"/>
                      </a:endParaRPr>
                    </a:p>
                  </a:txBody>
                  <a:tcPr marL="64135" marR="64135" marT="0" marB="0" anchor="ctr">
                    <a:solidFill>
                      <a:schemeClr val="bg1">
                        <a:lumMod val="95000"/>
                      </a:schemeClr>
                    </a:solidFill>
                  </a:tcPr>
                </a:tc>
                <a:tc>
                  <a:txBody>
                    <a:bodyPr/>
                    <a:lstStyle/>
                    <a:p>
                      <a:pPr algn="ctr">
                        <a:spcAft>
                          <a:spcPts val="0"/>
                        </a:spcAft>
                      </a:pPr>
                      <a:r>
                        <a:rPr lang="tr-TR" sz="1800" spc="-10" dirty="0">
                          <a:effectLst/>
                        </a:rPr>
                        <a:t>C</a:t>
                      </a:r>
                      <a:r>
                        <a:rPr lang="tr-TR" sz="1800" spc="-10" baseline="-25000" dirty="0">
                          <a:effectLst/>
                        </a:rPr>
                        <a:t>4</a:t>
                      </a:r>
                      <a:endParaRPr lang="tr-TR" sz="1800" dirty="0">
                        <a:effectLst/>
                        <a:latin typeface="Times New Roman" panose="02020603050405020304" pitchFamily="18" charset="0"/>
                        <a:ea typeface="Times New Roman" panose="02020603050405020304" pitchFamily="18" charset="0"/>
                      </a:endParaRPr>
                    </a:p>
                  </a:txBody>
                  <a:tcPr marL="64135" marR="68580" marT="0" marB="0" anchor="ctr">
                    <a:solidFill>
                      <a:schemeClr val="bg1">
                        <a:lumMod val="95000"/>
                      </a:schemeClr>
                    </a:solidFill>
                  </a:tcPr>
                </a:tc>
                <a:tc vMerge="1">
                  <a:txBody>
                    <a:bodyPr/>
                    <a:lstStyle/>
                    <a:p>
                      <a:endParaRPr lang="tr-TR"/>
                    </a:p>
                  </a:txBody>
                  <a:tcPr/>
                </a:tc>
                <a:extLst>
                  <a:ext uri="{0D108BD9-81ED-4DB2-BD59-A6C34878D82A}">
                    <a16:rowId xmlns:a16="http://schemas.microsoft.com/office/drawing/2014/main" val="2306041040"/>
                  </a:ext>
                </a:extLst>
              </a:tr>
              <a:tr h="0">
                <a:tc>
                  <a:txBody>
                    <a:bodyPr/>
                    <a:lstStyle/>
                    <a:p>
                      <a:pPr algn="ctr">
                        <a:spcAft>
                          <a:spcPts val="0"/>
                        </a:spcAft>
                      </a:pPr>
                      <a:r>
                        <a:rPr lang="tr-TR" sz="1800" spc="-10" dirty="0">
                          <a:effectLst/>
                        </a:rPr>
                        <a:t>R</a:t>
                      </a:r>
                      <a:r>
                        <a:rPr lang="tr-TR" sz="1800" spc="-10" baseline="-25000" dirty="0">
                          <a:effectLst/>
                        </a:rPr>
                        <a:t>1</a:t>
                      </a:r>
                      <a:endParaRPr lang="tr-TR" sz="1800" dirty="0">
                        <a:effectLst/>
                        <a:latin typeface="Times New Roman" panose="02020603050405020304" pitchFamily="18" charset="0"/>
                        <a:ea typeface="Times New Roman" panose="02020603050405020304" pitchFamily="18" charset="0"/>
                      </a:endParaRPr>
                    </a:p>
                  </a:txBody>
                  <a:tcPr marL="59055" marR="59055" marT="0" marB="0" anchor="ctr">
                    <a:solidFill>
                      <a:schemeClr val="bg1">
                        <a:lumMod val="95000"/>
                      </a:schemeClr>
                    </a:solidFill>
                  </a:tcPr>
                </a:tc>
                <a:tc>
                  <a:txBody>
                    <a:bodyPr/>
                    <a:lstStyle/>
                    <a:p>
                      <a:pPr algn="ctr">
                        <a:spcAft>
                          <a:spcPts val="0"/>
                        </a:spcAft>
                      </a:pPr>
                      <a:r>
                        <a:rPr lang="tr-TR" sz="1800" spc="-10">
                          <a:effectLst/>
                        </a:rPr>
                        <a:t>-8</a:t>
                      </a:r>
                      <a:endParaRPr lang="tr-TR" sz="1800">
                        <a:effectLst/>
                        <a:latin typeface="Times New Roman" panose="02020603050405020304" pitchFamily="18" charset="0"/>
                        <a:ea typeface="Times New Roman" panose="02020603050405020304" pitchFamily="18" charset="0"/>
                      </a:endParaRPr>
                    </a:p>
                  </a:txBody>
                  <a:tcPr marL="68580" marR="64135" marT="0" marB="0" anchor="ctr"/>
                </a:tc>
                <a:tc>
                  <a:txBody>
                    <a:bodyPr/>
                    <a:lstStyle/>
                    <a:p>
                      <a:pPr algn="ctr">
                        <a:spcAft>
                          <a:spcPts val="0"/>
                        </a:spcAft>
                      </a:pPr>
                      <a:r>
                        <a:rPr lang="tr-TR" sz="1800" spc="-10">
                          <a:effectLst/>
                        </a:rPr>
                        <a:t>  7</a:t>
                      </a:r>
                      <a:endParaRPr lang="tr-TR" sz="1800">
                        <a:effectLst/>
                        <a:latin typeface="Times New Roman" panose="02020603050405020304" pitchFamily="18" charset="0"/>
                        <a:ea typeface="Times New Roman" panose="02020603050405020304" pitchFamily="18" charset="0"/>
                      </a:endParaRPr>
                    </a:p>
                  </a:txBody>
                  <a:tcPr marL="64135" marR="64135" marT="0" marB="0" anchor="ctr"/>
                </a:tc>
                <a:tc>
                  <a:txBody>
                    <a:bodyPr/>
                    <a:lstStyle/>
                    <a:p>
                      <a:pPr algn="ctr">
                        <a:spcAft>
                          <a:spcPts val="0"/>
                        </a:spcAft>
                      </a:pPr>
                      <a:r>
                        <a:rPr lang="tr-TR" sz="1800" spc="-10">
                          <a:effectLst/>
                        </a:rPr>
                        <a:t> 2</a:t>
                      </a:r>
                      <a:endParaRPr lang="tr-TR" sz="1800">
                        <a:effectLst/>
                        <a:latin typeface="Times New Roman" panose="02020603050405020304" pitchFamily="18" charset="0"/>
                        <a:ea typeface="Times New Roman" panose="02020603050405020304" pitchFamily="18" charset="0"/>
                      </a:endParaRPr>
                    </a:p>
                  </a:txBody>
                  <a:tcPr marL="64135" marR="64135" marT="0" marB="0" anchor="ctr"/>
                </a:tc>
                <a:tc>
                  <a:txBody>
                    <a:bodyPr/>
                    <a:lstStyle/>
                    <a:p>
                      <a:pPr algn="ctr">
                        <a:spcAft>
                          <a:spcPts val="0"/>
                        </a:spcAft>
                      </a:pPr>
                      <a:r>
                        <a:rPr lang="tr-TR" sz="1800" spc="-10">
                          <a:effectLst/>
                        </a:rPr>
                        <a:t>3</a:t>
                      </a:r>
                      <a:endParaRPr lang="tr-TR" sz="1800">
                        <a:effectLst/>
                        <a:latin typeface="Times New Roman" panose="02020603050405020304" pitchFamily="18" charset="0"/>
                        <a:ea typeface="Times New Roman" panose="02020603050405020304" pitchFamily="18" charset="0"/>
                      </a:endParaRPr>
                    </a:p>
                  </a:txBody>
                  <a:tcPr marL="64135" marR="68580" marT="0" marB="0" anchor="ctr"/>
                </a:tc>
                <a:tc>
                  <a:txBody>
                    <a:bodyPr/>
                    <a:lstStyle/>
                    <a:p>
                      <a:pPr algn="ctr">
                        <a:spcAft>
                          <a:spcPts val="0"/>
                        </a:spcAft>
                      </a:pPr>
                      <a:r>
                        <a:rPr lang="tr-TR" sz="1800" spc="-10">
                          <a:effectLst/>
                        </a:rPr>
                        <a:t>-8</a:t>
                      </a:r>
                      <a:endParaRPr lang="tr-TR" sz="1800">
                        <a:effectLst/>
                        <a:latin typeface="Times New Roman" panose="02020603050405020304" pitchFamily="18" charset="0"/>
                        <a:ea typeface="Times New Roman" panose="02020603050405020304" pitchFamily="18" charset="0"/>
                      </a:endParaRPr>
                    </a:p>
                  </a:txBody>
                  <a:tcPr marL="59055" marR="59055" marT="0" marB="0" anchor="ctr"/>
                </a:tc>
                <a:extLst>
                  <a:ext uri="{0D108BD9-81ED-4DB2-BD59-A6C34878D82A}">
                    <a16:rowId xmlns:a16="http://schemas.microsoft.com/office/drawing/2014/main" val="3166366806"/>
                  </a:ext>
                </a:extLst>
              </a:tr>
              <a:tr h="0">
                <a:tc>
                  <a:txBody>
                    <a:bodyPr/>
                    <a:lstStyle/>
                    <a:p>
                      <a:pPr algn="ctr">
                        <a:spcAft>
                          <a:spcPts val="0"/>
                        </a:spcAft>
                      </a:pPr>
                      <a:r>
                        <a:rPr lang="tr-TR" sz="1800" spc="-10" dirty="0">
                          <a:effectLst/>
                        </a:rPr>
                        <a:t>R</a:t>
                      </a:r>
                      <a:r>
                        <a:rPr lang="tr-TR" sz="1800" spc="-10" baseline="-25000" dirty="0">
                          <a:effectLst/>
                        </a:rPr>
                        <a:t>2</a:t>
                      </a:r>
                      <a:endParaRPr lang="tr-TR" sz="1800" dirty="0">
                        <a:effectLst/>
                        <a:latin typeface="Times New Roman" panose="02020603050405020304" pitchFamily="18" charset="0"/>
                        <a:ea typeface="Times New Roman" panose="02020603050405020304" pitchFamily="18" charset="0"/>
                      </a:endParaRPr>
                    </a:p>
                  </a:txBody>
                  <a:tcPr marL="59055" marR="59055" marT="0" marB="0" anchor="ctr">
                    <a:solidFill>
                      <a:schemeClr val="bg1">
                        <a:lumMod val="95000"/>
                      </a:schemeClr>
                    </a:solidFill>
                  </a:tcPr>
                </a:tc>
                <a:tc>
                  <a:txBody>
                    <a:bodyPr/>
                    <a:lstStyle/>
                    <a:p>
                      <a:pPr algn="ctr">
                        <a:spcAft>
                          <a:spcPts val="0"/>
                        </a:spcAft>
                      </a:pPr>
                      <a:r>
                        <a:rPr lang="tr-TR" sz="1800" spc="-10">
                          <a:effectLst/>
                        </a:rPr>
                        <a:t> 1</a:t>
                      </a:r>
                      <a:endParaRPr lang="tr-TR" sz="1800">
                        <a:effectLst/>
                        <a:latin typeface="Times New Roman" panose="02020603050405020304" pitchFamily="18" charset="0"/>
                        <a:ea typeface="Times New Roman" panose="02020603050405020304" pitchFamily="18" charset="0"/>
                      </a:endParaRPr>
                    </a:p>
                  </a:txBody>
                  <a:tcPr marL="68580" marR="64135" marT="0" marB="0" anchor="ctr"/>
                </a:tc>
                <a:tc>
                  <a:txBody>
                    <a:bodyPr/>
                    <a:lstStyle/>
                    <a:p>
                      <a:pPr algn="ctr">
                        <a:spcAft>
                          <a:spcPts val="0"/>
                        </a:spcAft>
                      </a:pPr>
                      <a:r>
                        <a:rPr lang="tr-TR" sz="1800" spc="-10">
                          <a:effectLst/>
                        </a:rPr>
                        <a:t>-6</a:t>
                      </a:r>
                      <a:endParaRPr lang="tr-TR" sz="1800">
                        <a:effectLst/>
                        <a:latin typeface="Times New Roman" panose="02020603050405020304" pitchFamily="18" charset="0"/>
                        <a:ea typeface="Times New Roman" panose="02020603050405020304" pitchFamily="18" charset="0"/>
                      </a:endParaRPr>
                    </a:p>
                  </a:txBody>
                  <a:tcPr marL="64135" marR="64135" marT="0" marB="0" anchor="ctr"/>
                </a:tc>
                <a:tc>
                  <a:txBody>
                    <a:bodyPr/>
                    <a:lstStyle/>
                    <a:p>
                      <a:pPr algn="ctr">
                        <a:spcAft>
                          <a:spcPts val="0"/>
                        </a:spcAft>
                      </a:pPr>
                      <a:r>
                        <a:rPr lang="tr-TR" sz="1800" spc="-10">
                          <a:effectLst/>
                        </a:rPr>
                        <a:t>-2</a:t>
                      </a:r>
                      <a:endParaRPr lang="tr-TR" sz="1800">
                        <a:effectLst/>
                        <a:latin typeface="Times New Roman" panose="02020603050405020304" pitchFamily="18" charset="0"/>
                        <a:ea typeface="Times New Roman" panose="02020603050405020304" pitchFamily="18" charset="0"/>
                      </a:endParaRPr>
                    </a:p>
                  </a:txBody>
                  <a:tcPr marL="64135" marR="64135" marT="0" marB="0" anchor="ctr"/>
                </a:tc>
                <a:tc>
                  <a:txBody>
                    <a:bodyPr/>
                    <a:lstStyle/>
                    <a:p>
                      <a:pPr algn="ctr">
                        <a:spcAft>
                          <a:spcPts val="0"/>
                        </a:spcAft>
                      </a:pPr>
                      <a:r>
                        <a:rPr lang="tr-TR" sz="1800" spc="-10">
                          <a:effectLst/>
                        </a:rPr>
                        <a:t>5</a:t>
                      </a:r>
                      <a:endParaRPr lang="tr-TR" sz="1800">
                        <a:effectLst/>
                        <a:latin typeface="Times New Roman" panose="02020603050405020304" pitchFamily="18" charset="0"/>
                        <a:ea typeface="Times New Roman" panose="02020603050405020304" pitchFamily="18" charset="0"/>
                      </a:endParaRPr>
                    </a:p>
                  </a:txBody>
                  <a:tcPr marL="64135" marR="68580" marT="0" marB="0" anchor="ctr"/>
                </a:tc>
                <a:tc>
                  <a:txBody>
                    <a:bodyPr/>
                    <a:lstStyle/>
                    <a:p>
                      <a:pPr algn="ctr">
                        <a:spcAft>
                          <a:spcPts val="0"/>
                        </a:spcAft>
                      </a:pPr>
                      <a:r>
                        <a:rPr lang="tr-TR" sz="1800" spc="-10">
                          <a:effectLst/>
                        </a:rPr>
                        <a:t>-6</a:t>
                      </a:r>
                      <a:endParaRPr lang="tr-TR" sz="1800">
                        <a:effectLst/>
                        <a:latin typeface="Times New Roman" panose="02020603050405020304" pitchFamily="18" charset="0"/>
                        <a:ea typeface="Times New Roman" panose="02020603050405020304" pitchFamily="18" charset="0"/>
                      </a:endParaRPr>
                    </a:p>
                  </a:txBody>
                  <a:tcPr marL="59055" marR="59055" marT="0" marB="0" anchor="ctr"/>
                </a:tc>
                <a:extLst>
                  <a:ext uri="{0D108BD9-81ED-4DB2-BD59-A6C34878D82A}">
                    <a16:rowId xmlns:a16="http://schemas.microsoft.com/office/drawing/2014/main" val="3897457687"/>
                  </a:ext>
                </a:extLst>
              </a:tr>
              <a:tr h="0">
                <a:tc>
                  <a:txBody>
                    <a:bodyPr/>
                    <a:lstStyle/>
                    <a:p>
                      <a:pPr algn="ctr">
                        <a:spcAft>
                          <a:spcPts val="0"/>
                        </a:spcAft>
                      </a:pPr>
                      <a:r>
                        <a:rPr lang="tr-TR" sz="1800" spc="-10" dirty="0">
                          <a:effectLst/>
                        </a:rPr>
                        <a:t>R</a:t>
                      </a:r>
                      <a:r>
                        <a:rPr lang="tr-TR" sz="1800" spc="-10" baseline="-25000" dirty="0">
                          <a:effectLst/>
                        </a:rPr>
                        <a:t>3</a:t>
                      </a:r>
                      <a:endParaRPr lang="tr-TR" sz="1800" dirty="0">
                        <a:effectLst/>
                        <a:latin typeface="Times New Roman" panose="02020603050405020304" pitchFamily="18" charset="0"/>
                        <a:ea typeface="Times New Roman" panose="02020603050405020304" pitchFamily="18" charset="0"/>
                      </a:endParaRPr>
                    </a:p>
                  </a:txBody>
                  <a:tcPr marL="59055" marR="59055" marT="0" marB="0" anchor="ctr">
                    <a:solidFill>
                      <a:schemeClr val="bg1">
                        <a:lumMod val="95000"/>
                      </a:schemeClr>
                    </a:solidFill>
                  </a:tcPr>
                </a:tc>
                <a:tc>
                  <a:txBody>
                    <a:bodyPr/>
                    <a:lstStyle/>
                    <a:p>
                      <a:pPr algn="ctr">
                        <a:spcAft>
                          <a:spcPts val="0"/>
                        </a:spcAft>
                      </a:pPr>
                      <a:r>
                        <a:rPr lang="tr-TR" sz="1800" spc="-10">
                          <a:effectLst/>
                        </a:rPr>
                        <a:t> 7</a:t>
                      </a:r>
                      <a:endParaRPr lang="tr-TR" sz="1800">
                        <a:effectLst/>
                        <a:latin typeface="Times New Roman" panose="02020603050405020304" pitchFamily="18" charset="0"/>
                        <a:ea typeface="Times New Roman" panose="02020603050405020304" pitchFamily="18" charset="0"/>
                      </a:endParaRPr>
                    </a:p>
                  </a:txBody>
                  <a:tcPr marL="68580" marR="64135" marT="0" marB="0" anchor="ctr"/>
                </a:tc>
                <a:tc>
                  <a:txBody>
                    <a:bodyPr/>
                    <a:lstStyle/>
                    <a:p>
                      <a:pPr algn="ctr">
                        <a:spcAft>
                          <a:spcPts val="0"/>
                        </a:spcAft>
                      </a:pPr>
                      <a:r>
                        <a:rPr lang="tr-TR" sz="1800" spc="-10">
                          <a:effectLst/>
                        </a:rPr>
                        <a:t> 5</a:t>
                      </a:r>
                      <a:endParaRPr lang="tr-TR" sz="1800">
                        <a:effectLst/>
                        <a:latin typeface="Times New Roman" panose="02020603050405020304" pitchFamily="18" charset="0"/>
                        <a:ea typeface="Times New Roman" panose="02020603050405020304" pitchFamily="18" charset="0"/>
                      </a:endParaRPr>
                    </a:p>
                  </a:txBody>
                  <a:tcPr marL="64135" marR="64135" marT="0" marB="0" anchor="ctr"/>
                </a:tc>
                <a:tc>
                  <a:txBody>
                    <a:bodyPr/>
                    <a:lstStyle/>
                    <a:p>
                      <a:pPr algn="ctr">
                        <a:spcAft>
                          <a:spcPts val="0"/>
                        </a:spcAft>
                      </a:pPr>
                      <a:r>
                        <a:rPr lang="tr-TR" sz="1800" spc="-10">
                          <a:effectLst/>
                        </a:rPr>
                        <a:t> 3</a:t>
                      </a:r>
                      <a:endParaRPr lang="tr-TR" sz="1800">
                        <a:effectLst/>
                        <a:latin typeface="Times New Roman" panose="02020603050405020304" pitchFamily="18" charset="0"/>
                        <a:ea typeface="Times New Roman" panose="02020603050405020304" pitchFamily="18" charset="0"/>
                      </a:endParaRPr>
                    </a:p>
                  </a:txBody>
                  <a:tcPr marL="64135" marR="64135" marT="0" marB="0" anchor="ctr"/>
                </a:tc>
                <a:tc>
                  <a:txBody>
                    <a:bodyPr/>
                    <a:lstStyle/>
                    <a:p>
                      <a:pPr algn="ctr">
                        <a:spcAft>
                          <a:spcPts val="0"/>
                        </a:spcAft>
                      </a:pPr>
                      <a:r>
                        <a:rPr lang="tr-TR" sz="1800" spc="-10">
                          <a:effectLst/>
                        </a:rPr>
                        <a:t>4</a:t>
                      </a:r>
                      <a:endParaRPr lang="tr-TR" sz="1800">
                        <a:effectLst/>
                        <a:latin typeface="Times New Roman" panose="02020603050405020304" pitchFamily="18" charset="0"/>
                        <a:ea typeface="Times New Roman" panose="02020603050405020304" pitchFamily="18" charset="0"/>
                      </a:endParaRPr>
                    </a:p>
                  </a:txBody>
                  <a:tcPr marL="64135" marR="68580" marT="0" marB="0" anchor="ctr"/>
                </a:tc>
                <a:tc>
                  <a:txBody>
                    <a:bodyPr/>
                    <a:lstStyle/>
                    <a:p>
                      <a:pPr algn="ctr">
                        <a:spcAft>
                          <a:spcPts val="0"/>
                        </a:spcAft>
                      </a:pPr>
                      <a:r>
                        <a:rPr lang="tr-TR" sz="1800" spc="-10">
                          <a:effectLst/>
                        </a:rPr>
                        <a:t> 3</a:t>
                      </a:r>
                      <a:endParaRPr lang="tr-TR" sz="1800">
                        <a:effectLst/>
                        <a:latin typeface="Times New Roman" panose="02020603050405020304" pitchFamily="18" charset="0"/>
                        <a:ea typeface="Times New Roman" panose="02020603050405020304" pitchFamily="18" charset="0"/>
                      </a:endParaRPr>
                    </a:p>
                  </a:txBody>
                  <a:tcPr marL="59055" marR="59055" marT="0" marB="0" anchor="ctr"/>
                </a:tc>
                <a:extLst>
                  <a:ext uri="{0D108BD9-81ED-4DB2-BD59-A6C34878D82A}">
                    <a16:rowId xmlns:a16="http://schemas.microsoft.com/office/drawing/2014/main" val="1363905088"/>
                  </a:ext>
                </a:extLst>
              </a:tr>
              <a:tr h="0">
                <a:tc>
                  <a:txBody>
                    <a:bodyPr/>
                    <a:lstStyle/>
                    <a:p>
                      <a:pPr algn="ctr">
                        <a:spcAft>
                          <a:spcPts val="0"/>
                        </a:spcAft>
                      </a:pPr>
                      <a:r>
                        <a:rPr lang="tr-TR" sz="1800" spc="-10" dirty="0">
                          <a:effectLst/>
                        </a:rPr>
                        <a:t>R</a:t>
                      </a:r>
                      <a:r>
                        <a:rPr lang="tr-TR" sz="1800" spc="-10" baseline="-25000" dirty="0">
                          <a:effectLst/>
                        </a:rPr>
                        <a:t>4</a:t>
                      </a:r>
                      <a:endParaRPr lang="tr-TR" sz="1800" dirty="0">
                        <a:effectLst/>
                        <a:latin typeface="Times New Roman" panose="02020603050405020304" pitchFamily="18" charset="0"/>
                        <a:ea typeface="Times New Roman" panose="02020603050405020304" pitchFamily="18" charset="0"/>
                      </a:endParaRPr>
                    </a:p>
                  </a:txBody>
                  <a:tcPr marL="59055" marR="59055" marT="0" marB="0" anchor="ctr">
                    <a:solidFill>
                      <a:schemeClr val="bg1">
                        <a:lumMod val="95000"/>
                      </a:schemeClr>
                    </a:solidFill>
                  </a:tcPr>
                </a:tc>
                <a:tc>
                  <a:txBody>
                    <a:bodyPr/>
                    <a:lstStyle/>
                    <a:p>
                      <a:pPr algn="ctr">
                        <a:spcAft>
                          <a:spcPts val="0"/>
                        </a:spcAft>
                      </a:pPr>
                      <a:r>
                        <a:rPr lang="tr-TR" sz="1800" spc="-10">
                          <a:effectLst/>
                        </a:rPr>
                        <a:t>4</a:t>
                      </a:r>
                      <a:endParaRPr lang="tr-TR" sz="1800">
                        <a:effectLst/>
                        <a:latin typeface="Times New Roman" panose="02020603050405020304" pitchFamily="18" charset="0"/>
                        <a:ea typeface="Times New Roman" panose="02020603050405020304" pitchFamily="18" charset="0"/>
                      </a:endParaRPr>
                    </a:p>
                  </a:txBody>
                  <a:tcPr marL="68580" marR="64135" marT="0" marB="0" anchor="ctr"/>
                </a:tc>
                <a:tc>
                  <a:txBody>
                    <a:bodyPr/>
                    <a:lstStyle/>
                    <a:p>
                      <a:pPr algn="ctr">
                        <a:spcAft>
                          <a:spcPts val="0"/>
                        </a:spcAft>
                      </a:pPr>
                      <a:r>
                        <a:rPr lang="tr-TR" sz="1800" spc="-10">
                          <a:effectLst/>
                        </a:rPr>
                        <a:t>-4</a:t>
                      </a:r>
                      <a:endParaRPr lang="tr-TR" sz="1800">
                        <a:effectLst/>
                        <a:latin typeface="Times New Roman" panose="02020603050405020304" pitchFamily="18" charset="0"/>
                        <a:ea typeface="Times New Roman" panose="02020603050405020304" pitchFamily="18" charset="0"/>
                      </a:endParaRPr>
                    </a:p>
                  </a:txBody>
                  <a:tcPr marL="64135" marR="64135" marT="0" marB="0" anchor="ctr"/>
                </a:tc>
                <a:tc>
                  <a:txBody>
                    <a:bodyPr/>
                    <a:lstStyle/>
                    <a:p>
                      <a:pPr algn="ctr">
                        <a:spcAft>
                          <a:spcPts val="0"/>
                        </a:spcAft>
                      </a:pPr>
                      <a:r>
                        <a:rPr lang="tr-TR" sz="1800" spc="-10">
                          <a:effectLst/>
                        </a:rPr>
                        <a:t>-8</a:t>
                      </a:r>
                      <a:endParaRPr lang="tr-TR" sz="1800">
                        <a:effectLst/>
                        <a:latin typeface="Times New Roman" panose="02020603050405020304" pitchFamily="18" charset="0"/>
                        <a:ea typeface="Times New Roman" panose="02020603050405020304" pitchFamily="18" charset="0"/>
                      </a:endParaRPr>
                    </a:p>
                  </a:txBody>
                  <a:tcPr marL="64135" marR="64135" marT="0" marB="0" anchor="ctr"/>
                </a:tc>
                <a:tc>
                  <a:txBody>
                    <a:bodyPr/>
                    <a:lstStyle/>
                    <a:p>
                      <a:pPr algn="ctr">
                        <a:spcAft>
                          <a:spcPts val="0"/>
                        </a:spcAft>
                      </a:pPr>
                      <a:r>
                        <a:rPr lang="tr-TR" sz="1800" spc="-10">
                          <a:effectLst/>
                        </a:rPr>
                        <a:t>6</a:t>
                      </a:r>
                      <a:endParaRPr lang="tr-TR" sz="1800">
                        <a:effectLst/>
                        <a:latin typeface="Times New Roman" panose="02020603050405020304" pitchFamily="18" charset="0"/>
                        <a:ea typeface="Times New Roman" panose="02020603050405020304" pitchFamily="18" charset="0"/>
                      </a:endParaRPr>
                    </a:p>
                  </a:txBody>
                  <a:tcPr marL="64135" marR="68580" marT="0" marB="0" anchor="ctr"/>
                </a:tc>
                <a:tc>
                  <a:txBody>
                    <a:bodyPr/>
                    <a:lstStyle/>
                    <a:p>
                      <a:pPr algn="ctr">
                        <a:spcAft>
                          <a:spcPts val="0"/>
                        </a:spcAft>
                      </a:pPr>
                      <a:r>
                        <a:rPr lang="tr-TR" sz="1800" spc="-10">
                          <a:effectLst/>
                        </a:rPr>
                        <a:t>-8</a:t>
                      </a:r>
                      <a:endParaRPr lang="tr-TR" sz="1800">
                        <a:effectLst/>
                        <a:latin typeface="Times New Roman" panose="02020603050405020304" pitchFamily="18" charset="0"/>
                        <a:ea typeface="Times New Roman" panose="02020603050405020304" pitchFamily="18" charset="0"/>
                      </a:endParaRPr>
                    </a:p>
                  </a:txBody>
                  <a:tcPr marL="59055" marR="59055" marT="0" marB="0" anchor="ctr"/>
                </a:tc>
                <a:extLst>
                  <a:ext uri="{0D108BD9-81ED-4DB2-BD59-A6C34878D82A}">
                    <a16:rowId xmlns:a16="http://schemas.microsoft.com/office/drawing/2014/main" val="911614421"/>
                  </a:ext>
                </a:extLst>
              </a:tr>
              <a:tr h="0">
                <a:tc>
                  <a:txBody>
                    <a:bodyPr/>
                    <a:lstStyle/>
                    <a:p>
                      <a:pPr algn="ctr">
                        <a:spcAft>
                          <a:spcPts val="0"/>
                        </a:spcAft>
                      </a:pPr>
                      <a:r>
                        <a:rPr lang="tr-TR" sz="1800" spc="-10">
                          <a:effectLst/>
                        </a:rPr>
                        <a:t>Sütun En</a:t>
                      </a:r>
                      <a:endParaRPr lang="tr-TR" sz="1800">
                        <a:effectLst/>
                      </a:endParaRPr>
                    </a:p>
                    <a:p>
                      <a:pPr algn="ctr">
                        <a:spcAft>
                          <a:spcPts val="0"/>
                        </a:spcAft>
                      </a:pPr>
                      <a:r>
                        <a:rPr lang="tr-TR" sz="1800" spc="-10">
                          <a:effectLst/>
                        </a:rPr>
                        <a:t>Büyüğü</a:t>
                      </a:r>
                      <a:endParaRPr lang="tr-TR" sz="1800">
                        <a:effectLst/>
                        <a:latin typeface="Times New Roman" panose="02020603050405020304" pitchFamily="18" charset="0"/>
                        <a:ea typeface="Times New Roman" panose="02020603050405020304" pitchFamily="18" charset="0"/>
                      </a:endParaRPr>
                    </a:p>
                  </a:txBody>
                  <a:tcPr marL="59055" marR="59055" marT="0" marB="0" anchor="ctr"/>
                </a:tc>
                <a:tc>
                  <a:txBody>
                    <a:bodyPr/>
                    <a:lstStyle/>
                    <a:p>
                      <a:pPr algn="ctr">
                        <a:spcAft>
                          <a:spcPts val="0"/>
                        </a:spcAft>
                      </a:pPr>
                      <a:r>
                        <a:rPr lang="tr-TR" sz="1800" spc="-10">
                          <a:effectLst/>
                        </a:rPr>
                        <a:t>7</a:t>
                      </a:r>
                      <a:endParaRPr lang="tr-TR" sz="1800">
                        <a:effectLst/>
                        <a:latin typeface="Times New Roman" panose="02020603050405020304" pitchFamily="18" charset="0"/>
                        <a:ea typeface="Times New Roman" panose="02020603050405020304" pitchFamily="18" charset="0"/>
                      </a:endParaRPr>
                    </a:p>
                  </a:txBody>
                  <a:tcPr marL="68580" marR="64135" marT="0" marB="0" anchor="ctr"/>
                </a:tc>
                <a:tc>
                  <a:txBody>
                    <a:bodyPr/>
                    <a:lstStyle/>
                    <a:p>
                      <a:pPr algn="ctr">
                        <a:spcAft>
                          <a:spcPts val="0"/>
                        </a:spcAft>
                      </a:pPr>
                      <a:r>
                        <a:rPr lang="tr-TR" sz="1800" spc="-10">
                          <a:effectLst/>
                        </a:rPr>
                        <a:t>7</a:t>
                      </a:r>
                      <a:endParaRPr lang="tr-TR" sz="1800">
                        <a:effectLst/>
                        <a:latin typeface="Times New Roman" panose="02020603050405020304" pitchFamily="18" charset="0"/>
                        <a:ea typeface="Times New Roman" panose="02020603050405020304" pitchFamily="18" charset="0"/>
                      </a:endParaRPr>
                    </a:p>
                  </a:txBody>
                  <a:tcPr marL="64135" marR="64135" marT="0" marB="0" anchor="ctr"/>
                </a:tc>
                <a:tc>
                  <a:txBody>
                    <a:bodyPr/>
                    <a:lstStyle/>
                    <a:p>
                      <a:pPr algn="ctr">
                        <a:spcAft>
                          <a:spcPts val="0"/>
                        </a:spcAft>
                      </a:pPr>
                      <a:r>
                        <a:rPr lang="tr-TR" sz="1800" spc="-10">
                          <a:effectLst/>
                        </a:rPr>
                        <a:t>3</a:t>
                      </a:r>
                      <a:endParaRPr lang="tr-TR" sz="1800">
                        <a:effectLst/>
                        <a:latin typeface="Times New Roman" panose="02020603050405020304" pitchFamily="18" charset="0"/>
                        <a:ea typeface="Times New Roman" panose="02020603050405020304" pitchFamily="18" charset="0"/>
                      </a:endParaRPr>
                    </a:p>
                  </a:txBody>
                  <a:tcPr marL="64135" marR="64135" marT="0" marB="0" anchor="ctr"/>
                </a:tc>
                <a:tc>
                  <a:txBody>
                    <a:bodyPr/>
                    <a:lstStyle/>
                    <a:p>
                      <a:pPr algn="ctr">
                        <a:spcAft>
                          <a:spcPts val="0"/>
                        </a:spcAft>
                      </a:pPr>
                      <a:r>
                        <a:rPr lang="tr-TR" sz="1800" spc="-10">
                          <a:effectLst/>
                        </a:rPr>
                        <a:t>6</a:t>
                      </a:r>
                      <a:endParaRPr lang="tr-TR" sz="1800">
                        <a:effectLst/>
                        <a:latin typeface="Times New Roman" panose="02020603050405020304" pitchFamily="18" charset="0"/>
                        <a:ea typeface="Times New Roman" panose="02020603050405020304" pitchFamily="18" charset="0"/>
                      </a:endParaRPr>
                    </a:p>
                  </a:txBody>
                  <a:tcPr marL="64135" marR="68580" marT="0" marB="0" anchor="ctr"/>
                </a:tc>
                <a:tc>
                  <a:txBody>
                    <a:bodyPr/>
                    <a:lstStyle/>
                    <a:p>
                      <a:pPr algn="ctr">
                        <a:spcAft>
                          <a:spcPts val="0"/>
                        </a:spcAft>
                      </a:pPr>
                      <a:r>
                        <a:rPr lang="tr-TR" sz="1800" spc="-10" dirty="0">
                          <a:effectLst/>
                        </a:rPr>
                        <a:t>3 = 3</a:t>
                      </a:r>
                      <a:endParaRPr lang="tr-TR" sz="1800" dirty="0">
                        <a:effectLst/>
                        <a:latin typeface="Times New Roman" panose="02020603050405020304" pitchFamily="18" charset="0"/>
                        <a:ea typeface="Times New Roman" panose="02020603050405020304" pitchFamily="18" charset="0"/>
                      </a:endParaRPr>
                    </a:p>
                  </a:txBody>
                  <a:tcPr marL="59055" marR="59055" marT="0" marB="0" anchor="ctr"/>
                </a:tc>
                <a:extLst>
                  <a:ext uri="{0D108BD9-81ED-4DB2-BD59-A6C34878D82A}">
                    <a16:rowId xmlns:a16="http://schemas.microsoft.com/office/drawing/2014/main" val="1795021679"/>
                  </a:ext>
                </a:extLst>
              </a:tr>
            </a:tbl>
          </a:graphicData>
        </a:graphic>
      </p:graphicFrame>
    </p:spTree>
    <p:extLst>
      <p:ext uri="{BB962C8B-B14F-4D97-AF65-F5344CB8AC3E}">
        <p14:creationId xmlns:p14="http://schemas.microsoft.com/office/powerpoint/2010/main" val="19353617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5"/>
          <p:cNvSpPr>
            <a:spLocks noGrp="1" noChangeAspect="1" noChangeArrowheads="1"/>
          </p:cNvSpPr>
          <p:nvPr>
            <p:ph type="title"/>
          </p:nvPr>
        </p:nvSpPr>
        <p:spPr/>
        <p:txBody>
          <a:bodyPr/>
          <a:lstStyle/>
          <a:p>
            <a:r>
              <a:rPr lang="tr-TR" altLang="tr-TR" dirty="0"/>
              <a:t>Örnek-14 / Çözüm-14</a:t>
            </a:r>
          </a:p>
        </p:txBody>
      </p:sp>
      <p:sp>
        <p:nvSpPr>
          <p:cNvPr id="179203" name="Rectangle 3"/>
          <p:cNvSpPr>
            <a:spLocks noGrp="1" noChangeAspect="1" noChangeArrowheads="1"/>
          </p:cNvSpPr>
          <p:nvPr>
            <p:ph type="body" sz="half" idx="1"/>
          </p:nvPr>
        </p:nvSpPr>
        <p:spPr bwMode="auto">
          <a:xfrm>
            <a:off x="179388" y="908050"/>
            <a:ext cx="8785225" cy="5616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FontTx/>
              <a:buNone/>
            </a:pPr>
            <a:r>
              <a:rPr lang="tr-TR" altLang="tr-TR" sz="2400" dirty="0"/>
              <a:t> </a:t>
            </a:r>
          </a:p>
        </p:txBody>
      </p:sp>
      <p:sp>
        <p:nvSpPr>
          <p:cNvPr id="3" name="Dikdörtgen 2"/>
          <p:cNvSpPr/>
          <p:nvPr/>
        </p:nvSpPr>
        <p:spPr>
          <a:xfrm>
            <a:off x="381837" y="3765831"/>
            <a:ext cx="8430567" cy="2677656"/>
          </a:xfrm>
          <a:prstGeom prst="rect">
            <a:avLst/>
          </a:prstGeom>
        </p:spPr>
        <p:txBody>
          <a:bodyPr wrap="square">
            <a:spAutoFit/>
          </a:bodyPr>
          <a:lstStyle/>
          <a:p>
            <a:r>
              <a:rPr lang="tr-TR" sz="2400" dirty="0"/>
              <a:t>Oyunun alt değeri = </a:t>
            </a:r>
            <a:r>
              <a:rPr lang="tr-TR" sz="2400" dirty="0">
                <a:sym typeface="Symbol" panose="05050102010706020507" pitchFamily="18" charset="2"/>
              </a:rPr>
              <a:t></a:t>
            </a:r>
            <a:r>
              <a:rPr lang="tr-TR" sz="2400" dirty="0"/>
              <a:t> = </a:t>
            </a:r>
            <a:r>
              <a:rPr lang="tr-TR" sz="2400" dirty="0" err="1"/>
              <a:t>enb</a:t>
            </a:r>
            <a:r>
              <a:rPr lang="tr-TR" sz="2400" dirty="0"/>
              <a:t>(-7, -2, -4) = -2</a:t>
            </a:r>
          </a:p>
          <a:p>
            <a:r>
              <a:rPr lang="tr-TR" sz="2400" dirty="0"/>
              <a:t>Oyunun üst değeri = </a:t>
            </a:r>
            <a:r>
              <a:rPr lang="tr-TR" sz="2400" dirty="0">
                <a:sym typeface="Symbol" panose="05050102010706020507" pitchFamily="18" charset="2"/>
              </a:rPr>
              <a:t></a:t>
            </a:r>
            <a:r>
              <a:rPr lang="tr-TR" sz="2400" dirty="0"/>
              <a:t> = </a:t>
            </a:r>
            <a:r>
              <a:rPr lang="tr-TR" sz="2400" dirty="0" err="1"/>
              <a:t>enk</a:t>
            </a:r>
            <a:r>
              <a:rPr lang="tr-TR" sz="2400" dirty="0"/>
              <a:t>(10, 6, 12, 13) = 6</a:t>
            </a:r>
          </a:p>
          <a:p>
            <a:r>
              <a:rPr lang="tr-TR" sz="2400" dirty="0"/>
              <a:t>-2 </a:t>
            </a:r>
            <a:r>
              <a:rPr lang="tr-TR" sz="2400" dirty="0">
                <a:sym typeface="Symbol" panose="05050102010706020507" pitchFamily="18" charset="2"/>
              </a:rPr>
              <a:t></a:t>
            </a:r>
            <a:r>
              <a:rPr lang="tr-TR" sz="2400" dirty="0"/>
              <a:t> 6 olduğundan bu oyunun tepe noktası yoktur. Oyunun tepe noktası bulunmadığından maksimin ve </a:t>
            </a:r>
            <a:r>
              <a:rPr lang="tr-TR" sz="2400" dirty="0" err="1"/>
              <a:t>minimaks</a:t>
            </a:r>
            <a:r>
              <a:rPr lang="tr-TR" sz="2400" dirty="0"/>
              <a:t> stratejilerden dolayısıyla sade stratejilerden söz edilemez. Tepe noktası bulunmayan oyunlarda oyunun değeri karma strateji yöntemi ile bulunur.</a:t>
            </a:r>
            <a:endParaRPr lang="tr-TR" altLang="tr-TR" sz="2400" dirty="0"/>
          </a:p>
        </p:txBody>
      </p:sp>
      <p:graphicFrame>
        <p:nvGraphicFramePr>
          <p:cNvPr id="2" name="Tablo 1"/>
          <p:cNvGraphicFramePr>
            <a:graphicFrameLocks noGrp="1"/>
          </p:cNvGraphicFramePr>
          <p:nvPr>
            <p:extLst>
              <p:ext uri="{D42A27DB-BD31-4B8C-83A1-F6EECF244321}">
                <p14:modId xmlns:p14="http://schemas.microsoft.com/office/powerpoint/2010/main" val="2657378310"/>
              </p:ext>
            </p:extLst>
          </p:nvPr>
        </p:nvGraphicFramePr>
        <p:xfrm>
          <a:off x="538592" y="1400582"/>
          <a:ext cx="7620670" cy="2194560"/>
        </p:xfrm>
        <a:graphic>
          <a:graphicData uri="http://schemas.openxmlformats.org/drawingml/2006/table">
            <a:tbl>
              <a:tblPr firstRow="1" firstCol="1" bandRow="1">
                <a:tableStyleId>{5940675A-B579-460E-94D1-54222C63F5DA}</a:tableStyleId>
              </a:tblPr>
              <a:tblGrid>
                <a:gridCol w="2007230">
                  <a:extLst>
                    <a:ext uri="{9D8B030D-6E8A-4147-A177-3AD203B41FA5}">
                      <a16:colId xmlns:a16="http://schemas.microsoft.com/office/drawing/2014/main" val="2652919174"/>
                    </a:ext>
                  </a:extLst>
                </a:gridCol>
                <a:gridCol w="1037636">
                  <a:extLst>
                    <a:ext uri="{9D8B030D-6E8A-4147-A177-3AD203B41FA5}">
                      <a16:colId xmlns:a16="http://schemas.microsoft.com/office/drawing/2014/main" val="2406339419"/>
                    </a:ext>
                  </a:extLst>
                </a:gridCol>
                <a:gridCol w="1037636">
                  <a:extLst>
                    <a:ext uri="{9D8B030D-6E8A-4147-A177-3AD203B41FA5}">
                      <a16:colId xmlns:a16="http://schemas.microsoft.com/office/drawing/2014/main" val="2294305871"/>
                    </a:ext>
                  </a:extLst>
                </a:gridCol>
                <a:gridCol w="1037636">
                  <a:extLst>
                    <a:ext uri="{9D8B030D-6E8A-4147-A177-3AD203B41FA5}">
                      <a16:colId xmlns:a16="http://schemas.microsoft.com/office/drawing/2014/main" val="231972424"/>
                    </a:ext>
                  </a:extLst>
                </a:gridCol>
                <a:gridCol w="1037636">
                  <a:extLst>
                    <a:ext uri="{9D8B030D-6E8A-4147-A177-3AD203B41FA5}">
                      <a16:colId xmlns:a16="http://schemas.microsoft.com/office/drawing/2014/main" val="413450194"/>
                    </a:ext>
                  </a:extLst>
                </a:gridCol>
                <a:gridCol w="1462896">
                  <a:extLst>
                    <a:ext uri="{9D8B030D-6E8A-4147-A177-3AD203B41FA5}">
                      <a16:colId xmlns:a16="http://schemas.microsoft.com/office/drawing/2014/main" val="2761036848"/>
                    </a:ext>
                  </a:extLst>
                </a:gridCol>
              </a:tblGrid>
              <a:tr h="0">
                <a:tc rowSpan="2">
                  <a:txBody>
                    <a:bodyPr/>
                    <a:lstStyle/>
                    <a:p>
                      <a:pPr algn="ctr">
                        <a:spcAft>
                          <a:spcPts val="0"/>
                        </a:spcAft>
                      </a:pPr>
                      <a:r>
                        <a:rPr lang="tr-TR" sz="1800" spc="-10" dirty="0">
                          <a:effectLst/>
                        </a:rPr>
                        <a:t>Satır</a:t>
                      </a:r>
                      <a:endParaRPr lang="tr-TR" sz="1800" dirty="0">
                        <a:effectLst/>
                      </a:endParaRPr>
                    </a:p>
                    <a:p>
                      <a:pPr algn="ctr">
                        <a:spcAft>
                          <a:spcPts val="0"/>
                        </a:spcAft>
                      </a:pPr>
                      <a:r>
                        <a:rPr lang="tr-TR" sz="1800" spc="-10" dirty="0">
                          <a:effectLst/>
                        </a:rPr>
                        <a:t>Oyuncusu</a:t>
                      </a:r>
                      <a:endParaRPr lang="tr-TR" sz="1800" dirty="0">
                        <a:effectLst/>
                      </a:endParaRPr>
                    </a:p>
                    <a:p>
                      <a:pPr algn="ctr">
                        <a:spcAft>
                          <a:spcPts val="0"/>
                        </a:spcAft>
                      </a:pPr>
                      <a:r>
                        <a:rPr lang="tr-TR" sz="1800" spc="-10" dirty="0">
                          <a:effectLst/>
                        </a:rPr>
                        <a:t>Stratejisi</a:t>
                      </a:r>
                      <a:endParaRPr lang="tr-TR" sz="1800" dirty="0">
                        <a:effectLst/>
                        <a:latin typeface="Times New Roman" panose="02020603050405020304" pitchFamily="18" charset="0"/>
                        <a:ea typeface="Times New Roman" panose="02020603050405020304" pitchFamily="18" charset="0"/>
                      </a:endParaRPr>
                    </a:p>
                  </a:txBody>
                  <a:tcPr marL="59055" marR="59055" marT="0" marB="0" anchor="ctr">
                    <a:solidFill>
                      <a:schemeClr val="bg1">
                        <a:lumMod val="95000"/>
                      </a:schemeClr>
                    </a:solidFill>
                  </a:tcPr>
                </a:tc>
                <a:tc gridSpan="4">
                  <a:txBody>
                    <a:bodyPr/>
                    <a:lstStyle/>
                    <a:p>
                      <a:pPr algn="ctr">
                        <a:spcAft>
                          <a:spcPts val="0"/>
                        </a:spcAft>
                      </a:pPr>
                      <a:r>
                        <a:rPr lang="tr-TR" sz="1800" spc="-10" dirty="0">
                          <a:effectLst/>
                        </a:rPr>
                        <a:t>Sütun Oyuncusu</a:t>
                      </a:r>
                      <a:endParaRPr lang="tr-TR" sz="1800" dirty="0">
                        <a:effectLst/>
                      </a:endParaRPr>
                    </a:p>
                    <a:p>
                      <a:pPr algn="ctr">
                        <a:spcAft>
                          <a:spcPts val="0"/>
                        </a:spcAft>
                      </a:pPr>
                      <a:r>
                        <a:rPr lang="tr-TR" sz="1800" spc="-10" dirty="0">
                          <a:effectLst/>
                        </a:rPr>
                        <a:t>Stratejisi</a:t>
                      </a:r>
                      <a:endParaRPr lang="tr-TR" sz="1800" dirty="0">
                        <a:effectLst/>
                        <a:latin typeface="Times New Roman" panose="02020603050405020304" pitchFamily="18" charset="0"/>
                        <a:ea typeface="Times New Roman" panose="02020603050405020304" pitchFamily="18" charset="0"/>
                      </a:endParaRPr>
                    </a:p>
                  </a:txBody>
                  <a:tcPr marL="68580" marR="68580" marT="0" marB="0" anchor="ctr">
                    <a:solidFill>
                      <a:schemeClr val="bg1">
                        <a:lumMod val="95000"/>
                      </a:schemeClr>
                    </a:solidFill>
                  </a:tcPr>
                </a:tc>
                <a:tc hMerge="1">
                  <a:txBody>
                    <a:bodyPr/>
                    <a:lstStyle/>
                    <a:p>
                      <a:endParaRPr lang="tr-TR"/>
                    </a:p>
                  </a:txBody>
                  <a:tcPr/>
                </a:tc>
                <a:tc hMerge="1">
                  <a:txBody>
                    <a:bodyPr/>
                    <a:lstStyle/>
                    <a:p>
                      <a:endParaRPr lang="tr-TR"/>
                    </a:p>
                  </a:txBody>
                  <a:tcPr/>
                </a:tc>
                <a:tc hMerge="1">
                  <a:txBody>
                    <a:bodyPr/>
                    <a:lstStyle/>
                    <a:p>
                      <a:endParaRPr lang="tr-TR"/>
                    </a:p>
                  </a:txBody>
                  <a:tcPr/>
                </a:tc>
                <a:tc rowSpan="2">
                  <a:txBody>
                    <a:bodyPr/>
                    <a:lstStyle/>
                    <a:p>
                      <a:pPr algn="ctr">
                        <a:spcAft>
                          <a:spcPts val="0"/>
                        </a:spcAft>
                      </a:pPr>
                      <a:r>
                        <a:rPr lang="tr-TR" sz="1800" spc="-10" dirty="0">
                          <a:effectLst/>
                        </a:rPr>
                        <a:t>Satır</a:t>
                      </a:r>
                      <a:endParaRPr lang="tr-TR" sz="1800" dirty="0">
                        <a:effectLst/>
                      </a:endParaRPr>
                    </a:p>
                    <a:p>
                      <a:pPr algn="ctr">
                        <a:spcAft>
                          <a:spcPts val="0"/>
                        </a:spcAft>
                      </a:pPr>
                      <a:r>
                        <a:rPr lang="tr-TR" sz="1800" spc="-10" dirty="0">
                          <a:effectLst/>
                        </a:rPr>
                        <a:t>En</a:t>
                      </a:r>
                      <a:endParaRPr lang="tr-TR" sz="1800" dirty="0">
                        <a:effectLst/>
                      </a:endParaRPr>
                    </a:p>
                    <a:p>
                      <a:pPr algn="ctr">
                        <a:spcAft>
                          <a:spcPts val="0"/>
                        </a:spcAft>
                      </a:pPr>
                      <a:r>
                        <a:rPr lang="tr-TR" sz="1800" spc="-10" dirty="0">
                          <a:effectLst/>
                        </a:rPr>
                        <a:t>Küçüğü</a:t>
                      </a:r>
                      <a:endParaRPr lang="tr-TR" sz="1800" dirty="0">
                        <a:effectLst/>
                        <a:latin typeface="Times New Roman" panose="02020603050405020304" pitchFamily="18" charset="0"/>
                        <a:ea typeface="Times New Roman" panose="02020603050405020304" pitchFamily="18" charset="0"/>
                      </a:endParaRPr>
                    </a:p>
                  </a:txBody>
                  <a:tcPr marL="59055" marR="59055" marT="0" marB="0" anchor="ctr"/>
                </a:tc>
                <a:extLst>
                  <a:ext uri="{0D108BD9-81ED-4DB2-BD59-A6C34878D82A}">
                    <a16:rowId xmlns:a16="http://schemas.microsoft.com/office/drawing/2014/main" val="2543742443"/>
                  </a:ext>
                </a:extLst>
              </a:tr>
              <a:tr h="0">
                <a:tc vMerge="1">
                  <a:txBody>
                    <a:bodyPr/>
                    <a:lstStyle/>
                    <a:p>
                      <a:endParaRPr lang="tr-TR"/>
                    </a:p>
                  </a:txBody>
                  <a:tcPr/>
                </a:tc>
                <a:tc>
                  <a:txBody>
                    <a:bodyPr/>
                    <a:lstStyle/>
                    <a:p>
                      <a:pPr algn="ctr">
                        <a:spcAft>
                          <a:spcPts val="0"/>
                        </a:spcAft>
                      </a:pPr>
                      <a:r>
                        <a:rPr lang="tr-TR" sz="1800" spc="-10">
                          <a:effectLst/>
                        </a:rPr>
                        <a:t>C</a:t>
                      </a:r>
                      <a:r>
                        <a:rPr lang="tr-TR" sz="1800" spc="-10" baseline="-25000">
                          <a:effectLst/>
                        </a:rPr>
                        <a:t>1</a:t>
                      </a:r>
                      <a:endParaRPr lang="tr-TR" sz="1800">
                        <a:effectLst/>
                        <a:latin typeface="Times New Roman" panose="02020603050405020304" pitchFamily="18" charset="0"/>
                        <a:ea typeface="Times New Roman" panose="02020603050405020304" pitchFamily="18" charset="0"/>
                      </a:endParaRPr>
                    </a:p>
                  </a:txBody>
                  <a:tcPr marL="68580" marR="64135" marT="0" marB="0" anchor="ctr">
                    <a:solidFill>
                      <a:schemeClr val="bg1">
                        <a:lumMod val="95000"/>
                      </a:schemeClr>
                    </a:solidFill>
                  </a:tcPr>
                </a:tc>
                <a:tc>
                  <a:txBody>
                    <a:bodyPr/>
                    <a:lstStyle/>
                    <a:p>
                      <a:pPr algn="ctr">
                        <a:spcAft>
                          <a:spcPts val="0"/>
                        </a:spcAft>
                      </a:pPr>
                      <a:r>
                        <a:rPr lang="tr-TR" sz="1800" spc="-10">
                          <a:effectLst/>
                        </a:rPr>
                        <a:t>C</a:t>
                      </a:r>
                      <a:r>
                        <a:rPr lang="tr-TR" sz="1800" spc="-10" baseline="-25000">
                          <a:effectLst/>
                        </a:rPr>
                        <a:t>2</a:t>
                      </a:r>
                      <a:endParaRPr lang="tr-TR" sz="1800">
                        <a:effectLst/>
                        <a:latin typeface="Times New Roman" panose="02020603050405020304" pitchFamily="18" charset="0"/>
                        <a:ea typeface="Times New Roman" panose="02020603050405020304" pitchFamily="18" charset="0"/>
                      </a:endParaRPr>
                    </a:p>
                  </a:txBody>
                  <a:tcPr marL="64135" marR="64135" marT="0" marB="0" anchor="ctr">
                    <a:solidFill>
                      <a:schemeClr val="bg1">
                        <a:lumMod val="95000"/>
                      </a:schemeClr>
                    </a:solidFill>
                  </a:tcPr>
                </a:tc>
                <a:tc>
                  <a:txBody>
                    <a:bodyPr/>
                    <a:lstStyle/>
                    <a:p>
                      <a:pPr algn="ctr">
                        <a:spcAft>
                          <a:spcPts val="0"/>
                        </a:spcAft>
                      </a:pPr>
                      <a:r>
                        <a:rPr lang="tr-TR" sz="1800" spc="-10">
                          <a:effectLst/>
                        </a:rPr>
                        <a:t>C</a:t>
                      </a:r>
                      <a:r>
                        <a:rPr lang="tr-TR" sz="1800" spc="-10" baseline="-25000">
                          <a:effectLst/>
                        </a:rPr>
                        <a:t>3</a:t>
                      </a:r>
                      <a:endParaRPr lang="tr-TR" sz="1800">
                        <a:effectLst/>
                        <a:latin typeface="Times New Roman" panose="02020603050405020304" pitchFamily="18" charset="0"/>
                        <a:ea typeface="Times New Roman" panose="02020603050405020304" pitchFamily="18" charset="0"/>
                      </a:endParaRPr>
                    </a:p>
                  </a:txBody>
                  <a:tcPr marL="64135" marR="64135" marT="0" marB="0" anchor="ctr">
                    <a:solidFill>
                      <a:schemeClr val="bg1">
                        <a:lumMod val="95000"/>
                      </a:schemeClr>
                    </a:solidFill>
                  </a:tcPr>
                </a:tc>
                <a:tc>
                  <a:txBody>
                    <a:bodyPr/>
                    <a:lstStyle/>
                    <a:p>
                      <a:pPr algn="ctr">
                        <a:spcAft>
                          <a:spcPts val="0"/>
                        </a:spcAft>
                      </a:pPr>
                      <a:r>
                        <a:rPr lang="tr-TR" sz="1800" spc="-10" dirty="0">
                          <a:effectLst/>
                        </a:rPr>
                        <a:t>C</a:t>
                      </a:r>
                      <a:r>
                        <a:rPr lang="tr-TR" sz="1800" spc="-10" baseline="-25000" dirty="0">
                          <a:effectLst/>
                        </a:rPr>
                        <a:t>4</a:t>
                      </a:r>
                      <a:endParaRPr lang="tr-TR" sz="1800" dirty="0">
                        <a:effectLst/>
                        <a:latin typeface="Times New Roman" panose="02020603050405020304" pitchFamily="18" charset="0"/>
                        <a:ea typeface="Times New Roman" panose="02020603050405020304" pitchFamily="18" charset="0"/>
                      </a:endParaRPr>
                    </a:p>
                  </a:txBody>
                  <a:tcPr marL="64135" marR="68580" marT="0" marB="0" anchor="ctr">
                    <a:solidFill>
                      <a:schemeClr val="bg1">
                        <a:lumMod val="95000"/>
                      </a:schemeClr>
                    </a:solidFill>
                  </a:tcPr>
                </a:tc>
                <a:tc vMerge="1">
                  <a:txBody>
                    <a:bodyPr/>
                    <a:lstStyle/>
                    <a:p>
                      <a:endParaRPr lang="tr-TR"/>
                    </a:p>
                  </a:txBody>
                  <a:tcPr/>
                </a:tc>
                <a:extLst>
                  <a:ext uri="{0D108BD9-81ED-4DB2-BD59-A6C34878D82A}">
                    <a16:rowId xmlns:a16="http://schemas.microsoft.com/office/drawing/2014/main" val="2184934079"/>
                  </a:ext>
                </a:extLst>
              </a:tr>
              <a:tr h="0">
                <a:tc>
                  <a:txBody>
                    <a:bodyPr/>
                    <a:lstStyle/>
                    <a:p>
                      <a:pPr algn="ctr">
                        <a:spcAft>
                          <a:spcPts val="0"/>
                        </a:spcAft>
                      </a:pPr>
                      <a:r>
                        <a:rPr lang="tr-TR" sz="1800" spc="-10" dirty="0">
                          <a:effectLst/>
                        </a:rPr>
                        <a:t>R</a:t>
                      </a:r>
                      <a:r>
                        <a:rPr lang="tr-TR" sz="1800" spc="-10" baseline="-25000" dirty="0">
                          <a:effectLst/>
                        </a:rPr>
                        <a:t>1</a:t>
                      </a:r>
                      <a:endParaRPr lang="tr-TR" sz="1800" dirty="0">
                        <a:effectLst/>
                        <a:latin typeface="Times New Roman" panose="02020603050405020304" pitchFamily="18" charset="0"/>
                        <a:ea typeface="Times New Roman" panose="02020603050405020304" pitchFamily="18" charset="0"/>
                      </a:endParaRPr>
                    </a:p>
                  </a:txBody>
                  <a:tcPr marL="59055" marR="59055" marT="0" marB="0">
                    <a:solidFill>
                      <a:schemeClr val="bg1">
                        <a:lumMod val="95000"/>
                      </a:schemeClr>
                    </a:solidFill>
                  </a:tcPr>
                </a:tc>
                <a:tc>
                  <a:txBody>
                    <a:bodyPr/>
                    <a:lstStyle/>
                    <a:p>
                      <a:pPr algn="ctr">
                        <a:spcAft>
                          <a:spcPts val="0"/>
                        </a:spcAft>
                      </a:pPr>
                      <a:r>
                        <a:rPr lang="tr-TR" sz="1800" spc="-10">
                          <a:effectLst/>
                        </a:rPr>
                        <a:t>8</a:t>
                      </a:r>
                      <a:endParaRPr lang="tr-TR" sz="1800">
                        <a:effectLst/>
                        <a:latin typeface="Times New Roman" panose="02020603050405020304" pitchFamily="18" charset="0"/>
                        <a:ea typeface="Times New Roman" panose="02020603050405020304" pitchFamily="18" charset="0"/>
                      </a:endParaRPr>
                    </a:p>
                  </a:txBody>
                  <a:tcPr marL="68580" marR="64135" marT="0" marB="0" anchor="ctr"/>
                </a:tc>
                <a:tc>
                  <a:txBody>
                    <a:bodyPr/>
                    <a:lstStyle/>
                    <a:p>
                      <a:pPr algn="ctr">
                        <a:spcAft>
                          <a:spcPts val="0"/>
                        </a:spcAft>
                      </a:pPr>
                      <a:r>
                        <a:rPr lang="tr-TR" sz="1800" spc="-10">
                          <a:effectLst/>
                        </a:rPr>
                        <a:t>-7</a:t>
                      </a:r>
                      <a:endParaRPr lang="tr-TR" sz="1800">
                        <a:effectLst/>
                        <a:latin typeface="Times New Roman" panose="02020603050405020304" pitchFamily="18" charset="0"/>
                        <a:ea typeface="Times New Roman" panose="02020603050405020304" pitchFamily="18" charset="0"/>
                      </a:endParaRPr>
                    </a:p>
                  </a:txBody>
                  <a:tcPr marL="64135" marR="64135" marT="0" marB="0" anchor="ctr"/>
                </a:tc>
                <a:tc>
                  <a:txBody>
                    <a:bodyPr/>
                    <a:lstStyle/>
                    <a:p>
                      <a:pPr algn="ctr">
                        <a:spcAft>
                          <a:spcPts val="0"/>
                        </a:spcAft>
                      </a:pPr>
                      <a:r>
                        <a:rPr lang="tr-TR" sz="1800" spc="-10">
                          <a:effectLst/>
                        </a:rPr>
                        <a:t>12</a:t>
                      </a:r>
                      <a:endParaRPr lang="tr-TR" sz="1800">
                        <a:effectLst/>
                        <a:latin typeface="Times New Roman" panose="02020603050405020304" pitchFamily="18" charset="0"/>
                        <a:ea typeface="Times New Roman" panose="02020603050405020304" pitchFamily="18" charset="0"/>
                      </a:endParaRPr>
                    </a:p>
                  </a:txBody>
                  <a:tcPr marL="64135" marR="64135" marT="0" marB="0" anchor="ctr"/>
                </a:tc>
                <a:tc>
                  <a:txBody>
                    <a:bodyPr/>
                    <a:lstStyle/>
                    <a:p>
                      <a:pPr algn="ctr">
                        <a:spcAft>
                          <a:spcPts val="0"/>
                        </a:spcAft>
                      </a:pPr>
                      <a:r>
                        <a:rPr lang="tr-TR" sz="1800" spc="-10">
                          <a:effectLst/>
                        </a:rPr>
                        <a:t>13</a:t>
                      </a:r>
                      <a:endParaRPr lang="tr-TR" sz="1800">
                        <a:effectLst/>
                        <a:latin typeface="Times New Roman" panose="02020603050405020304" pitchFamily="18" charset="0"/>
                        <a:ea typeface="Times New Roman" panose="02020603050405020304" pitchFamily="18" charset="0"/>
                      </a:endParaRPr>
                    </a:p>
                  </a:txBody>
                  <a:tcPr marL="64135" marR="68580" marT="0" marB="0" anchor="ctr"/>
                </a:tc>
                <a:tc>
                  <a:txBody>
                    <a:bodyPr/>
                    <a:lstStyle/>
                    <a:p>
                      <a:pPr algn="ctr">
                        <a:spcAft>
                          <a:spcPts val="0"/>
                        </a:spcAft>
                      </a:pPr>
                      <a:r>
                        <a:rPr lang="tr-TR" sz="1800" spc="-10">
                          <a:effectLst/>
                        </a:rPr>
                        <a:t>-7</a:t>
                      </a:r>
                      <a:endParaRPr lang="tr-TR" sz="1800">
                        <a:effectLst/>
                        <a:latin typeface="Times New Roman" panose="02020603050405020304" pitchFamily="18" charset="0"/>
                        <a:ea typeface="Times New Roman" panose="02020603050405020304" pitchFamily="18" charset="0"/>
                      </a:endParaRPr>
                    </a:p>
                  </a:txBody>
                  <a:tcPr marL="59055" marR="59055" marT="0" marB="0"/>
                </a:tc>
                <a:extLst>
                  <a:ext uri="{0D108BD9-81ED-4DB2-BD59-A6C34878D82A}">
                    <a16:rowId xmlns:a16="http://schemas.microsoft.com/office/drawing/2014/main" val="2381272305"/>
                  </a:ext>
                </a:extLst>
              </a:tr>
              <a:tr h="0">
                <a:tc>
                  <a:txBody>
                    <a:bodyPr/>
                    <a:lstStyle/>
                    <a:p>
                      <a:pPr algn="ctr">
                        <a:spcAft>
                          <a:spcPts val="0"/>
                        </a:spcAft>
                      </a:pPr>
                      <a:r>
                        <a:rPr lang="tr-TR" sz="1800" spc="-10" dirty="0">
                          <a:effectLst/>
                        </a:rPr>
                        <a:t>R</a:t>
                      </a:r>
                      <a:r>
                        <a:rPr lang="tr-TR" sz="1800" spc="-10" baseline="-25000" dirty="0">
                          <a:effectLst/>
                        </a:rPr>
                        <a:t>2</a:t>
                      </a:r>
                      <a:endParaRPr lang="tr-TR" sz="1800" dirty="0">
                        <a:effectLst/>
                        <a:latin typeface="Times New Roman" panose="02020603050405020304" pitchFamily="18" charset="0"/>
                        <a:ea typeface="Times New Roman" panose="02020603050405020304" pitchFamily="18" charset="0"/>
                      </a:endParaRPr>
                    </a:p>
                  </a:txBody>
                  <a:tcPr marL="59055" marR="59055" marT="0" marB="0">
                    <a:solidFill>
                      <a:schemeClr val="bg1">
                        <a:lumMod val="95000"/>
                      </a:schemeClr>
                    </a:solidFill>
                  </a:tcPr>
                </a:tc>
                <a:tc>
                  <a:txBody>
                    <a:bodyPr/>
                    <a:lstStyle/>
                    <a:p>
                      <a:pPr algn="ctr">
                        <a:spcAft>
                          <a:spcPts val="0"/>
                        </a:spcAft>
                      </a:pPr>
                      <a:r>
                        <a:rPr lang="tr-TR" sz="1800" spc="-10">
                          <a:effectLst/>
                        </a:rPr>
                        <a:t>1</a:t>
                      </a:r>
                      <a:endParaRPr lang="tr-TR" sz="1800">
                        <a:effectLst/>
                        <a:latin typeface="Times New Roman" panose="02020603050405020304" pitchFamily="18" charset="0"/>
                        <a:ea typeface="Times New Roman" panose="02020603050405020304" pitchFamily="18" charset="0"/>
                      </a:endParaRPr>
                    </a:p>
                  </a:txBody>
                  <a:tcPr marL="68580" marR="64135" marT="0" marB="0" anchor="ctr"/>
                </a:tc>
                <a:tc>
                  <a:txBody>
                    <a:bodyPr/>
                    <a:lstStyle/>
                    <a:p>
                      <a:pPr algn="ctr">
                        <a:spcAft>
                          <a:spcPts val="0"/>
                        </a:spcAft>
                      </a:pPr>
                      <a:r>
                        <a:rPr lang="tr-TR" sz="1800" spc="-10">
                          <a:effectLst/>
                        </a:rPr>
                        <a:t>6</a:t>
                      </a:r>
                      <a:endParaRPr lang="tr-TR" sz="1800">
                        <a:effectLst/>
                        <a:latin typeface="Times New Roman" panose="02020603050405020304" pitchFamily="18" charset="0"/>
                        <a:ea typeface="Times New Roman" panose="02020603050405020304" pitchFamily="18" charset="0"/>
                      </a:endParaRPr>
                    </a:p>
                  </a:txBody>
                  <a:tcPr marL="64135" marR="64135" marT="0" marB="0" anchor="ctr"/>
                </a:tc>
                <a:tc>
                  <a:txBody>
                    <a:bodyPr/>
                    <a:lstStyle/>
                    <a:p>
                      <a:pPr algn="ctr">
                        <a:spcAft>
                          <a:spcPts val="0"/>
                        </a:spcAft>
                      </a:pPr>
                      <a:r>
                        <a:rPr lang="tr-TR" sz="1800" spc="-10">
                          <a:effectLst/>
                        </a:rPr>
                        <a:t>-2</a:t>
                      </a:r>
                      <a:endParaRPr lang="tr-TR" sz="1800">
                        <a:effectLst/>
                        <a:latin typeface="Times New Roman" panose="02020603050405020304" pitchFamily="18" charset="0"/>
                        <a:ea typeface="Times New Roman" panose="02020603050405020304" pitchFamily="18" charset="0"/>
                      </a:endParaRPr>
                    </a:p>
                  </a:txBody>
                  <a:tcPr marL="64135" marR="64135" marT="0" marB="0" anchor="ctr"/>
                </a:tc>
                <a:tc>
                  <a:txBody>
                    <a:bodyPr/>
                    <a:lstStyle/>
                    <a:p>
                      <a:pPr algn="ctr">
                        <a:spcAft>
                          <a:spcPts val="0"/>
                        </a:spcAft>
                      </a:pPr>
                      <a:r>
                        <a:rPr lang="tr-TR" sz="1800" spc="-10">
                          <a:effectLst/>
                        </a:rPr>
                        <a:t>5</a:t>
                      </a:r>
                      <a:endParaRPr lang="tr-TR" sz="1800">
                        <a:effectLst/>
                        <a:latin typeface="Times New Roman" panose="02020603050405020304" pitchFamily="18" charset="0"/>
                        <a:ea typeface="Times New Roman" panose="02020603050405020304" pitchFamily="18" charset="0"/>
                      </a:endParaRPr>
                    </a:p>
                  </a:txBody>
                  <a:tcPr marL="64135" marR="68580" marT="0" marB="0" anchor="ctr"/>
                </a:tc>
                <a:tc>
                  <a:txBody>
                    <a:bodyPr/>
                    <a:lstStyle/>
                    <a:p>
                      <a:pPr algn="ctr">
                        <a:spcAft>
                          <a:spcPts val="0"/>
                        </a:spcAft>
                      </a:pPr>
                      <a:r>
                        <a:rPr lang="tr-TR" sz="1800" spc="-10">
                          <a:effectLst/>
                        </a:rPr>
                        <a:t>-2</a:t>
                      </a:r>
                      <a:endParaRPr lang="tr-TR" sz="1800">
                        <a:effectLst/>
                        <a:latin typeface="Times New Roman" panose="02020603050405020304" pitchFamily="18" charset="0"/>
                        <a:ea typeface="Times New Roman" panose="02020603050405020304" pitchFamily="18" charset="0"/>
                      </a:endParaRPr>
                    </a:p>
                  </a:txBody>
                  <a:tcPr marL="59055" marR="59055" marT="0" marB="0"/>
                </a:tc>
                <a:extLst>
                  <a:ext uri="{0D108BD9-81ED-4DB2-BD59-A6C34878D82A}">
                    <a16:rowId xmlns:a16="http://schemas.microsoft.com/office/drawing/2014/main" val="3176847925"/>
                  </a:ext>
                </a:extLst>
              </a:tr>
              <a:tr h="0">
                <a:tc>
                  <a:txBody>
                    <a:bodyPr/>
                    <a:lstStyle/>
                    <a:p>
                      <a:pPr algn="ctr">
                        <a:spcAft>
                          <a:spcPts val="0"/>
                        </a:spcAft>
                      </a:pPr>
                      <a:r>
                        <a:rPr lang="tr-TR" sz="1800" spc="-10" dirty="0">
                          <a:effectLst/>
                        </a:rPr>
                        <a:t>R</a:t>
                      </a:r>
                      <a:r>
                        <a:rPr lang="tr-TR" sz="1800" spc="-10" baseline="-25000" dirty="0">
                          <a:effectLst/>
                        </a:rPr>
                        <a:t>3</a:t>
                      </a:r>
                      <a:endParaRPr lang="tr-TR" sz="1800" dirty="0">
                        <a:effectLst/>
                        <a:latin typeface="Times New Roman" panose="02020603050405020304" pitchFamily="18" charset="0"/>
                        <a:ea typeface="Times New Roman" panose="02020603050405020304" pitchFamily="18" charset="0"/>
                      </a:endParaRPr>
                    </a:p>
                  </a:txBody>
                  <a:tcPr marL="59055" marR="59055" marT="0" marB="0">
                    <a:solidFill>
                      <a:schemeClr val="bg1">
                        <a:lumMod val="95000"/>
                      </a:schemeClr>
                    </a:solidFill>
                  </a:tcPr>
                </a:tc>
                <a:tc>
                  <a:txBody>
                    <a:bodyPr/>
                    <a:lstStyle/>
                    <a:p>
                      <a:pPr algn="ctr">
                        <a:spcAft>
                          <a:spcPts val="0"/>
                        </a:spcAft>
                      </a:pPr>
                      <a:r>
                        <a:rPr lang="tr-TR" sz="1800" spc="-10">
                          <a:effectLst/>
                        </a:rPr>
                        <a:t>10</a:t>
                      </a:r>
                      <a:endParaRPr lang="tr-TR" sz="1800">
                        <a:effectLst/>
                        <a:latin typeface="Times New Roman" panose="02020603050405020304" pitchFamily="18" charset="0"/>
                        <a:ea typeface="Times New Roman" panose="02020603050405020304" pitchFamily="18" charset="0"/>
                      </a:endParaRPr>
                    </a:p>
                  </a:txBody>
                  <a:tcPr marL="68580" marR="64135" marT="0" marB="0" anchor="ctr"/>
                </a:tc>
                <a:tc>
                  <a:txBody>
                    <a:bodyPr/>
                    <a:lstStyle/>
                    <a:p>
                      <a:pPr algn="ctr">
                        <a:spcAft>
                          <a:spcPts val="0"/>
                        </a:spcAft>
                      </a:pPr>
                      <a:r>
                        <a:rPr lang="tr-TR" sz="1800" spc="-10">
                          <a:effectLst/>
                        </a:rPr>
                        <a:t>5</a:t>
                      </a:r>
                      <a:endParaRPr lang="tr-TR" sz="1800">
                        <a:effectLst/>
                        <a:latin typeface="Times New Roman" panose="02020603050405020304" pitchFamily="18" charset="0"/>
                        <a:ea typeface="Times New Roman" panose="02020603050405020304" pitchFamily="18" charset="0"/>
                      </a:endParaRPr>
                    </a:p>
                  </a:txBody>
                  <a:tcPr marL="64135" marR="64135" marT="0" marB="0" anchor="ctr"/>
                </a:tc>
                <a:tc>
                  <a:txBody>
                    <a:bodyPr/>
                    <a:lstStyle/>
                    <a:p>
                      <a:pPr algn="ctr">
                        <a:spcAft>
                          <a:spcPts val="0"/>
                        </a:spcAft>
                      </a:pPr>
                      <a:r>
                        <a:rPr lang="tr-TR" sz="1800" spc="-10">
                          <a:effectLst/>
                        </a:rPr>
                        <a:t>-4</a:t>
                      </a:r>
                      <a:endParaRPr lang="tr-TR" sz="1800">
                        <a:effectLst/>
                        <a:latin typeface="Times New Roman" panose="02020603050405020304" pitchFamily="18" charset="0"/>
                        <a:ea typeface="Times New Roman" panose="02020603050405020304" pitchFamily="18" charset="0"/>
                      </a:endParaRPr>
                    </a:p>
                  </a:txBody>
                  <a:tcPr marL="64135" marR="64135" marT="0" marB="0" anchor="ctr"/>
                </a:tc>
                <a:tc>
                  <a:txBody>
                    <a:bodyPr/>
                    <a:lstStyle/>
                    <a:p>
                      <a:pPr algn="ctr">
                        <a:spcAft>
                          <a:spcPts val="0"/>
                        </a:spcAft>
                      </a:pPr>
                      <a:r>
                        <a:rPr lang="tr-TR" sz="1800" spc="-10">
                          <a:effectLst/>
                        </a:rPr>
                        <a:t>4</a:t>
                      </a:r>
                      <a:endParaRPr lang="tr-TR" sz="1800">
                        <a:effectLst/>
                        <a:latin typeface="Times New Roman" panose="02020603050405020304" pitchFamily="18" charset="0"/>
                        <a:ea typeface="Times New Roman" panose="02020603050405020304" pitchFamily="18" charset="0"/>
                      </a:endParaRPr>
                    </a:p>
                  </a:txBody>
                  <a:tcPr marL="64135" marR="68580" marT="0" marB="0" anchor="ctr"/>
                </a:tc>
                <a:tc>
                  <a:txBody>
                    <a:bodyPr/>
                    <a:lstStyle/>
                    <a:p>
                      <a:pPr algn="ctr">
                        <a:spcAft>
                          <a:spcPts val="0"/>
                        </a:spcAft>
                      </a:pPr>
                      <a:r>
                        <a:rPr lang="tr-TR" sz="1800" spc="-10">
                          <a:effectLst/>
                        </a:rPr>
                        <a:t>-4</a:t>
                      </a:r>
                      <a:endParaRPr lang="tr-TR" sz="1800">
                        <a:effectLst/>
                        <a:latin typeface="Times New Roman" panose="02020603050405020304" pitchFamily="18" charset="0"/>
                        <a:ea typeface="Times New Roman" panose="02020603050405020304" pitchFamily="18" charset="0"/>
                      </a:endParaRPr>
                    </a:p>
                  </a:txBody>
                  <a:tcPr marL="59055" marR="59055" marT="0" marB="0"/>
                </a:tc>
                <a:extLst>
                  <a:ext uri="{0D108BD9-81ED-4DB2-BD59-A6C34878D82A}">
                    <a16:rowId xmlns:a16="http://schemas.microsoft.com/office/drawing/2014/main" val="3235210003"/>
                  </a:ext>
                </a:extLst>
              </a:tr>
              <a:tr h="0">
                <a:tc>
                  <a:txBody>
                    <a:bodyPr/>
                    <a:lstStyle/>
                    <a:p>
                      <a:pPr algn="ctr">
                        <a:spcAft>
                          <a:spcPts val="0"/>
                        </a:spcAft>
                      </a:pPr>
                      <a:r>
                        <a:rPr lang="tr-TR" sz="1800" spc="-10">
                          <a:effectLst/>
                        </a:rPr>
                        <a:t>Sütun En</a:t>
                      </a:r>
                      <a:endParaRPr lang="tr-TR" sz="1800">
                        <a:effectLst/>
                      </a:endParaRPr>
                    </a:p>
                    <a:p>
                      <a:pPr algn="ctr">
                        <a:spcAft>
                          <a:spcPts val="0"/>
                        </a:spcAft>
                      </a:pPr>
                      <a:r>
                        <a:rPr lang="tr-TR" sz="1800" spc="-10">
                          <a:effectLst/>
                        </a:rPr>
                        <a:t>Büyüğü</a:t>
                      </a:r>
                      <a:endParaRPr lang="tr-TR" sz="1800">
                        <a:effectLst/>
                        <a:latin typeface="Times New Roman" panose="02020603050405020304" pitchFamily="18" charset="0"/>
                        <a:ea typeface="Times New Roman" panose="02020603050405020304" pitchFamily="18" charset="0"/>
                      </a:endParaRPr>
                    </a:p>
                  </a:txBody>
                  <a:tcPr marL="59055" marR="59055" marT="0" marB="0"/>
                </a:tc>
                <a:tc>
                  <a:txBody>
                    <a:bodyPr/>
                    <a:lstStyle/>
                    <a:p>
                      <a:pPr algn="ctr">
                        <a:spcAft>
                          <a:spcPts val="0"/>
                        </a:spcAft>
                      </a:pPr>
                      <a:r>
                        <a:rPr lang="tr-TR" sz="1800" spc="-10">
                          <a:effectLst/>
                        </a:rPr>
                        <a:t>10</a:t>
                      </a:r>
                      <a:endParaRPr lang="tr-TR" sz="1800">
                        <a:effectLst/>
                        <a:latin typeface="Times New Roman" panose="02020603050405020304" pitchFamily="18" charset="0"/>
                        <a:ea typeface="Times New Roman" panose="02020603050405020304" pitchFamily="18" charset="0"/>
                      </a:endParaRPr>
                    </a:p>
                  </a:txBody>
                  <a:tcPr marL="68580" marR="64135" marT="0" marB="0" anchor="ctr"/>
                </a:tc>
                <a:tc>
                  <a:txBody>
                    <a:bodyPr/>
                    <a:lstStyle/>
                    <a:p>
                      <a:pPr algn="ctr">
                        <a:spcAft>
                          <a:spcPts val="0"/>
                        </a:spcAft>
                      </a:pPr>
                      <a:r>
                        <a:rPr lang="tr-TR" sz="1800" spc="-10">
                          <a:effectLst/>
                        </a:rPr>
                        <a:t>6</a:t>
                      </a:r>
                      <a:endParaRPr lang="tr-TR" sz="1800">
                        <a:effectLst/>
                        <a:latin typeface="Times New Roman" panose="02020603050405020304" pitchFamily="18" charset="0"/>
                        <a:ea typeface="Times New Roman" panose="02020603050405020304" pitchFamily="18" charset="0"/>
                      </a:endParaRPr>
                    </a:p>
                  </a:txBody>
                  <a:tcPr marL="64135" marR="64135" marT="0" marB="0" anchor="ctr"/>
                </a:tc>
                <a:tc>
                  <a:txBody>
                    <a:bodyPr/>
                    <a:lstStyle/>
                    <a:p>
                      <a:pPr algn="ctr">
                        <a:spcAft>
                          <a:spcPts val="0"/>
                        </a:spcAft>
                      </a:pPr>
                      <a:r>
                        <a:rPr lang="tr-TR" sz="1800" spc="-10">
                          <a:effectLst/>
                        </a:rPr>
                        <a:t>12</a:t>
                      </a:r>
                      <a:endParaRPr lang="tr-TR" sz="1800">
                        <a:effectLst/>
                        <a:latin typeface="Times New Roman" panose="02020603050405020304" pitchFamily="18" charset="0"/>
                        <a:ea typeface="Times New Roman" panose="02020603050405020304" pitchFamily="18" charset="0"/>
                      </a:endParaRPr>
                    </a:p>
                  </a:txBody>
                  <a:tcPr marL="64135" marR="64135" marT="0" marB="0" anchor="ctr"/>
                </a:tc>
                <a:tc>
                  <a:txBody>
                    <a:bodyPr/>
                    <a:lstStyle/>
                    <a:p>
                      <a:pPr algn="ctr">
                        <a:spcAft>
                          <a:spcPts val="0"/>
                        </a:spcAft>
                      </a:pPr>
                      <a:r>
                        <a:rPr lang="tr-TR" sz="1800" spc="-10">
                          <a:effectLst/>
                        </a:rPr>
                        <a:t>13</a:t>
                      </a:r>
                      <a:endParaRPr lang="tr-TR" sz="1800">
                        <a:effectLst/>
                        <a:latin typeface="Times New Roman" panose="02020603050405020304" pitchFamily="18" charset="0"/>
                        <a:ea typeface="Times New Roman" panose="02020603050405020304" pitchFamily="18" charset="0"/>
                      </a:endParaRPr>
                    </a:p>
                  </a:txBody>
                  <a:tcPr marL="64135" marR="68580" marT="0" marB="0" anchor="ctr"/>
                </a:tc>
                <a:tc>
                  <a:txBody>
                    <a:bodyPr/>
                    <a:lstStyle/>
                    <a:p>
                      <a:pPr algn="ctr">
                        <a:spcAft>
                          <a:spcPts val="0"/>
                        </a:spcAft>
                      </a:pPr>
                      <a:r>
                        <a:rPr lang="tr-TR" sz="1800" spc="-10" dirty="0">
                          <a:effectLst/>
                        </a:rPr>
                        <a:t>6 </a:t>
                      </a:r>
                      <a:r>
                        <a:rPr lang="tr-TR" sz="1800" spc="-10" dirty="0">
                          <a:effectLst/>
                          <a:sym typeface="Symbol" panose="05050102010706020507" pitchFamily="18" charset="2"/>
                        </a:rPr>
                        <a:t></a:t>
                      </a:r>
                      <a:r>
                        <a:rPr lang="tr-TR" sz="1800" spc="-10" dirty="0">
                          <a:effectLst/>
                        </a:rPr>
                        <a:t> -2</a:t>
                      </a:r>
                      <a:endParaRPr lang="tr-TR" sz="1800" dirty="0">
                        <a:effectLst/>
                        <a:latin typeface="Times New Roman" panose="02020603050405020304" pitchFamily="18" charset="0"/>
                        <a:ea typeface="Times New Roman" panose="02020603050405020304" pitchFamily="18" charset="0"/>
                      </a:endParaRPr>
                    </a:p>
                  </a:txBody>
                  <a:tcPr marL="59055" marR="59055" marT="0" marB="0" anchor="ctr"/>
                </a:tc>
                <a:extLst>
                  <a:ext uri="{0D108BD9-81ED-4DB2-BD59-A6C34878D82A}">
                    <a16:rowId xmlns:a16="http://schemas.microsoft.com/office/drawing/2014/main" val="1032260495"/>
                  </a:ext>
                </a:extLst>
              </a:tr>
            </a:tbl>
          </a:graphicData>
        </a:graphic>
      </p:graphicFrame>
    </p:spTree>
    <p:extLst>
      <p:ext uri="{BB962C8B-B14F-4D97-AF65-F5344CB8AC3E}">
        <p14:creationId xmlns:p14="http://schemas.microsoft.com/office/powerpoint/2010/main" val="111322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Content Placeholder 1"/>
          <p:cNvSpPr>
            <a:spLocks noGrp="1"/>
          </p:cNvSpPr>
          <p:nvPr>
            <p:ph idx="1"/>
          </p:nvPr>
        </p:nvSpPr>
        <p:spPr>
          <a:xfrm>
            <a:off x="609600" y="762000"/>
            <a:ext cx="8077200" cy="5562600"/>
          </a:xfrm>
        </p:spPr>
        <p:txBody>
          <a:bodyPr/>
          <a:lstStyle/>
          <a:p>
            <a:pPr marL="0" indent="0">
              <a:buNone/>
            </a:pPr>
            <a:r>
              <a:rPr lang="tr-TR" sz="1800" dirty="0"/>
              <a:t>Karar verme, belirli bir amaca ulaşmak için kişi veya bir kurumun karşılaştığı alternatif davranış biçimlerinden biri veya bir kaçını seçme süreci olarak tanımlanmaktadır.</a:t>
            </a:r>
          </a:p>
          <a:p>
            <a:pPr marL="0" indent="0">
              <a:buNone/>
            </a:pPr>
            <a:endParaRPr lang="tr-TR" sz="1800" dirty="0"/>
          </a:p>
          <a:p>
            <a:pPr marL="0" lvl="0" indent="0">
              <a:buNone/>
            </a:pPr>
            <a:r>
              <a:rPr lang="tr-TR" sz="1800" b="1" i="1" dirty="0">
                <a:solidFill>
                  <a:srgbClr val="3F978B"/>
                </a:solidFill>
              </a:rPr>
              <a:t>Bir karar </a:t>
            </a:r>
            <a:r>
              <a:rPr lang="tr-TR" sz="1800" b="1" i="1" dirty="0" err="1">
                <a:solidFill>
                  <a:srgbClr val="3F978B"/>
                </a:solidFill>
              </a:rPr>
              <a:t>Vermeninin</a:t>
            </a:r>
            <a:r>
              <a:rPr lang="tr-TR" sz="1800" b="1" i="1" dirty="0">
                <a:solidFill>
                  <a:srgbClr val="3F978B"/>
                </a:solidFill>
              </a:rPr>
              <a:t> bileşenleri;</a:t>
            </a:r>
          </a:p>
          <a:p>
            <a:r>
              <a:rPr lang="tr-TR" sz="1800" dirty="0"/>
              <a:t>Çözülmesi gereken problem</a:t>
            </a:r>
          </a:p>
          <a:p>
            <a:r>
              <a:rPr lang="tr-TR" sz="1800" dirty="0"/>
              <a:t>Karar verici veya vericiler</a:t>
            </a:r>
          </a:p>
          <a:p>
            <a:r>
              <a:rPr lang="tr-TR" sz="1800" dirty="0"/>
              <a:t>Amaç</a:t>
            </a:r>
          </a:p>
          <a:p>
            <a:r>
              <a:rPr lang="tr-TR" sz="1800" dirty="0"/>
              <a:t>Alternatifler </a:t>
            </a:r>
          </a:p>
          <a:p>
            <a:r>
              <a:rPr lang="tr-TR" sz="1800" dirty="0"/>
              <a:t>Belirsizlik</a:t>
            </a:r>
            <a:endParaRPr lang="en-US" altLang="tr-TR" sz="1800" dirty="0"/>
          </a:p>
        </p:txBody>
      </p:sp>
      <p:sp>
        <p:nvSpPr>
          <p:cNvPr id="5" name="Title 4"/>
          <p:cNvSpPr>
            <a:spLocks noGrp="1"/>
          </p:cNvSpPr>
          <p:nvPr>
            <p:ph type="title"/>
          </p:nvPr>
        </p:nvSpPr>
        <p:spPr/>
        <p:txBody>
          <a:bodyPr/>
          <a:lstStyle/>
          <a:p>
            <a:pPr eaLnBrk="1" hangingPunct="1"/>
            <a:r>
              <a:rPr lang="tr-TR" altLang="tr-TR" dirty="0"/>
              <a:t>Karar Verme</a:t>
            </a:r>
            <a:endParaRPr lang="en-US" altLang="tr-TR" dirty="0"/>
          </a:p>
        </p:txBody>
      </p:sp>
    </p:spTree>
    <p:extLst>
      <p:ext uri="{BB962C8B-B14F-4D97-AF65-F5344CB8AC3E}">
        <p14:creationId xmlns:p14="http://schemas.microsoft.com/office/powerpoint/2010/main" val="33452184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spect="1" noChangeArrowheads="1"/>
          </p:cNvSpPr>
          <p:nvPr>
            <p:ph type="title"/>
          </p:nvPr>
        </p:nvSpPr>
        <p:spPr/>
        <p:txBody>
          <a:bodyPr/>
          <a:lstStyle/>
          <a:p>
            <a:r>
              <a:rPr lang="tr-TR" altLang="tr-TR" dirty="0"/>
              <a:t>Örnek-15</a:t>
            </a:r>
          </a:p>
        </p:txBody>
      </p:sp>
      <p:sp>
        <p:nvSpPr>
          <p:cNvPr id="181251" name="Rectangle 3"/>
          <p:cNvSpPr>
            <a:spLocks noGrp="1" noChangeAspect="1" noChangeArrowheads="1"/>
          </p:cNvSpPr>
          <p:nvPr>
            <p:ph idx="1"/>
          </p:nvPr>
        </p:nvSpPr>
        <p:spPr bwMode="auto">
          <a:xfrm>
            <a:off x="200966" y="1470392"/>
            <a:ext cx="8732019"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None/>
            </a:pPr>
            <a:r>
              <a:rPr lang="tr-TR" altLang="tr-TR" sz="2400" dirty="0"/>
              <a:t>Satır oyuncusu sütun oyuncusuna göstermeden elindeki kağıda 1 ile 20 arasında bir sayı yazar ve sütun oyuncusuna sayıyla ilgili doğru veya yalan söyler. Sütun oyuncusu ya buna inanır veya rakibinin doğru söylemediğini düşünerek sayıyı kendisine göstermesini ister. Satır oyuncusunu suçsuz yere suçlaması durumunda sütun oyuncusu satır oyuncusuna 15 TL öder. Sütun oyuncusunun satır oyuncusunun kendisine yalan söylediğini doğru </a:t>
            </a:r>
            <a:r>
              <a:rPr lang="tr-TR" altLang="tr-TR" sz="2400" dirty="0" err="1"/>
              <a:t>tesbit</a:t>
            </a:r>
            <a:r>
              <a:rPr lang="tr-TR" altLang="tr-TR" sz="2400" dirty="0"/>
              <a:t> etmesi durumundaki kazancı 20 TL’dir. Sütun oyuncusu satır oyuncusunun doğru söylediğini kabul ederse satır oyuncusu sütun oyuncusuna 5 TL öder. Satır oyuncusu yalan söylediği halde sütun oyuncusu buna inanırsa satır oyuncusu 5 TL kazanır. Oyun matrisini düzenleyiniz ve oyuncuların sade stratejilerini bulunuz.</a:t>
            </a:r>
          </a:p>
        </p:txBody>
      </p:sp>
    </p:spTree>
    <p:extLst>
      <p:ext uri="{BB962C8B-B14F-4D97-AF65-F5344CB8AC3E}">
        <p14:creationId xmlns:p14="http://schemas.microsoft.com/office/powerpoint/2010/main" val="41480620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spect="1" noChangeArrowheads="1"/>
          </p:cNvSpPr>
          <p:nvPr>
            <p:ph type="title"/>
          </p:nvPr>
        </p:nvSpPr>
        <p:spPr/>
        <p:txBody>
          <a:bodyPr/>
          <a:lstStyle/>
          <a:p>
            <a:r>
              <a:rPr lang="tr-TR" altLang="tr-TR" dirty="0"/>
              <a:t>Çözüm-15</a:t>
            </a:r>
          </a:p>
        </p:txBody>
      </p:sp>
      <p:sp>
        <p:nvSpPr>
          <p:cNvPr id="182275" name="Rectangle 3"/>
          <p:cNvSpPr>
            <a:spLocks noGrp="1" noChangeAspect="1" noChangeArrowheads="1"/>
          </p:cNvSpPr>
          <p:nvPr>
            <p:ph type="body" sz="half" idx="1"/>
          </p:nvPr>
        </p:nvSpPr>
        <p:spPr bwMode="auto">
          <a:xfrm>
            <a:off x="179388" y="908050"/>
            <a:ext cx="8785225" cy="19390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FontTx/>
              <a:buNone/>
            </a:pPr>
            <a:r>
              <a:rPr lang="tr-TR" altLang="tr-TR" sz="2400" dirty="0"/>
              <a:t> </a:t>
            </a:r>
          </a:p>
        </p:txBody>
      </p:sp>
      <p:graphicFrame>
        <p:nvGraphicFramePr>
          <p:cNvPr id="3" name="Tablo 2"/>
          <p:cNvGraphicFramePr>
            <a:graphicFrameLocks noGrp="1"/>
          </p:cNvGraphicFramePr>
          <p:nvPr>
            <p:extLst>
              <p:ext uri="{D42A27DB-BD31-4B8C-83A1-F6EECF244321}">
                <p14:modId xmlns:p14="http://schemas.microsoft.com/office/powerpoint/2010/main" val="428946619"/>
              </p:ext>
            </p:extLst>
          </p:nvPr>
        </p:nvGraphicFramePr>
        <p:xfrm>
          <a:off x="602900" y="1095948"/>
          <a:ext cx="8109020" cy="1645920"/>
        </p:xfrm>
        <a:graphic>
          <a:graphicData uri="http://schemas.openxmlformats.org/drawingml/2006/table">
            <a:tbl>
              <a:tblPr firstRow="1" firstCol="1" bandRow="1">
                <a:tableStyleId>{5940675A-B579-460E-94D1-54222C63F5DA}</a:tableStyleId>
              </a:tblPr>
              <a:tblGrid>
                <a:gridCol w="3019367">
                  <a:extLst>
                    <a:ext uri="{9D8B030D-6E8A-4147-A177-3AD203B41FA5}">
                      <a16:colId xmlns:a16="http://schemas.microsoft.com/office/drawing/2014/main" val="2079846403"/>
                    </a:ext>
                  </a:extLst>
                </a:gridCol>
                <a:gridCol w="1919076">
                  <a:extLst>
                    <a:ext uri="{9D8B030D-6E8A-4147-A177-3AD203B41FA5}">
                      <a16:colId xmlns:a16="http://schemas.microsoft.com/office/drawing/2014/main" val="307297715"/>
                    </a:ext>
                  </a:extLst>
                </a:gridCol>
                <a:gridCol w="1919076">
                  <a:extLst>
                    <a:ext uri="{9D8B030D-6E8A-4147-A177-3AD203B41FA5}">
                      <a16:colId xmlns:a16="http://schemas.microsoft.com/office/drawing/2014/main" val="1633599695"/>
                    </a:ext>
                  </a:extLst>
                </a:gridCol>
                <a:gridCol w="1251501">
                  <a:extLst>
                    <a:ext uri="{9D8B030D-6E8A-4147-A177-3AD203B41FA5}">
                      <a16:colId xmlns:a16="http://schemas.microsoft.com/office/drawing/2014/main" val="87213530"/>
                    </a:ext>
                  </a:extLst>
                </a:gridCol>
              </a:tblGrid>
              <a:tr h="0">
                <a:tc rowSpan="2">
                  <a:txBody>
                    <a:bodyPr/>
                    <a:lstStyle/>
                    <a:p>
                      <a:pPr algn="ctr">
                        <a:spcAft>
                          <a:spcPts val="0"/>
                        </a:spcAft>
                      </a:pPr>
                      <a:r>
                        <a:rPr lang="tr-TR" sz="1800" dirty="0">
                          <a:effectLst/>
                        </a:rPr>
                        <a:t>Satır</a:t>
                      </a:r>
                    </a:p>
                    <a:p>
                      <a:pPr algn="ctr">
                        <a:spcAft>
                          <a:spcPts val="0"/>
                        </a:spcAft>
                      </a:pPr>
                      <a:r>
                        <a:rPr lang="tr-TR" sz="1800" dirty="0">
                          <a:effectLst/>
                        </a:rPr>
                        <a:t>Oyuncusu</a:t>
                      </a:r>
                    </a:p>
                    <a:p>
                      <a:pPr algn="ctr">
                        <a:spcAft>
                          <a:spcPts val="0"/>
                        </a:spcAft>
                      </a:pPr>
                      <a:r>
                        <a:rPr lang="tr-TR" sz="1800" dirty="0">
                          <a:effectLst/>
                        </a:rPr>
                        <a:t>Strateji</a:t>
                      </a:r>
                      <a:endParaRPr lang="tr-TR" sz="1800" dirty="0">
                        <a:effectLst/>
                        <a:latin typeface="Times New Roman" panose="02020603050405020304" pitchFamily="18" charset="0"/>
                        <a:ea typeface="Times New Roman" panose="02020603050405020304" pitchFamily="18" charset="0"/>
                      </a:endParaRPr>
                    </a:p>
                  </a:txBody>
                  <a:tcPr marL="59055" marR="59055" marT="0" marB="0">
                    <a:solidFill>
                      <a:schemeClr val="bg1">
                        <a:lumMod val="95000"/>
                      </a:schemeClr>
                    </a:solidFill>
                  </a:tcPr>
                </a:tc>
                <a:tc gridSpan="2">
                  <a:txBody>
                    <a:bodyPr/>
                    <a:lstStyle/>
                    <a:p>
                      <a:pPr algn="ctr">
                        <a:spcAft>
                          <a:spcPts val="0"/>
                        </a:spcAft>
                      </a:pPr>
                      <a:r>
                        <a:rPr lang="tr-TR" sz="1800" dirty="0">
                          <a:effectLst/>
                        </a:rPr>
                        <a:t>Sütun  Oyuncusu</a:t>
                      </a:r>
                    </a:p>
                    <a:p>
                      <a:pPr algn="ctr">
                        <a:spcAft>
                          <a:spcPts val="0"/>
                        </a:spcAft>
                      </a:pPr>
                      <a:r>
                        <a:rPr lang="tr-TR" sz="1800" dirty="0">
                          <a:effectLst/>
                        </a:rPr>
                        <a:t>Stratejisi</a:t>
                      </a:r>
                      <a:endParaRPr lang="tr-TR" sz="1800" dirty="0">
                        <a:effectLst/>
                        <a:latin typeface="Times New Roman" panose="02020603050405020304" pitchFamily="18" charset="0"/>
                        <a:ea typeface="Times New Roman" panose="02020603050405020304" pitchFamily="18" charset="0"/>
                      </a:endParaRPr>
                    </a:p>
                  </a:txBody>
                  <a:tcPr marL="59055" marR="59055" marT="0" marB="0">
                    <a:solidFill>
                      <a:schemeClr val="bg1">
                        <a:lumMod val="95000"/>
                      </a:schemeClr>
                    </a:solidFill>
                  </a:tcPr>
                </a:tc>
                <a:tc hMerge="1">
                  <a:txBody>
                    <a:bodyPr/>
                    <a:lstStyle/>
                    <a:p>
                      <a:endParaRPr lang="tr-TR"/>
                    </a:p>
                  </a:txBody>
                  <a:tcPr/>
                </a:tc>
                <a:tc rowSpan="2">
                  <a:txBody>
                    <a:bodyPr/>
                    <a:lstStyle/>
                    <a:p>
                      <a:pPr algn="ctr">
                        <a:spcAft>
                          <a:spcPts val="0"/>
                        </a:spcAft>
                      </a:pPr>
                      <a:r>
                        <a:rPr lang="tr-TR" sz="1800" dirty="0">
                          <a:effectLst/>
                        </a:rPr>
                        <a:t>Satır</a:t>
                      </a:r>
                    </a:p>
                    <a:p>
                      <a:pPr algn="ctr">
                        <a:spcAft>
                          <a:spcPts val="0"/>
                        </a:spcAft>
                      </a:pPr>
                      <a:r>
                        <a:rPr lang="tr-TR" sz="1800" dirty="0">
                          <a:effectLst/>
                        </a:rPr>
                        <a:t>En</a:t>
                      </a:r>
                    </a:p>
                    <a:p>
                      <a:pPr algn="ctr">
                        <a:spcAft>
                          <a:spcPts val="0"/>
                        </a:spcAft>
                      </a:pPr>
                      <a:r>
                        <a:rPr lang="tr-TR" sz="1800" dirty="0">
                          <a:effectLst/>
                        </a:rPr>
                        <a:t>Küçüğü</a:t>
                      </a:r>
                      <a:endParaRPr lang="tr-TR" sz="1800" dirty="0">
                        <a:effectLst/>
                        <a:latin typeface="Times New Roman" panose="02020603050405020304" pitchFamily="18" charset="0"/>
                        <a:ea typeface="Times New Roman" panose="02020603050405020304" pitchFamily="18" charset="0"/>
                      </a:endParaRPr>
                    </a:p>
                  </a:txBody>
                  <a:tcPr marL="59055" marR="59055" marT="0" marB="0">
                    <a:noFill/>
                  </a:tcPr>
                </a:tc>
                <a:extLst>
                  <a:ext uri="{0D108BD9-81ED-4DB2-BD59-A6C34878D82A}">
                    <a16:rowId xmlns:a16="http://schemas.microsoft.com/office/drawing/2014/main" val="3066350302"/>
                  </a:ext>
                </a:extLst>
              </a:tr>
              <a:tr h="0">
                <a:tc vMerge="1">
                  <a:txBody>
                    <a:bodyPr/>
                    <a:lstStyle/>
                    <a:p>
                      <a:endParaRPr lang="tr-TR"/>
                    </a:p>
                  </a:txBody>
                  <a:tcPr/>
                </a:tc>
                <a:tc>
                  <a:txBody>
                    <a:bodyPr/>
                    <a:lstStyle/>
                    <a:p>
                      <a:pPr>
                        <a:spcAft>
                          <a:spcPts val="0"/>
                        </a:spcAft>
                      </a:pPr>
                      <a:r>
                        <a:rPr lang="tr-TR" sz="1800" dirty="0">
                          <a:effectLst/>
                        </a:rPr>
                        <a:t>İnanmak</a:t>
                      </a:r>
                      <a:endParaRPr lang="tr-TR" sz="1800" dirty="0">
                        <a:effectLst/>
                        <a:latin typeface="Times New Roman" panose="02020603050405020304" pitchFamily="18" charset="0"/>
                        <a:ea typeface="Times New Roman" panose="02020603050405020304" pitchFamily="18" charset="0"/>
                      </a:endParaRPr>
                    </a:p>
                  </a:txBody>
                  <a:tcPr marL="59055" marR="64135" marT="0" marB="0">
                    <a:solidFill>
                      <a:schemeClr val="bg1">
                        <a:lumMod val="95000"/>
                      </a:schemeClr>
                    </a:solidFill>
                  </a:tcPr>
                </a:tc>
                <a:tc>
                  <a:txBody>
                    <a:bodyPr/>
                    <a:lstStyle/>
                    <a:p>
                      <a:pPr>
                        <a:spcAft>
                          <a:spcPts val="0"/>
                        </a:spcAft>
                      </a:pPr>
                      <a:r>
                        <a:rPr lang="tr-TR" sz="1800" dirty="0">
                          <a:effectLst/>
                        </a:rPr>
                        <a:t>İnanmamak</a:t>
                      </a:r>
                      <a:endParaRPr lang="tr-TR" sz="1800" dirty="0">
                        <a:effectLst/>
                        <a:latin typeface="Times New Roman" panose="02020603050405020304" pitchFamily="18" charset="0"/>
                        <a:ea typeface="Times New Roman" panose="02020603050405020304" pitchFamily="18" charset="0"/>
                      </a:endParaRPr>
                    </a:p>
                  </a:txBody>
                  <a:tcPr marL="64135" marR="59055" marT="0" marB="0">
                    <a:solidFill>
                      <a:schemeClr val="bg1">
                        <a:lumMod val="95000"/>
                      </a:schemeClr>
                    </a:solidFill>
                  </a:tcPr>
                </a:tc>
                <a:tc vMerge="1">
                  <a:txBody>
                    <a:bodyPr/>
                    <a:lstStyle/>
                    <a:p>
                      <a:endParaRPr lang="tr-TR"/>
                    </a:p>
                  </a:txBody>
                  <a:tcPr/>
                </a:tc>
                <a:extLst>
                  <a:ext uri="{0D108BD9-81ED-4DB2-BD59-A6C34878D82A}">
                    <a16:rowId xmlns:a16="http://schemas.microsoft.com/office/drawing/2014/main" val="2278256920"/>
                  </a:ext>
                </a:extLst>
              </a:tr>
              <a:tr h="0">
                <a:tc>
                  <a:txBody>
                    <a:bodyPr/>
                    <a:lstStyle/>
                    <a:p>
                      <a:pPr algn="just">
                        <a:spcAft>
                          <a:spcPts val="0"/>
                        </a:spcAft>
                      </a:pPr>
                      <a:r>
                        <a:rPr lang="tr-TR" sz="1800" dirty="0">
                          <a:effectLst/>
                        </a:rPr>
                        <a:t>Doğru Söylemek</a:t>
                      </a:r>
                      <a:endParaRPr lang="tr-TR" sz="1800" dirty="0">
                        <a:effectLst/>
                        <a:latin typeface="Times New Roman" panose="02020603050405020304" pitchFamily="18" charset="0"/>
                        <a:ea typeface="Times New Roman" panose="02020603050405020304" pitchFamily="18" charset="0"/>
                      </a:endParaRPr>
                    </a:p>
                  </a:txBody>
                  <a:tcPr marL="59055" marR="59055" marT="0" marB="0">
                    <a:solidFill>
                      <a:schemeClr val="bg1">
                        <a:lumMod val="95000"/>
                      </a:schemeClr>
                    </a:solidFill>
                  </a:tcPr>
                </a:tc>
                <a:tc>
                  <a:txBody>
                    <a:bodyPr/>
                    <a:lstStyle/>
                    <a:p>
                      <a:pPr algn="ctr">
                        <a:spcAft>
                          <a:spcPts val="0"/>
                        </a:spcAft>
                      </a:pPr>
                      <a:r>
                        <a:rPr lang="tr-TR" sz="1800">
                          <a:effectLst/>
                        </a:rPr>
                        <a:t>-5</a:t>
                      </a:r>
                      <a:endParaRPr lang="tr-TR" sz="1800">
                        <a:effectLst/>
                        <a:latin typeface="Times New Roman" panose="02020603050405020304" pitchFamily="18" charset="0"/>
                        <a:ea typeface="Times New Roman" panose="02020603050405020304" pitchFamily="18" charset="0"/>
                      </a:endParaRPr>
                    </a:p>
                  </a:txBody>
                  <a:tcPr marL="59055" marR="64135" marT="0" marB="0"/>
                </a:tc>
                <a:tc>
                  <a:txBody>
                    <a:bodyPr/>
                    <a:lstStyle/>
                    <a:p>
                      <a:pPr algn="ctr">
                        <a:spcAft>
                          <a:spcPts val="0"/>
                        </a:spcAft>
                      </a:pPr>
                      <a:r>
                        <a:rPr lang="tr-TR" sz="1800">
                          <a:effectLst/>
                        </a:rPr>
                        <a:t>15</a:t>
                      </a:r>
                      <a:endParaRPr lang="tr-TR" sz="1800">
                        <a:effectLst/>
                        <a:latin typeface="Times New Roman" panose="02020603050405020304" pitchFamily="18" charset="0"/>
                        <a:ea typeface="Times New Roman" panose="02020603050405020304" pitchFamily="18" charset="0"/>
                      </a:endParaRPr>
                    </a:p>
                  </a:txBody>
                  <a:tcPr marL="64135" marR="59055" marT="0" marB="0"/>
                </a:tc>
                <a:tc>
                  <a:txBody>
                    <a:bodyPr/>
                    <a:lstStyle/>
                    <a:p>
                      <a:pPr algn="ctr">
                        <a:spcAft>
                          <a:spcPts val="0"/>
                        </a:spcAft>
                      </a:pPr>
                      <a:r>
                        <a:rPr lang="tr-TR" sz="1800" dirty="0">
                          <a:effectLst/>
                        </a:rPr>
                        <a:t>-5</a:t>
                      </a:r>
                      <a:endParaRPr lang="tr-TR" sz="1800" dirty="0">
                        <a:effectLst/>
                        <a:latin typeface="Times New Roman" panose="02020603050405020304" pitchFamily="18" charset="0"/>
                        <a:ea typeface="Times New Roman" panose="02020603050405020304" pitchFamily="18" charset="0"/>
                      </a:endParaRPr>
                    </a:p>
                  </a:txBody>
                  <a:tcPr marL="59055" marR="59055" marT="0" marB="0"/>
                </a:tc>
                <a:extLst>
                  <a:ext uri="{0D108BD9-81ED-4DB2-BD59-A6C34878D82A}">
                    <a16:rowId xmlns:a16="http://schemas.microsoft.com/office/drawing/2014/main" val="3319735780"/>
                  </a:ext>
                </a:extLst>
              </a:tr>
              <a:tr h="0">
                <a:tc>
                  <a:txBody>
                    <a:bodyPr/>
                    <a:lstStyle/>
                    <a:p>
                      <a:pPr algn="just">
                        <a:spcAft>
                          <a:spcPts val="0"/>
                        </a:spcAft>
                      </a:pPr>
                      <a:r>
                        <a:rPr lang="tr-TR" sz="1800" dirty="0">
                          <a:effectLst/>
                        </a:rPr>
                        <a:t>Yalan Söylemek</a:t>
                      </a:r>
                      <a:endParaRPr lang="tr-TR" sz="1800" dirty="0">
                        <a:effectLst/>
                        <a:latin typeface="Times New Roman" panose="02020603050405020304" pitchFamily="18" charset="0"/>
                        <a:ea typeface="Times New Roman" panose="02020603050405020304" pitchFamily="18" charset="0"/>
                      </a:endParaRPr>
                    </a:p>
                  </a:txBody>
                  <a:tcPr marL="59055" marR="59055" marT="0" marB="0">
                    <a:solidFill>
                      <a:schemeClr val="bg1">
                        <a:lumMod val="95000"/>
                      </a:schemeClr>
                    </a:solidFill>
                  </a:tcPr>
                </a:tc>
                <a:tc>
                  <a:txBody>
                    <a:bodyPr/>
                    <a:lstStyle/>
                    <a:p>
                      <a:pPr algn="ctr">
                        <a:spcAft>
                          <a:spcPts val="0"/>
                        </a:spcAft>
                      </a:pPr>
                      <a:r>
                        <a:rPr lang="tr-TR" sz="1800">
                          <a:effectLst/>
                        </a:rPr>
                        <a:t> 5</a:t>
                      </a:r>
                      <a:endParaRPr lang="tr-TR" sz="1800">
                        <a:effectLst/>
                        <a:latin typeface="Times New Roman" panose="02020603050405020304" pitchFamily="18" charset="0"/>
                        <a:ea typeface="Times New Roman" panose="02020603050405020304" pitchFamily="18" charset="0"/>
                      </a:endParaRPr>
                    </a:p>
                  </a:txBody>
                  <a:tcPr marL="59055" marR="64135" marT="0" marB="0"/>
                </a:tc>
                <a:tc>
                  <a:txBody>
                    <a:bodyPr/>
                    <a:lstStyle/>
                    <a:p>
                      <a:pPr>
                        <a:spcAft>
                          <a:spcPts val="0"/>
                        </a:spcAft>
                      </a:pPr>
                      <a:r>
                        <a:rPr lang="tr-TR" sz="1800">
                          <a:effectLst/>
                        </a:rPr>
                        <a:t>        -20</a:t>
                      </a:r>
                      <a:endParaRPr lang="tr-TR" sz="1800">
                        <a:effectLst/>
                        <a:latin typeface="Times New Roman" panose="02020603050405020304" pitchFamily="18" charset="0"/>
                        <a:ea typeface="Times New Roman" panose="02020603050405020304" pitchFamily="18" charset="0"/>
                      </a:endParaRPr>
                    </a:p>
                  </a:txBody>
                  <a:tcPr marL="64135" marR="59055" marT="0" marB="0"/>
                </a:tc>
                <a:tc>
                  <a:txBody>
                    <a:bodyPr/>
                    <a:lstStyle/>
                    <a:p>
                      <a:pPr algn="ctr">
                        <a:spcAft>
                          <a:spcPts val="0"/>
                        </a:spcAft>
                      </a:pPr>
                      <a:r>
                        <a:rPr lang="tr-TR" sz="1800" dirty="0">
                          <a:effectLst/>
                        </a:rPr>
                        <a:t>-20</a:t>
                      </a:r>
                      <a:endParaRPr lang="tr-TR" sz="1800" dirty="0">
                        <a:effectLst/>
                        <a:latin typeface="Times New Roman" panose="02020603050405020304" pitchFamily="18" charset="0"/>
                        <a:ea typeface="Times New Roman" panose="02020603050405020304" pitchFamily="18" charset="0"/>
                      </a:endParaRPr>
                    </a:p>
                  </a:txBody>
                  <a:tcPr marL="59055" marR="59055" marT="0" marB="0"/>
                </a:tc>
                <a:extLst>
                  <a:ext uri="{0D108BD9-81ED-4DB2-BD59-A6C34878D82A}">
                    <a16:rowId xmlns:a16="http://schemas.microsoft.com/office/drawing/2014/main" val="2199931463"/>
                  </a:ext>
                </a:extLst>
              </a:tr>
              <a:tr h="0">
                <a:tc>
                  <a:txBody>
                    <a:bodyPr/>
                    <a:lstStyle/>
                    <a:p>
                      <a:pPr algn="just">
                        <a:spcAft>
                          <a:spcPts val="0"/>
                        </a:spcAft>
                      </a:pPr>
                      <a:r>
                        <a:rPr lang="tr-TR" sz="1800">
                          <a:effectLst/>
                        </a:rPr>
                        <a:t>Sütun En Büyüğü</a:t>
                      </a:r>
                      <a:endParaRPr lang="tr-TR" sz="1800">
                        <a:effectLst/>
                        <a:latin typeface="Times New Roman" panose="02020603050405020304" pitchFamily="18" charset="0"/>
                        <a:ea typeface="Times New Roman" panose="02020603050405020304" pitchFamily="18" charset="0"/>
                      </a:endParaRPr>
                    </a:p>
                  </a:txBody>
                  <a:tcPr marL="59055" marR="59055" marT="0" marB="0"/>
                </a:tc>
                <a:tc>
                  <a:txBody>
                    <a:bodyPr/>
                    <a:lstStyle/>
                    <a:p>
                      <a:pPr algn="ctr">
                        <a:spcAft>
                          <a:spcPts val="0"/>
                        </a:spcAft>
                      </a:pPr>
                      <a:r>
                        <a:rPr lang="tr-TR" sz="1800">
                          <a:effectLst/>
                        </a:rPr>
                        <a:t> 5</a:t>
                      </a:r>
                      <a:endParaRPr lang="tr-TR" sz="1800">
                        <a:effectLst/>
                        <a:latin typeface="Times New Roman" panose="02020603050405020304" pitchFamily="18" charset="0"/>
                        <a:ea typeface="Times New Roman" panose="02020603050405020304" pitchFamily="18" charset="0"/>
                      </a:endParaRPr>
                    </a:p>
                  </a:txBody>
                  <a:tcPr marL="59055" marR="64135" marT="0" marB="0"/>
                </a:tc>
                <a:tc>
                  <a:txBody>
                    <a:bodyPr/>
                    <a:lstStyle/>
                    <a:p>
                      <a:pPr algn="ctr">
                        <a:spcAft>
                          <a:spcPts val="0"/>
                        </a:spcAft>
                      </a:pPr>
                      <a:r>
                        <a:rPr lang="tr-TR" sz="1800">
                          <a:effectLst/>
                        </a:rPr>
                        <a:t>15</a:t>
                      </a:r>
                      <a:endParaRPr lang="tr-TR" sz="1800">
                        <a:effectLst/>
                        <a:latin typeface="Times New Roman" panose="02020603050405020304" pitchFamily="18" charset="0"/>
                        <a:ea typeface="Times New Roman" panose="02020603050405020304" pitchFamily="18" charset="0"/>
                      </a:endParaRPr>
                    </a:p>
                  </a:txBody>
                  <a:tcPr marL="64135" marR="59055" marT="0" marB="0"/>
                </a:tc>
                <a:tc>
                  <a:txBody>
                    <a:bodyPr/>
                    <a:lstStyle/>
                    <a:p>
                      <a:pPr algn="ctr">
                        <a:spcAft>
                          <a:spcPts val="0"/>
                        </a:spcAft>
                      </a:pPr>
                      <a:r>
                        <a:rPr lang="tr-TR" sz="1800" dirty="0">
                          <a:effectLst/>
                        </a:rPr>
                        <a:t>-5 </a:t>
                      </a:r>
                      <a:r>
                        <a:rPr lang="tr-TR" sz="1800" spc="-10" dirty="0">
                          <a:effectLst/>
                          <a:sym typeface="Symbol" panose="05050102010706020507" pitchFamily="18" charset="2"/>
                        </a:rPr>
                        <a:t></a:t>
                      </a:r>
                      <a:r>
                        <a:rPr lang="tr-TR" sz="1800" spc="-10" dirty="0">
                          <a:effectLst/>
                        </a:rPr>
                        <a:t> 5</a:t>
                      </a:r>
                      <a:endParaRPr lang="tr-TR" sz="1800" dirty="0">
                        <a:effectLst/>
                        <a:latin typeface="Times New Roman" panose="02020603050405020304" pitchFamily="18" charset="0"/>
                        <a:ea typeface="Times New Roman" panose="02020603050405020304" pitchFamily="18" charset="0"/>
                      </a:endParaRPr>
                    </a:p>
                  </a:txBody>
                  <a:tcPr marL="59055" marR="59055" marT="0" marB="0"/>
                </a:tc>
                <a:extLst>
                  <a:ext uri="{0D108BD9-81ED-4DB2-BD59-A6C34878D82A}">
                    <a16:rowId xmlns:a16="http://schemas.microsoft.com/office/drawing/2014/main" val="2305942516"/>
                  </a:ext>
                </a:extLst>
              </a:tr>
            </a:tbl>
          </a:graphicData>
        </a:graphic>
      </p:graphicFrame>
      <p:sp>
        <p:nvSpPr>
          <p:cNvPr id="4" name="Dikdörtgen 3"/>
          <p:cNvSpPr/>
          <p:nvPr/>
        </p:nvSpPr>
        <p:spPr>
          <a:xfrm>
            <a:off x="602900" y="3421749"/>
            <a:ext cx="8109020" cy="1754326"/>
          </a:xfrm>
          <a:prstGeom prst="rect">
            <a:avLst/>
          </a:prstGeom>
        </p:spPr>
        <p:txBody>
          <a:bodyPr wrap="square">
            <a:spAutoFit/>
          </a:bodyPr>
          <a:lstStyle/>
          <a:p>
            <a:r>
              <a:rPr lang="tr-TR" altLang="tr-TR" dirty="0"/>
              <a:t>İki oyuncu aynı anda taş, kağıt veya makas demektedirler. Söylenen kelimeler aynı olduğunda beraberlik söz konusu olmaktadır. Aksi halde, diğerinden daha güçlü olan nesnenin adını söyleyen oyuncu  rakibinden 1 TL almaktadır. Makas kağıdı kestiğinden makas kağıttan, kağıt taşı sardığından kağıt taştan, taş makası kırdığından taş makastan güçlüdür. Oyunun kazanç matrisini düzenleyerek oyuncuların sade stratejilerini belirleyiniz. </a:t>
            </a:r>
          </a:p>
        </p:txBody>
      </p:sp>
      <p:sp>
        <p:nvSpPr>
          <p:cNvPr id="8" name="Rectangle 2"/>
          <p:cNvSpPr txBox="1">
            <a:spLocks noChangeAspect="1" noChangeArrowheads="1"/>
          </p:cNvSpPr>
          <p:nvPr/>
        </p:nvSpPr>
        <p:spPr bwMode="auto">
          <a:xfrm>
            <a:off x="152400" y="2847137"/>
            <a:ext cx="91440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b="1" kern="1200">
                <a:solidFill>
                  <a:srgbClr val="B62536"/>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b="1">
                <a:solidFill>
                  <a:srgbClr val="B62536"/>
                </a:solidFill>
                <a:latin typeface="Calibri" panose="020F0502020204030204" pitchFamily="34"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b="1">
                <a:solidFill>
                  <a:srgbClr val="B62536"/>
                </a:solidFill>
                <a:latin typeface="Calibri" panose="020F0502020204030204" pitchFamily="34"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b="1">
                <a:solidFill>
                  <a:srgbClr val="B62536"/>
                </a:solidFill>
                <a:latin typeface="Calibri" panose="020F0502020204030204" pitchFamily="34"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b="1">
                <a:solidFill>
                  <a:srgbClr val="B62536"/>
                </a:solidFill>
                <a:latin typeface="Calibri" panose="020F0502020204030204" pitchFamily="34"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9pPr>
          </a:lstStyle>
          <a:p>
            <a:r>
              <a:rPr lang="tr-TR" altLang="tr-TR" dirty="0"/>
              <a:t>Örnek-16</a:t>
            </a:r>
          </a:p>
        </p:txBody>
      </p:sp>
      <p:pic>
        <p:nvPicPr>
          <p:cNvPr id="14359" name="Picture 23" descr="D:\OneDrive - iticu.edu.tr\Masaüstü\Yoneylwm\images\Aspose.Words.85eeec5e-b4c6-4998-992c-bf8be3e8673a.026.png"/>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003550" y="4886883"/>
            <a:ext cx="106363" cy="106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24689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5"/>
          <p:cNvSpPr>
            <a:spLocks noGrp="1" noChangeAspect="1" noChangeArrowheads="1"/>
          </p:cNvSpPr>
          <p:nvPr>
            <p:ph type="title"/>
          </p:nvPr>
        </p:nvSpPr>
        <p:spPr/>
        <p:txBody>
          <a:bodyPr/>
          <a:lstStyle/>
          <a:p>
            <a:r>
              <a:rPr lang="tr-TR" altLang="tr-TR" dirty="0"/>
              <a:t>Çözüm-16</a:t>
            </a:r>
          </a:p>
        </p:txBody>
      </p:sp>
      <p:sp>
        <p:nvSpPr>
          <p:cNvPr id="184323" name="Rectangle 3"/>
          <p:cNvSpPr>
            <a:spLocks noGrp="1" noChangeAspect="1" noChangeArrowheads="1"/>
          </p:cNvSpPr>
          <p:nvPr>
            <p:ph type="body" sz="half" idx="1"/>
          </p:nvPr>
        </p:nvSpPr>
        <p:spPr bwMode="auto">
          <a:xfrm>
            <a:off x="179388" y="908050"/>
            <a:ext cx="8785225" cy="5616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FontTx/>
              <a:buNone/>
            </a:pPr>
            <a:r>
              <a:rPr lang="tr-TR" altLang="tr-TR" sz="2400"/>
              <a:t> </a:t>
            </a:r>
          </a:p>
        </p:txBody>
      </p:sp>
      <p:graphicFrame>
        <p:nvGraphicFramePr>
          <p:cNvPr id="6" name="Tablo 5"/>
          <p:cNvGraphicFramePr>
            <a:graphicFrameLocks noGrp="1"/>
          </p:cNvGraphicFramePr>
          <p:nvPr>
            <p:extLst>
              <p:ext uri="{D42A27DB-BD31-4B8C-83A1-F6EECF244321}">
                <p14:modId xmlns:p14="http://schemas.microsoft.com/office/powerpoint/2010/main" val="3771291050"/>
              </p:ext>
            </p:extLst>
          </p:nvPr>
        </p:nvGraphicFramePr>
        <p:xfrm>
          <a:off x="1305061" y="1038840"/>
          <a:ext cx="6191009" cy="1645920"/>
        </p:xfrm>
        <a:graphic>
          <a:graphicData uri="http://schemas.openxmlformats.org/drawingml/2006/table">
            <a:tbl>
              <a:tblPr firstRow="1" firstCol="1" bandRow="1">
                <a:tableStyleId>{5940675A-B579-460E-94D1-54222C63F5DA}</a:tableStyleId>
              </a:tblPr>
              <a:tblGrid>
                <a:gridCol w="1949648">
                  <a:extLst>
                    <a:ext uri="{9D8B030D-6E8A-4147-A177-3AD203B41FA5}">
                      <a16:colId xmlns:a16="http://schemas.microsoft.com/office/drawing/2014/main" val="2447029971"/>
                    </a:ext>
                  </a:extLst>
                </a:gridCol>
                <a:gridCol w="854537">
                  <a:extLst>
                    <a:ext uri="{9D8B030D-6E8A-4147-A177-3AD203B41FA5}">
                      <a16:colId xmlns:a16="http://schemas.microsoft.com/office/drawing/2014/main" val="2709273586"/>
                    </a:ext>
                  </a:extLst>
                </a:gridCol>
                <a:gridCol w="972318">
                  <a:extLst>
                    <a:ext uri="{9D8B030D-6E8A-4147-A177-3AD203B41FA5}">
                      <a16:colId xmlns:a16="http://schemas.microsoft.com/office/drawing/2014/main" val="253891952"/>
                    </a:ext>
                  </a:extLst>
                </a:gridCol>
                <a:gridCol w="972318">
                  <a:extLst>
                    <a:ext uri="{9D8B030D-6E8A-4147-A177-3AD203B41FA5}">
                      <a16:colId xmlns:a16="http://schemas.microsoft.com/office/drawing/2014/main" val="2736530587"/>
                    </a:ext>
                  </a:extLst>
                </a:gridCol>
                <a:gridCol w="1442188">
                  <a:extLst>
                    <a:ext uri="{9D8B030D-6E8A-4147-A177-3AD203B41FA5}">
                      <a16:colId xmlns:a16="http://schemas.microsoft.com/office/drawing/2014/main" val="1517920001"/>
                    </a:ext>
                  </a:extLst>
                </a:gridCol>
              </a:tblGrid>
              <a:tr h="162560">
                <a:tc rowSpan="2">
                  <a:txBody>
                    <a:bodyPr/>
                    <a:lstStyle/>
                    <a:p>
                      <a:pPr algn="ctr">
                        <a:spcAft>
                          <a:spcPts val="0"/>
                        </a:spcAft>
                      </a:pPr>
                      <a:r>
                        <a:rPr lang="tr-TR" sz="1800" dirty="0">
                          <a:effectLst/>
                        </a:rPr>
                        <a:t>Satır Oyuncusu</a:t>
                      </a:r>
                    </a:p>
                    <a:p>
                      <a:pPr algn="ctr">
                        <a:spcAft>
                          <a:spcPts val="0"/>
                        </a:spcAft>
                      </a:pPr>
                      <a:r>
                        <a:rPr lang="tr-TR" sz="1800" dirty="0">
                          <a:effectLst/>
                        </a:rPr>
                        <a:t>Stratejisi</a:t>
                      </a:r>
                      <a:endParaRPr lang="tr-TR" sz="1800" dirty="0">
                        <a:effectLst/>
                        <a:latin typeface="Times New Roman" panose="02020603050405020304" pitchFamily="18" charset="0"/>
                        <a:ea typeface="Times New Roman" panose="02020603050405020304" pitchFamily="18" charset="0"/>
                      </a:endParaRPr>
                    </a:p>
                  </a:txBody>
                  <a:tcPr marL="59055" marR="59055" marT="0" marB="0">
                    <a:solidFill>
                      <a:schemeClr val="bg1">
                        <a:lumMod val="95000"/>
                      </a:schemeClr>
                    </a:solidFill>
                  </a:tcPr>
                </a:tc>
                <a:tc gridSpan="3">
                  <a:txBody>
                    <a:bodyPr/>
                    <a:lstStyle/>
                    <a:p>
                      <a:pPr algn="ctr">
                        <a:spcAft>
                          <a:spcPts val="0"/>
                        </a:spcAft>
                      </a:pPr>
                      <a:r>
                        <a:rPr lang="tr-TR" sz="1800" dirty="0">
                          <a:effectLst/>
                        </a:rPr>
                        <a:t>Sütun Oyuncusu Stratejisi</a:t>
                      </a:r>
                      <a:endParaRPr lang="tr-TR" sz="1800" dirty="0">
                        <a:effectLst/>
                        <a:latin typeface="Times New Roman" panose="02020603050405020304" pitchFamily="18" charset="0"/>
                        <a:ea typeface="Times New Roman" panose="02020603050405020304" pitchFamily="18" charset="0"/>
                      </a:endParaRPr>
                    </a:p>
                  </a:txBody>
                  <a:tcPr marL="59055" marR="59055" marT="0" marB="0">
                    <a:solidFill>
                      <a:schemeClr val="bg1">
                        <a:lumMod val="95000"/>
                      </a:schemeClr>
                    </a:solidFill>
                  </a:tcPr>
                </a:tc>
                <a:tc hMerge="1">
                  <a:txBody>
                    <a:bodyPr/>
                    <a:lstStyle/>
                    <a:p>
                      <a:endParaRPr lang="tr-TR"/>
                    </a:p>
                  </a:txBody>
                  <a:tcPr/>
                </a:tc>
                <a:tc hMerge="1">
                  <a:txBody>
                    <a:bodyPr/>
                    <a:lstStyle/>
                    <a:p>
                      <a:endParaRPr lang="tr-TR"/>
                    </a:p>
                  </a:txBody>
                  <a:tcPr/>
                </a:tc>
                <a:tc rowSpan="2">
                  <a:txBody>
                    <a:bodyPr/>
                    <a:lstStyle/>
                    <a:p>
                      <a:pPr algn="ctr">
                        <a:spcAft>
                          <a:spcPts val="0"/>
                        </a:spcAft>
                      </a:pPr>
                      <a:r>
                        <a:rPr lang="tr-TR" sz="1800">
                          <a:effectLst/>
                        </a:rPr>
                        <a:t>Satır</a:t>
                      </a:r>
                    </a:p>
                    <a:p>
                      <a:pPr algn="ctr">
                        <a:spcAft>
                          <a:spcPts val="0"/>
                        </a:spcAft>
                      </a:pPr>
                      <a:r>
                        <a:rPr lang="tr-TR" sz="1800">
                          <a:effectLst/>
                        </a:rPr>
                        <a:t>En  Küçüğü</a:t>
                      </a:r>
                      <a:endParaRPr lang="tr-TR" sz="1800">
                        <a:effectLst/>
                        <a:latin typeface="Times New Roman" panose="02020603050405020304" pitchFamily="18" charset="0"/>
                        <a:ea typeface="Times New Roman" panose="02020603050405020304" pitchFamily="18" charset="0"/>
                      </a:endParaRPr>
                    </a:p>
                  </a:txBody>
                  <a:tcPr marL="59055" marR="59055" marT="0" marB="0"/>
                </a:tc>
                <a:extLst>
                  <a:ext uri="{0D108BD9-81ED-4DB2-BD59-A6C34878D82A}">
                    <a16:rowId xmlns:a16="http://schemas.microsoft.com/office/drawing/2014/main" val="3529721791"/>
                  </a:ext>
                </a:extLst>
              </a:tr>
              <a:tr h="85725">
                <a:tc vMerge="1">
                  <a:txBody>
                    <a:bodyPr/>
                    <a:lstStyle/>
                    <a:p>
                      <a:endParaRPr lang="tr-TR"/>
                    </a:p>
                  </a:txBody>
                  <a:tcPr/>
                </a:tc>
                <a:tc>
                  <a:txBody>
                    <a:bodyPr/>
                    <a:lstStyle/>
                    <a:p>
                      <a:pPr algn="ctr">
                        <a:spcAft>
                          <a:spcPts val="0"/>
                        </a:spcAft>
                      </a:pPr>
                      <a:r>
                        <a:rPr lang="tr-TR" sz="1800" dirty="0">
                          <a:effectLst/>
                        </a:rPr>
                        <a:t>Taş</a:t>
                      </a:r>
                      <a:endParaRPr lang="tr-TR" sz="1800" dirty="0">
                        <a:effectLst/>
                        <a:latin typeface="Times New Roman" panose="02020603050405020304" pitchFamily="18" charset="0"/>
                        <a:ea typeface="Times New Roman" panose="02020603050405020304" pitchFamily="18" charset="0"/>
                      </a:endParaRPr>
                    </a:p>
                  </a:txBody>
                  <a:tcPr marL="59055" marR="64135" marT="0" marB="0" anchor="ctr">
                    <a:solidFill>
                      <a:schemeClr val="bg1">
                        <a:lumMod val="95000"/>
                      </a:schemeClr>
                    </a:solidFill>
                  </a:tcPr>
                </a:tc>
                <a:tc>
                  <a:txBody>
                    <a:bodyPr/>
                    <a:lstStyle/>
                    <a:p>
                      <a:pPr algn="ctr">
                        <a:spcAft>
                          <a:spcPts val="0"/>
                        </a:spcAft>
                      </a:pPr>
                      <a:r>
                        <a:rPr lang="tr-TR" sz="1800" dirty="0">
                          <a:effectLst/>
                        </a:rPr>
                        <a:t>Kağıt</a:t>
                      </a:r>
                      <a:endParaRPr lang="tr-TR" sz="1800" dirty="0">
                        <a:effectLst/>
                        <a:latin typeface="Times New Roman" panose="02020603050405020304" pitchFamily="18" charset="0"/>
                        <a:ea typeface="Times New Roman" panose="02020603050405020304" pitchFamily="18" charset="0"/>
                      </a:endParaRPr>
                    </a:p>
                  </a:txBody>
                  <a:tcPr marL="64135" marR="64135" marT="0" marB="0" anchor="ctr">
                    <a:solidFill>
                      <a:schemeClr val="bg1">
                        <a:lumMod val="95000"/>
                      </a:schemeClr>
                    </a:solidFill>
                  </a:tcPr>
                </a:tc>
                <a:tc>
                  <a:txBody>
                    <a:bodyPr/>
                    <a:lstStyle/>
                    <a:p>
                      <a:pPr algn="ctr">
                        <a:spcAft>
                          <a:spcPts val="0"/>
                        </a:spcAft>
                      </a:pPr>
                      <a:r>
                        <a:rPr lang="tr-TR" sz="1800" dirty="0">
                          <a:effectLst/>
                        </a:rPr>
                        <a:t>Makas</a:t>
                      </a:r>
                      <a:endParaRPr lang="tr-TR" sz="1800" dirty="0">
                        <a:effectLst/>
                        <a:latin typeface="Times New Roman" panose="02020603050405020304" pitchFamily="18" charset="0"/>
                        <a:ea typeface="Times New Roman" panose="02020603050405020304" pitchFamily="18" charset="0"/>
                      </a:endParaRPr>
                    </a:p>
                  </a:txBody>
                  <a:tcPr marL="64135" marR="59055" marT="0" marB="0" anchor="ctr">
                    <a:solidFill>
                      <a:schemeClr val="bg1">
                        <a:lumMod val="95000"/>
                      </a:schemeClr>
                    </a:solidFill>
                  </a:tcPr>
                </a:tc>
                <a:tc vMerge="1">
                  <a:txBody>
                    <a:bodyPr/>
                    <a:lstStyle/>
                    <a:p>
                      <a:endParaRPr lang="tr-TR"/>
                    </a:p>
                  </a:txBody>
                  <a:tcPr/>
                </a:tc>
                <a:extLst>
                  <a:ext uri="{0D108BD9-81ED-4DB2-BD59-A6C34878D82A}">
                    <a16:rowId xmlns:a16="http://schemas.microsoft.com/office/drawing/2014/main" val="745613487"/>
                  </a:ext>
                </a:extLst>
              </a:tr>
              <a:tr h="162560">
                <a:tc>
                  <a:txBody>
                    <a:bodyPr/>
                    <a:lstStyle/>
                    <a:p>
                      <a:pPr algn="just">
                        <a:spcAft>
                          <a:spcPts val="0"/>
                        </a:spcAft>
                      </a:pPr>
                      <a:r>
                        <a:rPr lang="tr-TR" sz="1800" dirty="0">
                          <a:effectLst/>
                        </a:rPr>
                        <a:t>Taş</a:t>
                      </a:r>
                      <a:endParaRPr lang="tr-TR" sz="1800" dirty="0">
                        <a:effectLst/>
                        <a:latin typeface="Times New Roman" panose="02020603050405020304" pitchFamily="18" charset="0"/>
                        <a:ea typeface="Times New Roman" panose="02020603050405020304" pitchFamily="18" charset="0"/>
                      </a:endParaRPr>
                    </a:p>
                  </a:txBody>
                  <a:tcPr marL="59055" marR="59055" marT="0" marB="0">
                    <a:solidFill>
                      <a:schemeClr val="bg1">
                        <a:lumMod val="95000"/>
                      </a:schemeClr>
                    </a:solidFill>
                  </a:tcPr>
                </a:tc>
                <a:tc>
                  <a:txBody>
                    <a:bodyPr/>
                    <a:lstStyle/>
                    <a:p>
                      <a:pPr algn="ctr">
                        <a:spcAft>
                          <a:spcPts val="0"/>
                        </a:spcAft>
                      </a:pPr>
                      <a:r>
                        <a:rPr lang="tr-TR" sz="1800">
                          <a:effectLst/>
                        </a:rPr>
                        <a:t>0</a:t>
                      </a:r>
                      <a:endParaRPr lang="tr-TR" sz="1800">
                        <a:effectLst/>
                        <a:latin typeface="Times New Roman" panose="02020603050405020304" pitchFamily="18" charset="0"/>
                        <a:ea typeface="Times New Roman" panose="02020603050405020304" pitchFamily="18" charset="0"/>
                      </a:endParaRPr>
                    </a:p>
                  </a:txBody>
                  <a:tcPr marL="59055" marR="64135" marT="0" marB="0"/>
                </a:tc>
                <a:tc>
                  <a:txBody>
                    <a:bodyPr/>
                    <a:lstStyle/>
                    <a:p>
                      <a:pPr algn="just">
                        <a:spcAft>
                          <a:spcPts val="0"/>
                        </a:spcAft>
                      </a:pPr>
                      <a:r>
                        <a:rPr lang="tr-TR" sz="1800">
                          <a:effectLst/>
                        </a:rPr>
                        <a:t>     -1</a:t>
                      </a:r>
                      <a:endParaRPr lang="tr-TR" sz="1800">
                        <a:effectLst/>
                        <a:latin typeface="Times New Roman" panose="02020603050405020304" pitchFamily="18" charset="0"/>
                        <a:ea typeface="Times New Roman" panose="02020603050405020304" pitchFamily="18" charset="0"/>
                      </a:endParaRPr>
                    </a:p>
                  </a:txBody>
                  <a:tcPr marL="64135" marR="64135" marT="0" marB="0"/>
                </a:tc>
                <a:tc>
                  <a:txBody>
                    <a:bodyPr/>
                    <a:lstStyle/>
                    <a:p>
                      <a:pPr algn="ctr">
                        <a:spcAft>
                          <a:spcPts val="0"/>
                        </a:spcAft>
                      </a:pPr>
                      <a:r>
                        <a:rPr lang="tr-TR" sz="1800">
                          <a:effectLst/>
                        </a:rPr>
                        <a:t> 1</a:t>
                      </a:r>
                      <a:endParaRPr lang="tr-TR" sz="1800">
                        <a:effectLst/>
                        <a:latin typeface="Times New Roman" panose="02020603050405020304" pitchFamily="18" charset="0"/>
                        <a:ea typeface="Times New Roman" panose="02020603050405020304" pitchFamily="18" charset="0"/>
                      </a:endParaRPr>
                    </a:p>
                  </a:txBody>
                  <a:tcPr marL="64135" marR="59055" marT="0" marB="0"/>
                </a:tc>
                <a:tc>
                  <a:txBody>
                    <a:bodyPr/>
                    <a:lstStyle/>
                    <a:p>
                      <a:pPr algn="ctr">
                        <a:spcAft>
                          <a:spcPts val="0"/>
                        </a:spcAft>
                      </a:pPr>
                      <a:r>
                        <a:rPr lang="tr-TR" sz="1800">
                          <a:effectLst/>
                        </a:rPr>
                        <a:t>-1</a:t>
                      </a:r>
                      <a:endParaRPr lang="tr-TR" sz="1800">
                        <a:effectLst/>
                        <a:latin typeface="Times New Roman" panose="02020603050405020304" pitchFamily="18" charset="0"/>
                        <a:ea typeface="Times New Roman" panose="02020603050405020304" pitchFamily="18" charset="0"/>
                      </a:endParaRPr>
                    </a:p>
                  </a:txBody>
                  <a:tcPr marL="59055" marR="59055" marT="0" marB="0"/>
                </a:tc>
                <a:extLst>
                  <a:ext uri="{0D108BD9-81ED-4DB2-BD59-A6C34878D82A}">
                    <a16:rowId xmlns:a16="http://schemas.microsoft.com/office/drawing/2014/main" val="1201240617"/>
                  </a:ext>
                </a:extLst>
              </a:tr>
              <a:tr h="162560">
                <a:tc>
                  <a:txBody>
                    <a:bodyPr/>
                    <a:lstStyle/>
                    <a:p>
                      <a:pPr algn="just">
                        <a:spcAft>
                          <a:spcPts val="0"/>
                        </a:spcAft>
                      </a:pPr>
                      <a:r>
                        <a:rPr lang="tr-TR" sz="1800" dirty="0">
                          <a:effectLst/>
                        </a:rPr>
                        <a:t>Kağıt</a:t>
                      </a:r>
                      <a:endParaRPr lang="tr-TR" sz="1800" dirty="0">
                        <a:effectLst/>
                        <a:latin typeface="Times New Roman" panose="02020603050405020304" pitchFamily="18" charset="0"/>
                        <a:ea typeface="Times New Roman" panose="02020603050405020304" pitchFamily="18" charset="0"/>
                      </a:endParaRPr>
                    </a:p>
                  </a:txBody>
                  <a:tcPr marL="59055" marR="59055" marT="0" marB="0">
                    <a:solidFill>
                      <a:schemeClr val="bg1">
                        <a:lumMod val="95000"/>
                      </a:schemeClr>
                    </a:solidFill>
                  </a:tcPr>
                </a:tc>
                <a:tc>
                  <a:txBody>
                    <a:bodyPr/>
                    <a:lstStyle/>
                    <a:p>
                      <a:pPr algn="ctr">
                        <a:spcAft>
                          <a:spcPts val="0"/>
                        </a:spcAft>
                      </a:pPr>
                      <a:r>
                        <a:rPr lang="tr-TR" sz="1800">
                          <a:effectLst/>
                        </a:rPr>
                        <a:t>1</a:t>
                      </a:r>
                      <a:endParaRPr lang="tr-TR" sz="1800">
                        <a:effectLst/>
                        <a:latin typeface="Times New Roman" panose="02020603050405020304" pitchFamily="18" charset="0"/>
                        <a:ea typeface="Times New Roman" panose="02020603050405020304" pitchFamily="18" charset="0"/>
                      </a:endParaRPr>
                    </a:p>
                  </a:txBody>
                  <a:tcPr marL="59055" marR="64135" marT="0" marB="0"/>
                </a:tc>
                <a:tc>
                  <a:txBody>
                    <a:bodyPr/>
                    <a:lstStyle/>
                    <a:p>
                      <a:pPr algn="ctr">
                        <a:spcAft>
                          <a:spcPts val="0"/>
                        </a:spcAft>
                      </a:pPr>
                      <a:r>
                        <a:rPr lang="tr-TR" sz="1800">
                          <a:effectLst/>
                        </a:rPr>
                        <a:t>  0</a:t>
                      </a:r>
                      <a:endParaRPr lang="tr-TR" sz="1800">
                        <a:effectLst/>
                        <a:latin typeface="Times New Roman" panose="02020603050405020304" pitchFamily="18" charset="0"/>
                        <a:ea typeface="Times New Roman" panose="02020603050405020304" pitchFamily="18" charset="0"/>
                      </a:endParaRPr>
                    </a:p>
                  </a:txBody>
                  <a:tcPr marL="64135" marR="64135" marT="0" marB="0"/>
                </a:tc>
                <a:tc>
                  <a:txBody>
                    <a:bodyPr/>
                    <a:lstStyle/>
                    <a:p>
                      <a:pPr algn="just">
                        <a:spcAft>
                          <a:spcPts val="0"/>
                        </a:spcAft>
                      </a:pPr>
                      <a:r>
                        <a:rPr lang="tr-TR" sz="1800">
                          <a:effectLst/>
                        </a:rPr>
                        <a:t>     -1</a:t>
                      </a:r>
                      <a:endParaRPr lang="tr-TR" sz="1800">
                        <a:effectLst/>
                        <a:latin typeface="Times New Roman" panose="02020603050405020304" pitchFamily="18" charset="0"/>
                        <a:ea typeface="Times New Roman" panose="02020603050405020304" pitchFamily="18" charset="0"/>
                      </a:endParaRPr>
                    </a:p>
                  </a:txBody>
                  <a:tcPr marL="64135" marR="59055" marT="0" marB="0"/>
                </a:tc>
                <a:tc>
                  <a:txBody>
                    <a:bodyPr/>
                    <a:lstStyle/>
                    <a:p>
                      <a:pPr algn="ctr">
                        <a:spcAft>
                          <a:spcPts val="0"/>
                        </a:spcAft>
                      </a:pPr>
                      <a:r>
                        <a:rPr lang="tr-TR" sz="1800">
                          <a:effectLst/>
                        </a:rPr>
                        <a:t>-1</a:t>
                      </a:r>
                      <a:endParaRPr lang="tr-TR" sz="1800">
                        <a:effectLst/>
                        <a:latin typeface="Times New Roman" panose="02020603050405020304" pitchFamily="18" charset="0"/>
                        <a:ea typeface="Times New Roman" panose="02020603050405020304" pitchFamily="18" charset="0"/>
                      </a:endParaRPr>
                    </a:p>
                  </a:txBody>
                  <a:tcPr marL="59055" marR="59055" marT="0" marB="0"/>
                </a:tc>
                <a:extLst>
                  <a:ext uri="{0D108BD9-81ED-4DB2-BD59-A6C34878D82A}">
                    <a16:rowId xmlns:a16="http://schemas.microsoft.com/office/drawing/2014/main" val="235357999"/>
                  </a:ext>
                </a:extLst>
              </a:tr>
              <a:tr h="162560">
                <a:tc>
                  <a:txBody>
                    <a:bodyPr/>
                    <a:lstStyle/>
                    <a:p>
                      <a:pPr algn="just">
                        <a:spcAft>
                          <a:spcPts val="0"/>
                        </a:spcAft>
                      </a:pPr>
                      <a:r>
                        <a:rPr lang="tr-TR" sz="1800" dirty="0">
                          <a:effectLst/>
                        </a:rPr>
                        <a:t>Makas</a:t>
                      </a:r>
                      <a:endParaRPr lang="tr-TR" sz="1800" dirty="0">
                        <a:effectLst/>
                        <a:latin typeface="Times New Roman" panose="02020603050405020304" pitchFamily="18" charset="0"/>
                        <a:ea typeface="Times New Roman" panose="02020603050405020304" pitchFamily="18" charset="0"/>
                      </a:endParaRPr>
                    </a:p>
                  </a:txBody>
                  <a:tcPr marL="59055" marR="59055" marT="0" marB="0">
                    <a:solidFill>
                      <a:schemeClr val="bg1">
                        <a:lumMod val="95000"/>
                      </a:schemeClr>
                    </a:solidFill>
                  </a:tcPr>
                </a:tc>
                <a:tc>
                  <a:txBody>
                    <a:bodyPr/>
                    <a:lstStyle/>
                    <a:p>
                      <a:pPr algn="just">
                        <a:spcAft>
                          <a:spcPts val="0"/>
                        </a:spcAft>
                      </a:pPr>
                      <a:r>
                        <a:rPr lang="tr-TR" sz="1800" dirty="0">
                          <a:effectLst/>
                        </a:rPr>
                        <a:t>     -1</a:t>
                      </a:r>
                      <a:endParaRPr lang="tr-TR" sz="1800" dirty="0">
                        <a:effectLst/>
                        <a:latin typeface="Times New Roman" panose="02020603050405020304" pitchFamily="18" charset="0"/>
                        <a:ea typeface="Times New Roman" panose="02020603050405020304" pitchFamily="18" charset="0"/>
                      </a:endParaRPr>
                    </a:p>
                  </a:txBody>
                  <a:tcPr marL="59055" marR="64135" marT="0" marB="0"/>
                </a:tc>
                <a:tc>
                  <a:txBody>
                    <a:bodyPr/>
                    <a:lstStyle/>
                    <a:p>
                      <a:pPr algn="ctr">
                        <a:spcAft>
                          <a:spcPts val="0"/>
                        </a:spcAft>
                      </a:pPr>
                      <a:r>
                        <a:rPr lang="tr-TR" sz="1800">
                          <a:effectLst/>
                        </a:rPr>
                        <a:t> 1</a:t>
                      </a:r>
                      <a:endParaRPr lang="tr-TR" sz="1800">
                        <a:effectLst/>
                        <a:latin typeface="Times New Roman" panose="02020603050405020304" pitchFamily="18" charset="0"/>
                        <a:ea typeface="Times New Roman" panose="02020603050405020304" pitchFamily="18" charset="0"/>
                      </a:endParaRPr>
                    </a:p>
                  </a:txBody>
                  <a:tcPr marL="64135" marR="64135" marT="0" marB="0"/>
                </a:tc>
                <a:tc>
                  <a:txBody>
                    <a:bodyPr/>
                    <a:lstStyle/>
                    <a:p>
                      <a:pPr algn="ctr">
                        <a:spcAft>
                          <a:spcPts val="0"/>
                        </a:spcAft>
                      </a:pPr>
                      <a:r>
                        <a:rPr lang="tr-TR" sz="1800">
                          <a:effectLst/>
                        </a:rPr>
                        <a:t> 0</a:t>
                      </a:r>
                      <a:endParaRPr lang="tr-TR" sz="1800">
                        <a:effectLst/>
                        <a:latin typeface="Times New Roman" panose="02020603050405020304" pitchFamily="18" charset="0"/>
                        <a:ea typeface="Times New Roman" panose="02020603050405020304" pitchFamily="18" charset="0"/>
                      </a:endParaRPr>
                    </a:p>
                  </a:txBody>
                  <a:tcPr marL="64135" marR="59055" marT="0" marB="0"/>
                </a:tc>
                <a:tc>
                  <a:txBody>
                    <a:bodyPr/>
                    <a:lstStyle/>
                    <a:p>
                      <a:pPr algn="ctr">
                        <a:spcAft>
                          <a:spcPts val="0"/>
                        </a:spcAft>
                      </a:pPr>
                      <a:r>
                        <a:rPr lang="tr-TR" sz="1800">
                          <a:effectLst/>
                        </a:rPr>
                        <a:t>-1</a:t>
                      </a:r>
                      <a:endParaRPr lang="tr-TR" sz="1800">
                        <a:effectLst/>
                        <a:latin typeface="Times New Roman" panose="02020603050405020304" pitchFamily="18" charset="0"/>
                        <a:ea typeface="Times New Roman" panose="02020603050405020304" pitchFamily="18" charset="0"/>
                      </a:endParaRPr>
                    </a:p>
                  </a:txBody>
                  <a:tcPr marL="59055" marR="59055" marT="0" marB="0"/>
                </a:tc>
                <a:extLst>
                  <a:ext uri="{0D108BD9-81ED-4DB2-BD59-A6C34878D82A}">
                    <a16:rowId xmlns:a16="http://schemas.microsoft.com/office/drawing/2014/main" val="3039009896"/>
                  </a:ext>
                </a:extLst>
              </a:tr>
              <a:tr h="170815">
                <a:tc>
                  <a:txBody>
                    <a:bodyPr/>
                    <a:lstStyle/>
                    <a:p>
                      <a:pPr algn="ctr">
                        <a:spcAft>
                          <a:spcPts val="0"/>
                        </a:spcAft>
                      </a:pPr>
                      <a:r>
                        <a:rPr lang="tr-TR" sz="1800" dirty="0">
                          <a:effectLst/>
                        </a:rPr>
                        <a:t>Sütun  En Büyüğü</a:t>
                      </a:r>
                      <a:endParaRPr lang="tr-TR" sz="1800" dirty="0">
                        <a:effectLst/>
                        <a:latin typeface="Times New Roman" panose="02020603050405020304" pitchFamily="18" charset="0"/>
                        <a:ea typeface="Times New Roman" panose="02020603050405020304" pitchFamily="18" charset="0"/>
                      </a:endParaRPr>
                    </a:p>
                  </a:txBody>
                  <a:tcPr marL="59055" marR="59055" marT="0" marB="0"/>
                </a:tc>
                <a:tc>
                  <a:txBody>
                    <a:bodyPr/>
                    <a:lstStyle/>
                    <a:p>
                      <a:pPr algn="ctr">
                        <a:spcAft>
                          <a:spcPts val="0"/>
                        </a:spcAft>
                      </a:pPr>
                      <a:r>
                        <a:rPr lang="tr-TR" sz="1800">
                          <a:effectLst/>
                        </a:rPr>
                        <a:t>1</a:t>
                      </a:r>
                      <a:endParaRPr lang="tr-TR" sz="1800">
                        <a:effectLst/>
                        <a:latin typeface="Times New Roman" panose="02020603050405020304" pitchFamily="18" charset="0"/>
                        <a:ea typeface="Times New Roman" panose="02020603050405020304" pitchFamily="18" charset="0"/>
                      </a:endParaRPr>
                    </a:p>
                  </a:txBody>
                  <a:tcPr marL="59055" marR="64135" marT="0" marB="0" anchor="ctr"/>
                </a:tc>
                <a:tc>
                  <a:txBody>
                    <a:bodyPr/>
                    <a:lstStyle/>
                    <a:p>
                      <a:pPr algn="ctr">
                        <a:spcAft>
                          <a:spcPts val="0"/>
                        </a:spcAft>
                      </a:pPr>
                      <a:r>
                        <a:rPr lang="tr-TR" sz="1800">
                          <a:effectLst/>
                        </a:rPr>
                        <a:t>1</a:t>
                      </a:r>
                      <a:endParaRPr lang="tr-TR" sz="1800">
                        <a:effectLst/>
                        <a:latin typeface="Times New Roman" panose="02020603050405020304" pitchFamily="18" charset="0"/>
                        <a:ea typeface="Times New Roman" panose="02020603050405020304" pitchFamily="18" charset="0"/>
                      </a:endParaRPr>
                    </a:p>
                  </a:txBody>
                  <a:tcPr marL="64135" marR="64135" marT="0" marB="0" anchor="ctr"/>
                </a:tc>
                <a:tc>
                  <a:txBody>
                    <a:bodyPr/>
                    <a:lstStyle/>
                    <a:p>
                      <a:pPr algn="ctr">
                        <a:spcAft>
                          <a:spcPts val="0"/>
                        </a:spcAft>
                      </a:pPr>
                      <a:r>
                        <a:rPr lang="tr-TR" sz="1800">
                          <a:effectLst/>
                        </a:rPr>
                        <a:t>1</a:t>
                      </a:r>
                      <a:endParaRPr lang="tr-TR" sz="1800">
                        <a:effectLst/>
                        <a:latin typeface="Times New Roman" panose="02020603050405020304" pitchFamily="18" charset="0"/>
                        <a:ea typeface="Times New Roman" panose="02020603050405020304" pitchFamily="18" charset="0"/>
                      </a:endParaRPr>
                    </a:p>
                  </a:txBody>
                  <a:tcPr marL="64135" marR="59055" marT="0" marB="0" anchor="ctr"/>
                </a:tc>
                <a:tc>
                  <a:txBody>
                    <a:bodyPr/>
                    <a:lstStyle/>
                    <a:p>
                      <a:pPr algn="ctr">
                        <a:spcAft>
                          <a:spcPts val="0"/>
                        </a:spcAft>
                      </a:pPr>
                      <a:r>
                        <a:rPr lang="tr-TR" sz="1800" dirty="0">
                          <a:effectLst/>
                        </a:rPr>
                        <a:t>-1 </a:t>
                      </a:r>
                      <a:r>
                        <a:rPr lang="tr-TR" sz="1800" spc="-10" dirty="0">
                          <a:effectLst/>
                          <a:sym typeface="Symbol" panose="05050102010706020507" pitchFamily="18" charset="2"/>
                        </a:rPr>
                        <a:t> </a:t>
                      </a:r>
                      <a:r>
                        <a:rPr lang="tr-TR" sz="1800" dirty="0">
                          <a:effectLst/>
                        </a:rPr>
                        <a:t>1</a:t>
                      </a:r>
                      <a:endParaRPr lang="tr-TR" sz="1800" dirty="0">
                        <a:effectLst/>
                        <a:latin typeface="Times New Roman" panose="02020603050405020304" pitchFamily="18" charset="0"/>
                        <a:ea typeface="Times New Roman" panose="02020603050405020304" pitchFamily="18" charset="0"/>
                      </a:endParaRPr>
                    </a:p>
                  </a:txBody>
                  <a:tcPr marL="59055" marR="59055" marT="0" marB="0" anchor="ctr"/>
                </a:tc>
                <a:extLst>
                  <a:ext uri="{0D108BD9-81ED-4DB2-BD59-A6C34878D82A}">
                    <a16:rowId xmlns:a16="http://schemas.microsoft.com/office/drawing/2014/main" val="2850505982"/>
                  </a:ext>
                </a:extLst>
              </a:tr>
            </a:tbl>
          </a:graphicData>
        </a:graphic>
      </p:graphicFrame>
    </p:spTree>
    <p:extLst>
      <p:ext uri="{BB962C8B-B14F-4D97-AF65-F5344CB8AC3E}">
        <p14:creationId xmlns:p14="http://schemas.microsoft.com/office/powerpoint/2010/main" val="41152528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spect="1" noChangeArrowheads="1"/>
          </p:cNvSpPr>
          <p:nvPr>
            <p:ph type="title"/>
          </p:nvPr>
        </p:nvSpPr>
        <p:spPr>
          <a:xfrm>
            <a:off x="95250" y="576589"/>
            <a:ext cx="8953500" cy="442538"/>
          </a:xfrm>
        </p:spPr>
        <p:txBody>
          <a:bodyPr/>
          <a:lstStyle/>
          <a:p>
            <a:r>
              <a:rPr lang="tr-TR" altLang="tr-TR" dirty="0"/>
              <a:t>Eş Strateji-Üstün Strateji</a:t>
            </a:r>
            <a:br>
              <a:rPr lang="tr-TR" altLang="tr-TR" dirty="0"/>
            </a:br>
            <a:r>
              <a:rPr lang="tr-TR" altLang="tr-TR" dirty="0"/>
              <a:t>Mahkum Strateji </a:t>
            </a:r>
          </a:p>
        </p:txBody>
      </p:sp>
      <p:sp>
        <p:nvSpPr>
          <p:cNvPr id="185347" name="Rectangle 3"/>
          <p:cNvSpPr>
            <a:spLocks noGrp="1" noChangeAspect="1" noChangeArrowheads="1"/>
          </p:cNvSpPr>
          <p:nvPr>
            <p:ph idx="1"/>
          </p:nvPr>
        </p:nvSpPr>
        <p:spPr bwMode="auto">
          <a:xfrm>
            <a:off x="95250" y="1808922"/>
            <a:ext cx="8953500" cy="95141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lnSpc>
                <a:spcPct val="90000"/>
              </a:lnSpc>
              <a:buNone/>
            </a:pPr>
            <a:r>
              <a:rPr lang="tr-TR" altLang="tr-TR" sz="2000" dirty="0" err="1"/>
              <a:t>mxn</a:t>
            </a:r>
            <a:r>
              <a:rPr lang="tr-TR" altLang="tr-TR" sz="2000" dirty="0"/>
              <a:t> </a:t>
            </a:r>
            <a:r>
              <a:rPr lang="tr-TR" altLang="tr-TR" sz="2000" dirty="0" err="1"/>
              <a:t>stratejili</a:t>
            </a:r>
            <a:r>
              <a:rPr lang="tr-TR" altLang="tr-TR" sz="2000" dirty="0"/>
              <a:t> oyunların çözümünü kolaylaştırma için boyut </a:t>
            </a:r>
            <a:r>
              <a:rPr lang="tr-TR" altLang="tr-TR" sz="2000" dirty="0" err="1"/>
              <a:t>küçültem</a:t>
            </a:r>
            <a:r>
              <a:rPr lang="tr-TR" altLang="tr-TR" sz="2000" dirty="0"/>
              <a:t>(indirgeme </a:t>
            </a:r>
            <a:r>
              <a:rPr lang="tr-TR" altLang="tr-TR" sz="2000" dirty="0" err="1"/>
              <a:t>yapılur</a:t>
            </a:r>
            <a:r>
              <a:rPr lang="tr-TR" altLang="tr-TR" sz="2000" dirty="0"/>
              <a:t>). Boyut küçültmede kullanılabilecek 3 çeşit strateji vardır: </a:t>
            </a:r>
          </a:p>
        </p:txBody>
      </p:sp>
      <p:grpSp>
        <p:nvGrpSpPr>
          <p:cNvPr id="5" name="Grup 4"/>
          <p:cNvGrpSpPr/>
          <p:nvPr/>
        </p:nvGrpSpPr>
        <p:grpSpPr>
          <a:xfrm>
            <a:off x="371112" y="2889542"/>
            <a:ext cx="7919448" cy="2407470"/>
            <a:chOff x="371112" y="3592736"/>
            <a:chExt cx="7919448" cy="2407470"/>
          </a:xfrm>
        </p:grpSpPr>
        <p:pic>
          <p:nvPicPr>
            <p:cNvPr id="61444" name="Picture 4" descr="Scales of justice sign red icon with soft Vector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490" y="3592736"/>
              <a:ext cx="2057400" cy="2219326"/>
            </a:xfrm>
            <a:prstGeom prst="rect">
              <a:avLst/>
            </a:prstGeom>
            <a:noFill/>
            <a:extLst>
              <a:ext uri="{909E8E84-426E-40DD-AFC4-6F175D3DCCD1}">
                <a14:hiddenFill xmlns:a14="http://schemas.microsoft.com/office/drawing/2010/main">
                  <a:solidFill>
                    <a:srgbClr val="FFFFFF"/>
                  </a:solidFill>
                </a14:hiddenFill>
              </a:ext>
            </a:extLst>
          </p:spPr>
        </p:pic>
        <p:pic>
          <p:nvPicPr>
            <p:cNvPr id="61446" name="Picture 6" descr="Scales balance sign red icon with soft Royalty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4585" y="3592736"/>
              <a:ext cx="2085975" cy="2190750"/>
            </a:xfrm>
            <a:prstGeom prst="rect">
              <a:avLst/>
            </a:prstGeom>
            <a:noFill/>
            <a:extLst>
              <a:ext uri="{909E8E84-426E-40DD-AFC4-6F175D3DCCD1}">
                <a14:hiddenFill xmlns:a14="http://schemas.microsoft.com/office/drawing/2010/main">
                  <a:solidFill>
                    <a:srgbClr val="FFFFFF"/>
                  </a:solidFill>
                </a14:hiddenFill>
              </a:ext>
            </a:extLst>
          </p:spPr>
        </p:pic>
        <p:sp>
          <p:nvSpPr>
            <p:cNvPr id="3" name="Dikdörtgen 2"/>
            <p:cNvSpPr/>
            <p:nvPr/>
          </p:nvSpPr>
          <p:spPr>
            <a:xfrm>
              <a:off x="371112" y="5624827"/>
              <a:ext cx="7919448" cy="375379"/>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grpSp>
      <p:sp>
        <p:nvSpPr>
          <p:cNvPr id="4" name="Dikdörtgen 3"/>
          <p:cNvSpPr/>
          <p:nvPr/>
        </p:nvSpPr>
        <p:spPr>
          <a:xfrm>
            <a:off x="3256533" y="3429000"/>
            <a:ext cx="2730137" cy="840230"/>
          </a:xfrm>
          <a:prstGeom prst="rect">
            <a:avLst/>
          </a:prstGeom>
        </p:spPr>
        <p:txBody>
          <a:bodyPr wrap="square">
            <a:spAutoFit/>
          </a:bodyPr>
          <a:lstStyle/>
          <a:p>
            <a:pPr>
              <a:lnSpc>
                <a:spcPct val="90000"/>
              </a:lnSpc>
            </a:pPr>
            <a:r>
              <a:rPr lang="tr-TR" altLang="tr-TR" u="sng" dirty="0"/>
              <a:t>1. Eş stratejiler</a:t>
            </a:r>
            <a:r>
              <a:rPr lang="tr-TR" altLang="tr-TR" dirty="0"/>
              <a:t> </a:t>
            </a:r>
          </a:p>
          <a:p>
            <a:pPr>
              <a:lnSpc>
                <a:spcPct val="90000"/>
              </a:lnSpc>
            </a:pPr>
            <a:r>
              <a:rPr lang="tr-TR" altLang="tr-TR" u="sng" dirty="0"/>
              <a:t>2. Üstün stratejiler</a:t>
            </a:r>
            <a:endParaRPr lang="tr-TR" altLang="tr-TR" dirty="0"/>
          </a:p>
          <a:p>
            <a:pPr>
              <a:lnSpc>
                <a:spcPct val="90000"/>
              </a:lnSpc>
            </a:pPr>
            <a:r>
              <a:rPr lang="tr-TR" altLang="tr-TR" u="sng" dirty="0"/>
              <a:t>3. Mahkum strateji</a:t>
            </a:r>
          </a:p>
        </p:txBody>
      </p:sp>
    </p:spTree>
    <p:extLst>
      <p:ext uri="{BB962C8B-B14F-4D97-AF65-F5344CB8AC3E}">
        <p14:creationId xmlns:p14="http://schemas.microsoft.com/office/powerpoint/2010/main" val="22163849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11"/>
          <p:cNvSpPr>
            <a:spLocks noGrp="1" noChangeAspect="1" noChangeArrowheads="1"/>
          </p:cNvSpPr>
          <p:nvPr>
            <p:ph type="title"/>
          </p:nvPr>
        </p:nvSpPr>
        <p:spPr>
          <a:xfrm>
            <a:off x="0" y="303231"/>
            <a:ext cx="9144000" cy="576263"/>
          </a:xfrm>
        </p:spPr>
        <p:txBody>
          <a:bodyPr/>
          <a:lstStyle/>
          <a:p>
            <a:r>
              <a:rPr lang="tr-TR" altLang="tr-TR" dirty="0"/>
              <a:t>Örnek-17 / Çözüm-17</a:t>
            </a:r>
          </a:p>
        </p:txBody>
      </p:sp>
      <p:graphicFrame>
        <p:nvGraphicFramePr>
          <p:cNvPr id="4" name="Tablo 3"/>
          <p:cNvGraphicFramePr>
            <a:graphicFrameLocks noGrp="1"/>
          </p:cNvGraphicFramePr>
          <p:nvPr>
            <p:extLst>
              <p:ext uri="{D42A27DB-BD31-4B8C-83A1-F6EECF244321}">
                <p14:modId xmlns:p14="http://schemas.microsoft.com/office/powerpoint/2010/main" val="444004887"/>
              </p:ext>
            </p:extLst>
          </p:nvPr>
        </p:nvGraphicFramePr>
        <p:xfrm>
          <a:off x="406848" y="957544"/>
          <a:ext cx="3964184" cy="1994260"/>
        </p:xfrm>
        <a:graphic>
          <a:graphicData uri="http://schemas.openxmlformats.org/drawingml/2006/table">
            <a:tbl>
              <a:tblPr firstRow="1" firstCol="1" bandRow="1">
                <a:tableStyleId>{5940675A-B579-460E-94D1-54222C63F5DA}</a:tableStyleId>
              </a:tblPr>
              <a:tblGrid>
                <a:gridCol w="1327210">
                  <a:extLst>
                    <a:ext uri="{9D8B030D-6E8A-4147-A177-3AD203B41FA5}">
                      <a16:colId xmlns:a16="http://schemas.microsoft.com/office/drawing/2014/main" val="1786615933"/>
                    </a:ext>
                  </a:extLst>
                </a:gridCol>
                <a:gridCol w="649274">
                  <a:extLst>
                    <a:ext uri="{9D8B030D-6E8A-4147-A177-3AD203B41FA5}">
                      <a16:colId xmlns:a16="http://schemas.microsoft.com/office/drawing/2014/main" val="971219155"/>
                    </a:ext>
                  </a:extLst>
                </a:gridCol>
                <a:gridCol w="649274">
                  <a:extLst>
                    <a:ext uri="{9D8B030D-6E8A-4147-A177-3AD203B41FA5}">
                      <a16:colId xmlns:a16="http://schemas.microsoft.com/office/drawing/2014/main" val="915996188"/>
                    </a:ext>
                  </a:extLst>
                </a:gridCol>
                <a:gridCol w="669213">
                  <a:extLst>
                    <a:ext uri="{9D8B030D-6E8A-4147-A177-3AD203B41FA5}">
                      <a16:colId xmlns:a16="http://schemas.microsoft.com/office/drawing/2014/main" val="4286699941"/>
                    </a:ext>
                  </a:extLst>
                </a:gridCol>
                <a:gridCol w="669213">
                  <a:extLst>
                    <a:ext uri="{9D8B030D-6E8A-4147-A177-3AD203B41FA5}">
                      <a16:colId xmlns:a16="http://schemas.microsoft.com/office/drawing/2014/main" val="1716823899"/>
                    </a:ext>
                  </a:extLst>
                </a:gridCol>
              </a:tblGrid>
              <a:tr h="545365">
                <a:tc rowSpan="2">
                  <a:txBody>
                    <a:bodyPr/>
                    <a:lstStyle/>
                    <a:p>
                      <a:pPr algn="ctr">
                        <a:spcAft>
                          <a:spcPts val="0"/>
                        </a:spcAft>
                      </a:pPr>
                      <a:r>
                        <a:rPr lang="tr-TR" sz="1800" spc="-10" dirty="0">
                          <a:effectLst/>
                        </a:rPr>
                        <a:t>Satır</a:t>
                      </a:r>
                      <a:endParaRPr lang="tr-TR" sz="1800" dirty="0">
                        <a:effectLst/>
                      </a:endParaRPr>
                    </a:p>
                    <a:p>
                      <a:pPr algn="ctr">
                        <a:spcAft>
                          <a:spcPts val="0"/>
                        </a:spcAft>
                      </a:pPr>
                      <a:r>
                        <a:rPr lang="tr-TR" sz="1800" spc="-10" dirty="0">
                          <a:effectLst/>
                        </a:rPr>
                        <a:t>Oyuncusu</a:t>
                      </a:r>
                      <a:endParaRPr lang="tr-TR" sz="1800" dirty="0">
                        <a:effectLst/>
                      </a:endParaRPr>
                    </a:p>
                    <a:p>
                      <a:pPr algn="ctr">
                        <a:spcAft>
                          <a:spcPts val="0"/>
                        </a:spcAft>
                      </a:pPr>
                      <a:r>
                        <a:rPr lang="tr-TR" sz="1800" spc="-10" dirty="0">
                          <a:effectLst/>
                        </a:rPr>
                        <a:t>Stratejisi</a:t>
                      </a:r>
                      <a:endParaRPr lang="tr-TR" sz="1800" dirty="0">
                        <a:effectLst/>
                        <a:latin typeface="Times New Roman" panose="02020603050405020304" pitchFamily="18" charset="0"/>
                        <a:ea typeface="Times New Roman" panose="02020603050405020304" pitchFamily="18" charset="0"/>
                      </a:endParaRPr>
                    </a:p>
                  </a:txBody>
                  <a:tcPr marL="59055" marR="68580" marT="0" marB="0">
                    <a:solidFill>
                      <a:schemeClr val="bg1">
                        <a:lumMod val="95000"/>
                      </a:schemeClr>
                    </a:solidFill>
                  </a:tcPr>
                </a:tc>
                <a:tc gridSpan="4">
                  <a:txBody>
                    <a:bodyPr/>
                    <a:lstStyle/>
                    <a:p>
                      <a:pPr algn="ctr">
                        <a:spcAft>
                          <a:spcPts val="0"/>
                        </a:spcAft>
                      </a:pPr>
                      <a:r>
                        <a:rPr lang="tr-TR" sz="1800" spc="-10" dirty="0">
                          <a:effectLst/>
                        </a:rPr>
                        <a:t>Sütun Oyuncusu</a:t>
                      </a:r>
                      <a:endParaRPr lang="tr-TR" sz="1800" dirty="0">
                        <a:effectLst/>
                      </a:endParaRPr>
                    </a:p>
                    <a:p>
                      <a:pPr algn="ctr">
                        <a:spcAft>
                          <a:spcPts val="0"/>
                        </a:spcAft>
                      </a:pPr>
                      <a:r>
                        <a:rPr lang="tr-TR" sz="1800" spc="-10" dirty="0">
                          <a:effectLst/>
                        </a:rPr>
                        <a:t>Stratejisi</a:t>
                      </a:r>
                      <a:endParaRPr lang="tr-TR" sz="1800" dirty="0">
                        <a:effectLst/>
                        <a:latin typeface="Times New Roman" panose="02020603050405020304" pitchFamily="18" charset="0"/>
                        <a:ea typeface="Times New Roman" panose="02020603050405020304" pitchFamily="18" charset="0"/>
                      </a:endParaRPr>
                    </a:p>
                  </a:txBody>
                  <a:tcPr marL="59055" marR="59055" marT="0" marB="0">
                    <a:solidFill>
                      <a:schemeClr val="bg1">
                        <a:lumMod val="95000"/>
                      </a:schemeClr>
                    </a:solidFill>
                  </a:tcPr>
                </a:tc>
                <a:tc hMerge="1">
                  <a:txBody>
                    <a:bodyPr/>
                    <a:lstStyle/>
                    <a:p>
                      <a:endParaRPr lang="tr-TR"/>
                    </a:p>
                  </a:txBody>
                  <a:tcPr/>
                </a:tc>
                <a:tc hMerge="1">
                  <a:txBody>
                    <a:bodyPr/>
                    <a:lstStyle/>
                    <a:p>
                      <a:endParaRPr lang="tr-TR"/>
                    </a:p>
                  </a:txBody>
                  <a:tcPr/>
                </a:tc>
                <a:tc hMerge="1">
                  <a:txBody>
                    <a:bodyPr/>
                    <a:lstStyle/>
                    <a:p>
                      <a:endParaRPr lang="tr-TR"/>
                    </a:p>
                  </a:txBody>
                  <a:tcPr/>
                </a:tc>
                <a:extLst>
                  <a:ext uri="{0D108BD9-81ED-4DB2-BD59-A6C34878D82A}">
                    <a16:rowId xmlns:a16="http://schemas.microsoft.com/office/drawing/2014/main" val="2333716404"/>
                  </a:ext>
                </a:extLst>
              </a:tr>
              <a:tr h="169309">
                <a:tc vMerge="1">
                  <a:txBody>
                    <a:bodyPr/>
                    <a:lstStyle/>
                    <a:p>
                      <a:endParaRPr lang="tr-TR"/>
                    </a:p>
                  </a:txBody>
                  <a:tcPr/>
                </a:tc>
                <a:tc>
                  <a:txBody>
                    <a:bodyPr/>
                    <a:lstStyle/>
                    <a:p>
                      <a:pPr algn="ctr">
                        <a:spcAft>
                          <a:spcPts val="0"/>
                        </a:spcAft>
                      </a:pPr>
                      <a:r>
                        <a:rPr lang="tr-TR" sz="1800" spc="-10" dirty="0">
                          <a:effectLst/>
                        </a:rPr>
                        <a:t>C</a:t>
                      </a:r>
                      <a:r>
                        <a:rPr lang="tr-TR" sz="1800" spc="-10" baseline="-25000" dirty="0">
                          <a:effectLst/>
                        </a:rPr>
                        <a:t>1</a:t>
                      </a:r>
                      <a:endParaRPr lang="tr-TR" sz="1800" dirty="0">
                        <a:effectLst/>
                        <a:latin typeface="Times New Roman" panose="02020603050405020304" pitchFamily="18" charset="0"/>
                        <a:ea typeface="Times New Roman" panose="02020603050405020304" pitchFamily="18" charset="0"/>
                      </a:endParaRPr>
                    </a:p>
                  </a:txBody>
                  <a:tcPr marL="68580" marR="64135" marT="0" marB="0">
                    <a:solidFill>
                      <a:schemeClr val="bg1">
                        <a:lumMod val="95000"/>
                      </a:schemeClr>
                    </a:solidFill>
                  </a:tcPr>
                </a:tc>
                <a:tc>
                  <a:txBody>
                    <a:bodyPr/>
                    <a:lstStyle/>
                    <a:p>
                      <a:pPr algn="ctr">
                        <a:spcAft>
                          <a:spcPts val="0"/>
                        </a:spcAft>
                      </a:pPr>
                      <a:r>
                        <a:rPr lang="tr-TR" sz="1800" spc="-10" dirty="0">
                          <a:effectLst/>
                        </a:rPr>
                        <a:t>C</a:t>
                      </a:r>
                      <a:r>
                        <a:rPr lang="tr-TR" sz="1800" spc="-10" baseline="-25000" dirty="0">
                          <a:effectLst/>
                        </a:rPr>
                        <a:t>2</a:t>
                      </a:r>
                      <a:endParaRPr lang="tr-TR" sz="1800" dirty="0">
                        <a:effectLst/>
                        <a:latin typeface="Times New Roman" panose="02020603050405020304" pitchFamily="18" charset="0"/>
                        <a:ea typeface="Times New Roman" panose="02020603050405020304" pitchFamily="18" charset="0"/>
                      </a:endParaRPr>
                    </a:p>
                  </a:txBody>
                  <a:tcPr marL="64135" marR="64135" marT="0" marB="0">
                    <a:solidFill>
                      <a:schemeClr val="bg1">
                        <a:lumMod val="95000"/>
                      </a:schemeClr>
                    </a:solidFill>
                  </a:tcPr>
                </a:tc>
                <a:tc>
                  <a:txBody>
                    <a:bodyPr/>
                    <a:lstStyle/>
                    <a:p>
                      <a:pPr algn="ctr">
                        <a:spcAft>
                          <a:spcPts val="0"/>
                        </a:spcAft>
                      </a:pPr>
                      <a:r>
                        <a:rPr lang="tr-TR" sz="1800" spc="-10">
                          <a:effectLst/>
                        </a:rPr>
                        <a:t>C</a:t>
                      </a:r>
                      <a:r>
                        <a:rPr lang="tr-TR" sz="1800" spc="-10" baseline="-25000">
                          <a:effectLst/>
                        </a:rPr>
                        <a:t>3</a:t>
                      </a:r>
                      <a:endParaRPr lang="tr-TR" sz="1800">
                        <a:effectLst/>
                        <a:latin typeface="Times New Roman" panose="02020603050405020304" pitchFamily="18" charset="0"/>
                        <a:ea typeface="Times New Roman" panose="02020603050405020304" pitchFamily="18" charset="0"/>
                      </a:endParaRPr>
                    </a:p>
                  </a:txBody>
                  <a:tcPr marL="64135" marR="64135" marT="0" marB="0">
                    <a:solidFill>
                      <a:schemeClr val="bg1">
                        <a:lumMod val="95000"/>
                      </a:schemeClr>
                    </a:solidFill>
                  </a:tcPr>
                </a:tc>
                <a:tc>
                  <a:txBody>
                    <a:bodyPr/>
                    <a:lstStyle/>
                    <a:p>
                      <a:pPr algn="ctr">
                        <a:spcAft>
                          <a:spcPts val="0"/>
                        </a:spcAft>
                      </a:pPr>
                      <a:r>
                        <a:rPr lang="tr-TR" sz="1800" spc="-10" dirty="0">
                          <a:effectLst/>
                        </a:rPr>
                        <a:t>C</a:t>
                      </a:r>
                      <a:r>
                        <a:rPr lang="tr-TR" sz="1800" spc="-10" baseline="-25000" dirty="0">
                          <a:effectLst/>
                        </a:rPr>
                        <a:t>4</a:t>
                      </a:r>
                      <a:endParaRPr lang="tr-TR" sz="1800" dirty="0">
                        <a:effectLst/>
                        <a:latin typeface="Times New Roman" panose="02020603050405020304" pitchFamily="18" charset="0"/>
                        <a:ea typeface="Times New Roman" panose="02020603050405020304" pitchFamily="18" charset="0"/>
                      </a:endParaRPr>
                    </a:p>
                  </a:txBody>
                  <a:tcPr marL="64135" marR="59055" marT="0" marB="0">
                    <a:solidFill>
                      <a:schemeClr val="bg1">
                        <a:lumMod val="95000"/>
                      </a:schemeClr>
                    </a:solidFill>
                  </a:tcPr>
                </a:tc>
                <a:extLst>
                  <a:ext uri="{0D108BD9-81ED-4DB2-BD59-A6C34878D82A}">
                    <a16:rowId xmlns:a16="http://schemas.microsoft.com/office/drawing/2014/main" val="1635668081"/>
                  </a:ext>
                </a:extLst>
              </a:tr>
              <a:tr h="292825">
                <a:tc>
                  <a:txBody>
                    <a:bodyPr/>
                    <a:lstStyle/>
                    <a:p>
                      <a:pPr algn="ctr">
                        <a:spcAft>
                          <a:spcPts val="0"/>
                        </a:spcAft>
                      </a:pPr>
                      <a:r>
                        <a:rPr lang="tr-TR" sz="1800" spc="-10" dirty="0">
                          <a:effectLst/>
                        </a:rPr>
                        <a:t>R</a:t>
                      </a:r>
                      <a:r>
                        <a:rPr lang="tr-TR" sz="1800" spc="-10" baseline="-25000" dirty="0">
                          <a:effectLst/>
                        </a:rPr>
                        <a:t>1</a:t>
                      </a:r>
                      <a:endParaRPr lang="tr-TR" sz="1800" dirty="0">
                        <a:effectLst/>
                        <a:latin typeface="Times New Roman" panose="02020603050405020304" pitchFamily="18" charset="0"/>
                        <a:ea typeface="Times New Roman" panose="02020603050405020304" pitchFamily="18" charset="0"/>
                      </a:endParaRPr>
                    </a:p>
                  </a:txBody>
                  <a:tcPr marL="59055" marR="59055" marT="0" marB="0">
                    <a:solidFill>
                      <a:schemeClr val="bg1">
                        <a:lumMod val="95000"/>
                      </a:schemeClr>
                    </a:solidFill>
                  </a:tcPr>
                </a:tc>
                <a:tc>
                  <a:txBody>
                    <a:bodyPr/>
                    <a:lstStyle/>
                    <a:p>
                      <a:pPr algn="ctr">
                        <a:spcAft>
                          <a:spcPts val="0"/>
                        </a:spcAft>
                      </a:pPr>
                      <a:r>
                        <a:rPr lang="tr-TR" sz="1800" spc="-10">
                          <a:effectLst/>
                        </a:rPr>
                        <a:t>1</a:t>
                      </a:r>
                      <a:endParaRPr lang="tr-TR" sz="1800">
                        <a:effectLst/>
                        <a:latin typeface="Times New Roman" panose="02020603050405020304" pitchFamily="18" charset="0"/>
                        <a:ea typeface="Times New Roman" panose="02020603050405020304" pitchFamily="18" charset="0"/>
                      </a:endParaRPr>
                    </a:p>
                  </a:txBody>
                  <a:tcPr marL="68580" marR="64135" marT="0" marB="0"/>
                </a:tc>
                <a:tc>
                  <a:txBody>
                    <a:bodyPr/>
                    <a:lstStyle/>
                    <a:p>
                      <a:pPr algn="ctr">
                        <a:spcAft>
                          <a:spcPts val="0"/>
                        </a:spcAft>
                      </a:pPr>
                      <a:r>
                        <a:rPr lang="tr-TR" sz="1800" spc="-10">
                          <a:effectLst/>
                        </a:rPr>
                        <a:t>2</a:t>
                      </a:r>
                      <a:endParaRPr lang="tr-TR" sz="1800">
                        <a:effectLst/>
                        <a:latin typeface="Times New Roman" panose="02020603050405020304" pitchFamily="18" charset="0"/>
                        <a:ea typeface="Times New Roman" panose="02020603050405020304" pitchFamily="18" charset="0"/>
                      </a:endParaRPr>
                    </a:p>
                  </a:txBody>
                  <a:tcPr marL="64135" marR="64135" marT="0" marB="0"/>
                </a:tc>
                <a:tc>
                  <a:txBody>
                    <a:bodyPr/>
                    <a:lstStyle/>
                    <a:p>
                      <a:pPr algn="ctr">
                        <a:spcAft>
                          <a:spcPts val="0"/>
                        </a:spcAft>
                      </a:pPr>
                      <a:r>
                        <a:rPr lang="tr-TR" sz="1800" spc="-10">
                          <a:effectLst/>
                        </a:rPr>
                        <a:t>3</a:t>
                      </a:r>
                      <a:endParaRPr lang="tr-TR" sz="1800">
                        <a:effectLst/>
                        <a:latin typeface="Times New Roman" panose="02020603050405020304" pitchFamily="18" charset="0"/>
                        <a:ea typeface="Times New Roman" panose="02020603050405020304" pitchFamily="18" charset="0"/>
                      </a:endParaRPr>
                    </a:p>
                  </a:txBody>
                  <a:tcPr marL="64135" marR="64135" marT="0" marB="0"/>
                </a:tc>
                <a:tc>
                  <a:txBody>
                    <a:bodyPr/>
                    <a:lstStyle/>
                    <a:p>
                      <a:pPr algn="ctr">
                        <a:spcAft>
                          <a:spcPts val="0"/>
                        </a:spcAft>
                      </a:pPr>
                      <a:r>
                        <a:rPr lang="tr-TR" sz="1800" spc="-10" dirty="0">
                          <a:effectLst/>
                        </a:rPr>
                        <a:t>1</a:t>
                      </a:r>
                      <a:endParaRPr lang="tr-TR" sz="1800" dirty="0">
                        <a:effectLst/>
                        <a:latin typeface="Times New Roman" panose="02020603050405020304" pitchFamily="18" charset="0"/>
                        <a:ea typeface="Times New Roman" panose="02020603050405020304" pitchFamily="18" charset="0"/>
                      </a:endParaRPr>
                    </a:p>
                  </a:txBody>
                  <a:tcPr marL="64135" marR="59055" marT="0" marB="0"/>
                </a:tc>
                <a:extLst>
                  <a:ext uri="{0D108BD9-81ED-4DB2-BD59-A6C34878D82A}">
                    <a16:rowId xmlns:a16="http://schemas.microsoft.com/office/drawing/2014/main" val="1118752778"/>
                  </a:ext>
                </a:extLst>
              </a:tr>
              <a:tr h="292825">
                <a:tc>
                  <a:txBody>
                    <a:bodyPr/>
                    <a:lstStyle/>
                    <a:p>
                      <a:pPr algn="ctr">
                        <a:spcAft>
                          <a:spcPts val="0"/>
                        </a:spcAft>
                      </a:pPr>
                      <a:r>
                        <a:rPr lang="tr-TR" sz="1800" spc="-10" dirty="0">
                          <a:effectLst/>
                        </a:rPr>
                        <a:t>R</a:t>
                      </a:r>
                      <a:r>
                        <a:rPr lang="tr-TR" sz="1800" spc="-10" baseline="-25000" dirty="0">
                          <a:effectLst/>
                        </a:rPr>
                        <a:t>2</a:t>
                      </a:r>
                      <a:endParaRPr lang="tr-TR" sz="1800" dirty="0">
                        <a:effectLst/>
                        <a:latin typeface="Times New Roman" panose="02020603050405020304" pitchFamily="18" charset="0"/>
                        <a:ea typeface="Times New Roman" panose="02020603050405020304" pitchFamily="18" charset="0"/>
                      </a:endParaRPr>
                    </a:p>
                  </a:txBody>
                  <a:tcPr marL="59055" marR="59055" marT="0" marB="0">
                    <a:solidFill>
                      <a:schemeClr val="bg1">
                        <a:lumMod val="95000"/>
                      </a:schemeClr>
                    </a:solidFill>
                  </a:tcPr>
                </a:tc>
                <a:tc>
                  <a:txBody>
                    <a:bodyPr/>
                    <a:lstStyle/>
                    <a:p>
                      <a:pPr algn="ctr">
                        <a:spcAft>
                          <a:spcPts val="0"/>
                        </a:spcAft>
                      </a:pPr>
                      <a:r>
                        <a:rPr lang="tr-TR" sz="1800" spc="-10">
                          <a:effectLst/>
                        </a:rPr>
                        <a:t>3</a:t>
                      </a:r>
                      <a:endParaRPr lang="tr-TR" sz="1800">
                        <a:effectLst/>
                        <a:latin typeface="Times New Roman" panose="02020603050405020304" pitchFamily="18" charset="0"/>
                        <a:ea typeface="Times New Roman" panose="02020603050405020304" pitchFamily="18" charset="0"/>
                      </a:endParaRPr>
                    </a:p>
                  </a:txBody>
                  <a:tcPr marL="68580" marR="64135" marT="0" marB="0"/>
                </a:tc>
                <a:tc>
                  <a:txBody>
                    <a:bodyPr/>
                    <a:lstStyle/>
                    <a:p>
                      <a:pPr algn="ctr">
                        <a:spcAft>
                          <a:spcPts val="0"/>
                        </a:spcAft>
                      </a:pPr>
                      <a:r>
                        <a:rPr lang="tr-TR" sz="1800" spc="-10">
                          <a:effectLst/>
                        </a:rPr>
                        <a:t>6</a:t>
                      </a:r>
                      <a:endParaRPr lang="tr-TR" sz="1800">
                        <a:effectLst/>
                        <a:latin typeface="Times New Roman" panose="02020603050405020304" pitchFamily="18" charset="0"/>
                        <a:ea typeface="Times New Roman" panose="02020603050405020304" pitchFamily="18" charset="0"/>
                      </a:endParaRPr>
                    </a:p>
                  </a:txBody>
                  <a:tcPr marL="64135" marR="64135" marT="0" marB="0"/>
                </a:tc>
                <a:tc>
                  <a:txBody>
                    <a:bodyPr/>
                    <a:lstStyle/>
                    <a:p>
                      <a:pPr algn="ctr">
                        <a:spcAft>
                          <a:spcPts val="0"/>
                        </a:spcAft>
                      </a:pPr>
                      <a:r>
                        <a:rPr lang="tr-TR" sz="1800" spc="-10" dirty="0">
                          <a:effectLst/>
                        </a:rPr>
                        <a:t>1</a:t>
                      </a:r>
                      <a:endParaRPr lang="tr-TR" sz="1800" dirty="0">
                        <a:effectLst/>
                        <a:latin typeface="Times New Roman" panose="02020603050405020304" pitchFamily="18" charset="0"/>
                        <a:ea typeface="Times New Roman" panose="02020603050405020304" pitchFamily="18" charset="0"/>
                      </a:endParaRPr>
                    </a:p>
                  </a:txBody>
                  <a:tcPr marL="64135" marR="64135" marT="0" marB="0"/>
                </a:tc>
                <a:tc>
                  <a:txBody>
                    <a:bodyPr/>
                    <a:lstStyle/>
                    <a:p>
                      <a:pPr algn="ctr">
                        <a:spcAft>
                          <a:spcPts val="0"/>
                        </a:spcAft>
                      </a:pPr>
                      <a:r>
                        <a:rPr lang="tr-TR" sz="1800" spc="-10" dirty="0">
                          <a:effectLst/>
                        </a:rPr>
                        <a:t>3</a:t>
                      </a:r>
                      <a:endParaRPr lang="tr-TR" sz="1800" dirty="0">
                        <a:effectLst/>
                        <a:latin typeface="Times New Roman" panose="02020603050405020304" pitchFamily="18" charset="0"/>
                        <a:ea typeface="Times New Roman" panose="02020603050405020304" pitchFamily="18" charset="0"/>
                      </a:endParaRPr>
                    </a:p>
                  </a:txBody>
                  <a:tcPr marL="64135" marR="59055" marT="0" marB="0"/>
                </a:tc>
                <a:extLst>
                  <a:ext uri="{0D108BD9-81ED-4DB2-BD59-A6C34878D82A}">
                    <a16:rowId xmlns:a16="http://schemas.microsoft.com/office/drawing/2014/main" val="3792177975"/>
                  </a:ext>
                </a:extLst>
              </a:tr>
              <a:tr h="292825">
                <a:tc>
                  <a:txBody>
                    <a:bodyPr/>
                    <a:lstStyle/>
                    <a:p>
                      <a:pPr algn="ctr">
                        <a:spcAft>
                          <a:spcPts val="0"/>
                        </a:spcAft>
                      </a:pPr>
                      <a:r>
                        <a:rPr lang="tr-TR" sz="1800" spc="-10" dirty="0">
                          <a:effectLst/>
                        </a:rPr>
                        <a:t>R</a:t>
                      </a:r>
                      <a:r>
                        <a:rPr lang="tr-TR" sz="1800" spc="-10" baseline="-25000" dirty="0">
                          <a:effectLst/>
                        </a:rPr>
                        <a:t>3</a:t>
                      </a:r>
                      <a:endParaRPr lang="tr-TR" sz="1800" dirty="0">
                        <a:effectLst/>
                        <a:latin typeface="Times New Roman" panose="02020603050405020304" pitchFamily="18" charset="0"/>
                        <a:ea typeface="Times New Roman" panose="02020603050405020304" pitchFamily="18" charset="0"/>
                      </a:endParaRPr>
                    </a:p>
                  </a:txBody>
                  <a:tcPr marL="59055" marR="59055" marT="0" marB="0">
                    <a:solidFill>
                      <a:schemeClr val="bg1">
                        <a:lumMod val="95000"/>
                      </a:schemeClr>
                    </a:solidFill>
                  </a:tcPr>
                </a:tc>
                <a:tc>
                  <a:txBody>
                    <a:bodyPr/>
                    <a:lstStyle/>
                    <a:p>
                      <a:pPr algn="ctr">
                        <a:spcAft>
                          <a:spcPts val="0"/>
                        </a:spcAft>
                      </a:pPr>
                      <a:r>
                        <a:rPr lang="tr-TR" sz="1800" spc="-10">
                          <a:effectLst/>
                        </a:rPr>
                        <a:t>0</a:t>
                      </a:r>
                      <a:endParaRPr lang="tr-TR" sz="1800">
                        <a:effectLst/>
                        <a:latin typeface="Times New Roman" panose="02020603050405020304" pitchFamily="18" charset="0"/>
                        <a:ea typeface="Times New Roman" panose="02020603050405020304" pitchFamily="18" charset="0"/>
                      </a:endParaRPr>
                    </a:p>
                  </a:txBody>
                  <a:tcPr marL="68580" marR="64135" marT="0" marB="0"/>
                </a:tc>
                <a:tc>
                  <a:txBody>
                    <a:bodyPr/>
                    <a:lstStyle/>
                    <a:p>
                      <a:pPr algn="ctr">
                        <a:spcAft>
                          <a:spcPts val="0"/>
                        </a:spcAft>
                      </a:pPr>
                      <a:r>
                        <a:rPr lang="tr-TR" sz="1800" spc="-10">
                          <a:effectLst/>
                        </a:rPr>
                        <a:t>5</a:t>
                      </a:r>
                      <a:endParaRPr lang="tr-TR" sz="1800">
                        <a:effectLst/>
                        <a:latin typeface="Times New Roman" panose="02020603050405020304" pitchFamily="18" charset="0"/>
                        <a:ea typeface="Times New Roman" panose="02020603050405020304" pitchFamily="18" charset="0"/>
                      </a:endParaRPr>
                    </a:p>
                  </a:txBody>
                  <a:tcPr marL="64135" marR="64135" marT="0" marB="0"/>
                </a:tc>
                <a:tc>
                  <a:txBody>
                    <a:bodyPr/>
                    <a:lstStyle/>
                    <a:p>
                      <a:pPr algn="ctr">
                        <a:spcAft>
                          <a:spcPts val="0"/>
                        </a:spcAft>
                      </a:pPr>
                      <a:r>
                        <a:rPr lang="tr-TR" sz="1800" spc="-10">
                          <a:effectLst/>
                        </a:rPr>
                        <a:t>4</a:t>
                      </a:r>
                      <a:endParaRPr lang="tr-TR" sz="1800">
                        <a:effectLst/>
                        <a:latin typeface="Times New Roman" panose="02020603050405020304" pitchFamily="18" charset="0"/>
                        <a:ea typeface="Times New Roman" panose="02020603050405020304" pitchFamily="18" charset="0"/>
                      </a:endParaRPr>
                    </a:p>
                  </a:txBody>
                  <a:tcPr marL="64135" marR="64135" marT="0" marB="0"/>
                </a:tc>
                <a:tc>
                  <a:txBody>
                    <a:bodyPr/>
                    <a:lstStyle/>
                    <a:p>
                      <a:pPr algn="ctr">
                        <a:spcAft>
                          <a:spcPts val="0"/>
                        </a:spcAft>
                      </a:pPr>
                      <a:r>
                        <a:rPr lang="tr-TR" sz="1800" spc="-10" dirty="0">
                          <a:effectLst/>
                        </a:rPr>
                        <a:t>0</a:t>
                      </a:r>
                      <a:endParaRPr lang="tr-TR" sz="1800" dirty="0">
                        <a:effectLst/>
                        <a:latin typeface="Times New Roman" panose="02020603050405020304" pitchFamily="18" charset="0"/>
                        <a:ea typeface="Times New Roman" panose="02020603050405020304" pitchFamily="18" charset="0"/>
                      </a:endParaRPr>
                    </a:p>
                  </a:txBody>
                  <a:tcPr marL="64135" marR="59055" marT="0" marB="0"/>
                </a:tc>
                <a:extLst>
                  <a:ext uri="{0D108BD9-81ED-4DB2-BD59-A6C34878D82A}">
                    <a16:rowId xmlns:a16="http://schemas.microsoft.com/office/drawing/2014/main" val="970377502"/>
                  </a:ext>
                </a:extLst>
              </a:tr>
              <a:tr h="292825">
                <a:tc>
                  <a:txBody>
                    <a:bodyPr/>
                    <a:lstStyle/>
                    <a:p>
                      <a:pPr algn="ctr">
                        <a:spcAft>
                          <a:spcPts val="0"/>
                        </a:spcAft>
                      </a:pPr>
                      <a:r>
                        <a:rPr lang="tr-TR" sz="1800" spc="-10" dirty="0">
                          <a:effectLst/>
                        </a:rPr>
                        <a:t>R</a:t>
                      </a:r>
                      <a:r>
                        <a:rPr lang="tr-TR" sz="1800" spc="-10" baseline="-25000" dirty="0">
                          <a:effectLst/>
                        </a:rPr>
                        <a:t>4</a:t>
                      </a:r>
                      <a:endParaRPr lang="tr-TR" sz="1800" dirty="0">
                        <a:effectLst/>
                        <a:latin typeface="Times New Roman" panose="02020603050405020304" pitchFamily="18" charset="0"/>
                        <a:ea typeface="Times New Roman" panose="02020603050405020304" pitchFamily="18" charset="0"/>
                      </a:endParaRPr>
                    </a:p>
                  </a:txBody>
                  <a:tcPr marL="59055" marR="59055" marT="0" marB="0">
                    <a:solidFill>
                      <a:schemeClr val="bg1">
                        <a:lumMod val="95000"/>
                      </a:schemeClr>
                    </a:solidFill>
                  </a:tcPr>
                </a:tc>
                <a:tc>
                  <a:txBody>
                    <a:bodyPr/>
                    <a:lstStyle/>
                    <a:p>
                      <a:pPr algn="ctr">
                        <a:spcAft>
                          <a:spcPts val="0"/>
                        </a:spcAft>
                      </a:pPr>
                      <a:r>
                        <a:rPr lang="tr-TR" sz="1800" spc="-10">
                          <a:effectLst/>
                        </a:rPr>
                        <a:t>1</a:t>
                      </a:r>
                      <a:endParaRPr lang="tr-TR" sz="1800">
                        <a:effectLst/>
                        <a:latin typeface="Times New Roman" panose="02020603050405020304" pitchFamily="18" charset="0"/>
                        <a:ea typeface="Times New Roman" panose="02020603050405020304" pitchFamily="18" charset="0"/>
                      </a:endParaRPr>
                    </a:p>
                  </a:txBody>
                  <a:tcPr marL="68580" marR="64135" marT="0" marB="0"/>
                </a:tc>
                <a:tc>
                  <a:txBody>
                    <a:bodyPr/>
                    <a:lstStyle/>
                    <a:p>
                      <a:pPr algn="ctr">
                        <a:spcAft>
                          <a:spcPts val="0"/>
                        </a:spcAft>
                      </a:pPr>
                      <a:r>
                        <a:rPr lang="tr-TR" sz="1800" spc="-10">
                          <a:effectLst/>
                        </a:rPr>
                        <a:t>2</a:t>
                      </a:r>
                      <a:endParaRPr lang="tr-TR" sz="1800">
                        <a:effectLst/>
                        <a:latin typeface="Times New Roman" panose="02020603050405020304" pitchFamily="18" charset="0"/>
                        <a:ea typeface="Times New Roman" panose="02020603050405020304" pitchFamily="18" charset="0"/>
                      </a:endParaRPr>
                    </a:p>
                  </a:txBody>
                  <a:tcPr marL="64135" marR="64135" marT="0" marB="0"/>
                </a:tc>
                <a:tc>
                  <a:txBody>
                    <a:bodyPr/>
                    <a:lstStyle/>
                    <a:p>
                      <a:pPr algn="ctr">
                        <a:spcAft>
                          <a:spcPts val="0"/>
                        </a:spcAft>
                      </a:pPr>
                      <a:r>
                        <a:rPr lang="tr-TR" sz="1800" spc="-10">
                          <a:effectLst/>
                        </a:rPr>
                        <a:t>3</a:t>
                      </a:r>
                      <a:endParaRPr lang="tr-TR" sz="1800">
                        <a:effectLst/>
                        <a:latin typeface="Times New Roman" panose="02020603050405020304" pitchFamily="18" charset="0"/>
                        <a:ea typeface="Times New Roman" panose="02020603050405020304" pitchFamily="18" charset="0"/>
                      </a:endParaRPr>
                    </a:p>
                  </a:txBody>
                  <a:tcPr marL="64135" marR="64135" marT="0" marB="0"/>
                </a:tc>
                <a:tc>
                  <a:txBody>
                    <a:bodyPr/>
                    <a:lstStyle/>
                    <a:p>
                      <a:pPr algn="ctr">
                        <a:spcAft>
                          <a:spcPts val="0"/>
                        </a:spcAft>
                      </a:pPr>
                      <a:r>
                        <a:rPr lang="tr-TR" sz="1800" spc="-10" dirty="0">
                          <a:effectLst/>
                        </a:rPr>
                        <a:t>1</a:t>
                      </a:r>
                      <a:endParaRPr lang="tr-TR" sz="1800" dirty="0">
                        <a:effectLst/>
                        <a:latin typeface="Times New Roman" panose="02020603050405020304" pitchFamily="18" charset="0"/>
                        <a:ea typeface="Times New Roman" panose="02020603050405020304" pitchFamily="18" charset="0"/>
                      </a:endParaRPr>
                    </a:p>
                  </a:txBody>
                  <a:tcPr marL="64135" marR="59055" marT="0" marB="0"/>
                </a:tc>
                <a:extLst>
                  <a:ext uri="{0D108BD9-81ED-4DB2-BD59-A6C34878D82A}">
                    <a16:rowId xmlns:a16="http://schemas.microsoft.com/office/drawing/2014/main" val="2233306599"/>
                  </a:ext>
                </a:extLst>
              </a:tr>
            </a:tbl>
          </a:graphicData>
        </a:graphic>
      </p:graphicFrame>
      <p:sp>
        <p:nvSpPr>
          <p:cNvPr id="6" name="Dikdörtgen 5"/>
          <p:cNvSpPr/>
          <p:nvPr/>
        </p:nvSpPr>
        <p:spPr>
          <a:xfrm>
            <a:off x="622998" y="2986710"/>
            <a:ext cx="7063991" cy="646331"/>
          </a:xfrm>
          <a:prstGeom prst="rect">
            <a:avLst/>
          </a:prstGeom>
        </p:spPr>
        <p:txBody>
          <a:bodyPr wrap="square">
            <a:spAutoFit/>
          </a:bodyPr>
          <a:lstStyle/>
          <a:p>
            <a:r>
              <a:rPr lang="tr-TR" spc="-10" dirty="0">
                <a:latin typeface="Times New Roman" panose="02020603050405020304" pitchFamily="18" charset="0"/>
                <a:ea typeface="Times New Roman" panose="02020603050405020304" pitchFamily="18" charset="0"/>
              </a:rPr>
              <a:t>C1 ve C4 ile R1 ve R4 eş stratejilerdir ve birer tanesi </a:t>
            </a:r>
            <a:r>
              <a:rPr lang="tr-TR" spc="-10" dirty="0" err="1">
                <a:latin typeface="Times New Roman" panose="02020603050405020304" pitchFamily="18" charset="0"/>
                <a:ea typeface="Times New Roman" panose="02020603050405020304" pitchFamily="18" charset="0"/>
              </a:rPr>
              <a:t>matrisden</a:t>
            </a:r>
            <a:r>
              <a:rPr lang="tr-TR" spc="-10" dirty="0">
                <a:latin typeface="Times New Roman" panose="02020603050405020304" pitchFamily="18" charset="0"/>
                <a:ea typeface="Times New Roman" panose="02020603050405020304" pitchFamily="18" charset="0"/>
              </a:rPr>
              <a:t> çıkarılabilir. Bu şekilde oyun matrisi 4x4’den 3x3 boyutuna indirgenmiş olur. </a:t>
            </a:r>
            <a:endParaRPr lang="tr-TR" dirty="0"/>
          </a:p>
        </p:txBody>
      </p:sp>
      <p:graphicFrame>
        <p:nvGraphicFramePr>
          <p:cNvPr id="7" name="Tablo 6"/>
          <p:cNvGraphicFramePr>
            <a:graphicFrameLocks noGrp="1"/>
          </p:cNvGraphicFramePr>
          <p:nvPr>
            <p:extLst>
              <p:ext uri="{D42A27DB-BD31-4B8C-83A1-F6EECF244321}">
                <p14:modId xmlns:p14="http://schemas.microsoft.com/office/powerpoint/2010/main" val="3394373259"/>
              </p:ext>
            </p:extLst>
          </p:nvPr>
        </p:nvGraphicFramePr>
        <p:xfrm>
          <a:off x="5133926" y="1112613"/>
          <a:ext cx="3216253" cy="1645920"/>
        </p:xfrm>
        <a:graphic>
          <a:graphicData uri="http://schemas.openxmlformats.org/drawingml/2006/table">
            <a:tbl>
              <a:tblPr firstRow="1" firstCol="1" bandRow="1">
                <a:tableStyleId>{5940675A-B579-460E-94D1-54222C63F5DA}</a:tableStyleId>
              </a:tblPr>
              <a:tblGrid>
                <a:gridCol w="1116985">
                  <a:extLst>
                    <a:ext uri="{9D8B030D-6E8A-4147-A177-3AD203B41FA5}">
                      <a16:colId xmlns:a16="http://schemas.microsoft.com/office/drawing/2014/main" val="2574255461"/>
                    </a:ext>
                  </a:extLst>
                </a:gridCol>
                <a:gridCol w="629988">
                  <a:extLst>
                    <a:ext uri="{9D8B030D-6E8A-4147-A177-3AD203B41FA5}">
                      <a16:colId xmlns:a16="http://schemas.microsoft.com/office/drawing/2014/main" val="140429278"/>
                    </a:ext>
                  </a:extLst>
                </a:gridCol>
                <a:gridCol w="734640">
                  <a:extLst>
                    <a:ext uri="{9D8B030D-6E8A-4147-A177-3AD203B41FA5}">
                      <a16:colId xmlns:a16="http://schemas.microsoft.com/office/drawing/2014/main" val="3900945318"/>
                    </a:ext>
                  </a:extLst>
                </a:gridCol>
                <a:gridCol w="734640">
                  <a:extLst>
                    <a:ext uri="{9D8B030D-6E8A-4147-A177-3AD203B41FA5}">
                      <a16:colId xmlns:a16="http://schemas.microsoft.com/office/drawing/2014/main" val="1986687701"/>
                    </a:ext>
                  </a:extLst>
                </a:gridCol>
              </a:tblGrid>
              <a:tr h="0">
                <a:tc rowSpan="2">
                  <a:txBody>
                    <a:bodyPr/>
                    <a:lstStyle/>
                    <a:p>
                      <a:pPr algn="ctr">
                        <a:spcAft>
                          <a:spcPts val="0"/>
                        </a:spcAft>
                      </a:pPr>
                      <a:r>
                        <a:rPr lang="tr-TR" sz="1800" spc="-10" dirty="0">
                          <a:effectLst/>
                        </a:rPr>
                        <a:t>Satır</a:t>
                      </a:r>
                      <a:endParaRPr lang="tr-TR" sz="1800" dirty="0">
                        <a:effectLst/>
                      </a:endParaRPr>
                    </a:p>
                    <a:p>
                      <a:pPr algn="ctr">
                        <a:spcAft>
                          <a:spcPts val="0"/>
                        </a:spcAft>
                      </a:pPr>
                      <a:r>
                        <a:rPr lang="tr-TR" sz="1800" spc="-10" dirty="0">
                          <a:effectLst/>
                        </a:rPr>
                        <a:t>Oyuncusu</a:t>
                      </a:r>
                      <a:endParaRPr lang="tr-TR" sz="1800" dirty="0">
                        <a:effectLst/>
                      </a:endParaRPr>
                    </a:p>
                    <a:p>
                      <a:pPr algn="ctr">
                        <a:spcAft>
                          <a:spcPts val="0"/>
                        </a:spcAft>
                      </a:pPr>
                      <a:r>
                        <a:rPr lang="tr-TR" sz="1800" spc="-10" dirty="0">
                          <a:effectLst/>
                        </a:rPr>
                        <a:t>Stratejisi</a:t>
                      </a:r>
                      <a:endParaRPr lang="tr-TR" sz="1800" dirty="0">
                        <a:effectLst/>
                        <a:latin typeface="Times New Roman" panose="02020603050405020304" pitchFamily="18" charset="0"/>
                        <a:ea typeface="Times New Roman" panose="02020603050405020304" pitchFamily="18" charset="0"/>
                      </a:endParaRPr>
                    </a:p>
                  </a:txBody>
                  <a:tcPr marL="59055" marR="68580" marT="0" marB="0">
                    <a:solidFill>
                      <a:schemeClr val="bg1">
                        <a:lumMod val="95000"/>
                      </a:schemeClr>
                    </a:solidFill>
                  </a:tcPr>
                </a:tc>
                <a:tc gridSpan="3">
                  <a:txBody>
                    <a:bodyPr/>
                    <a:lstStyle/>
                    <a:p>
                      <a:pPr algn="ctr">
                        <a:spcAft>
                          <a:spcPts val="0"/>
                        </a:spcAft>
                      </a:pPr>
                      <a:r>
                        <a:rPr lang="tr-TR" sz="1800" spc="-10" dirty="0">
                          <a:effectLst/>
                        </a:rPr>
                        <a:t>Sütun Oyuncusu</a:t>
                      </a:r>
                      <a:endParaRPr lang="tr-TR" sz="1800" dirty="0">
                        <a:effectLst/>
                      </a:endParaRPr>
                    </a:p>
                    <a:p>
                      <a:pPr algn="ctr">
                        <a:spcAft>
                          <a:spcPts val="0"/>
                        </a:spcAft>
                      </a:pPr>
                      <a:r>
                        <a:rPr lang="tr-TR" sz="1800" spc="-10" dirty="0">
                          <a:effectLst/>
                        </a:rPr>
                        <a:t>Stratejisi</a:t>
                      </a:r>
                      <a:endParaRPr lang="tr-TR" sz="1800" dirty="0">
                        <a:effectLst/>
                        <a:latin typeface="Times New Roman" panose="02020603050405020304" pitchFamily="18" charset="0"/>
                        <a:ea typeface="Times New Roman" panose="02020603050405020304" pitchFamily="18" charset="0"/>
                      </a:endParaRPr>
                    </a:p>
                  </a:txBody>
                  <a:tcPr marL="59055" marR="59055" marT="0" marB="0">
                    <a:solidFill>
                      <a:schemeClr val="bg1">
                        <a:lumMod val="95000"/>
                      </a:schemeClr>
                    </a:solidFill>
                  </a:tcPr>
                </a:tc>
                <a:tc hMerge="1">
                  <a:txBody>
                    <a:bodyPr/>
                    <a:lstStyle/>
                    <a:p>
                      <a:endParaRPr lang="tr-TR"/>
                    </a:p>
                  </a:txBody>
                  <a:tcPr/>
                </a:tc>
                <a:tc hMerge="1">
                  <a:txBody>
                    <a:bodyPr/>
                    <a:lstStyle/>
                    <a:p>
                      <a:endParaRPr lang="tr-TR"/>
                    </a:p>
                  </a:txBody>
                  <a:tcPr/>
                </a:tc>
                <a:extLst>
                  <a:ext uri="{0D108BD9-81ED-4DB2-BD59-A6C34878D82A}">
                    <a16:rowId xmlns:a16="http://schemas.microsoft.com/office/drawing/2014/main" val="2706670763"/>
                  </a:ext>
                </a:extLst>
              </a:tr>
              <a:tr h="0">
                <a:tc vMerge="1">
                  <a:txBody>
                    <a:bodyPr/>
                    <a:lstStyle/>
                    <a:p>
                      <a:endParaRPr lang="tr-TR"/>
                    </a:p>
                  </a:txBody>
                  <a:tcPr/>
                </a:tc>
                <a:tc>
                  <a:txBody>
                    <a:bodyPr/>
                    <a:lstStyle/>
                    <a:p>
                      <a:pPr algn="ctr">
                        <a:spcAft>
                          <a:spcPts val="0"/>
                        </a:spcAft>
                      </a:pPr>
                      <a:r>
                        <a:rPr lang="tr-TR" sz="1800" spc="-10" dirty="0">
                          <a:effectLst/>
                        </a:rPr>
                        <a:t>C</a:t>
                      </a:r>
                      <a:r>
                        <a:rPr lang="tr-TR" sz="1800" spc="-10" baseline="-25000" dirty="0">
                          <a:effectLst/>
                        </a:rPr>
                        <a:t>1</a:t>
                      </a:r>
                      <a:endParaRPr lang="tr-TR" sz="1800" dirty="0">
                        <a:effectLst/>
                        <a:latin typeface="Times New Roman" panose="02020603050405020304" pitchFamily="18" charset="0"/>
                        <a:ea typeface="Times New Roman" panose="02020603050405020304" pitchFamily="18" charset="0"/>
                      </a:endParaRPr>
                    </a:p>
                  </a:txBody>
                  <a:tcPr marL="68580" marR="64135" marT="0" marB="0">
                    <a:solidFill>
                      <a:schemeClr val="bg1">
                        <a:lumMod val="95000"/>
                      </a:schemeClr>
                    </a:solidFill>
                  </a:tcPr>
                </a:tc>
                <a:tc>
                  <a:txBody>
                    <a:bodyPr/>
                    <a:lstStyle/>
                    <a:p>
                      <a:pPr algn="ctr">
                        <a:spcAft>
                          <a:spcPts val="0"/>
                        </a:spcAft>
                      </a:pPr>
                      <a:r>
                        <a:rPr lang="tr-TR" sz="1800" spc="-10" dirty="0">
                          <a:effectLst/>
                        </a:rPr>
                        <a:t>C</a:t>
                      </a:r>
                      <a:r>
                        <a:rPr lang="tr-TR" sz="1800" spc="-10" baseline="-25000" dirty="0">
                          <a:effectLst/>
                        </a:rPr>
                        <a:t>2</a:t>
                      </a:r>
                      <a:endParaRPr lang="tr-TR" sz="1800" dirty="0">
                        <a:effectLst/>
                        <a:latin typeface="Times New Roman" panose="02020603050405020304" pitchFamily="18" charset="0"/>
                        <a:ea typeface="Times New Roman" panose="02020603050405020304" pitchFamily="18" charset="0"/>
                      </a:endParaRPr>
                    </a:p>
                  </a:txBody>
                  <a:tcPr marL="64135" marR="64135" marT="0" marB="0">
                    <a:solidFill>
                      <a:schemeClr val="bg1">
                        <a:lumMod val="95000"/>
                      </a:schemeClr>
                    </a:solidFill>
                  </a:tcPr>
                </a:tc>
                <a:tc>
                  <a:txBody>
                    <a:bodyPr/>
                    <a:lstStyle/>
                    <a:p>
                      <a:pPr algn="ctr">
                        <a:spcAft>
                          <a:spcPts val="0"/>
                        </a:spcAft>
                      </a:pPr>
                      <a:r>
                        <a:rPr lang="tr-TR" sz="1800" spc="-10" dirty="0">
                          <a:effectLst/>
                        </a:rPr>
                        <a:t>C</a:t>
                      </a:r>
                      <a:r>
                        <a:rPr lang="tr-TR" sz="1800" spc="-10" baseline="-25000" dirty="0">
                          <a:effectLst/>
                        </a:rPr>
                        <a:t>3</a:t>
                      </a:r>
                      <a:endParaRPr lang="tr-TR" sz="1800" dirty="0">
                        <a:effectLst/>
                        <a:latin typeface="Times New Roman" panose="02020603050405020304" pitchFamily="18" charset="0"/>
                        <a:ea typeface="Times New Roman" panose="02020603050405020304" pitchFamily="18" charset="0"/>
                      </a:endParaRPr>
                    </a:p>
                  </a:txBody>
                  <a:tcPr marL="64135" marR="64135" marT="0" marB="0">
                    <a:solidFill>
                      <a:schemeClr val="bg1">
                        <a:lumMod val="95000"/>
                      </a:schemeClr>
                    </a:solidFill>
                  </a:tcPr>
                </a:tc>
                <a:extLst>
                  <a:ext uri="{0D108BD9-81ED-4DB2-BD59-A6C34878D82A}">
                    <a16:rowId xmlns:a16="http://schemas.microsoft.com/office/drawing/2014/main" val="3527010511"/>
                  </a:ext>
                </a:extLst>
              </a:tr>
              <a:tr h="0">
                <a:tc>
                  <a:txBody>
                    <a:bodyPr/>
                    <a:lstStyle/>
                    <a:p>
                      <a:pPr algn="ctr">
                        <a:spcAft>
                          <a:spcPts val="0"/>
                        </a:spcAft>
                      </a:pPr>
                      <a:r>
                        <a:rPr lang="tr-TR" sz="1800" spc="-10" dirty="0">
                          <a:effectLst/>
                        </a:rPr>
                        <a:t>R</a:t>
                      </a:r>
                      <a:r>
                        <a:rPr lang="tr-TR" sz="1800" spc="-10" baseline="-25000" dirty="0">
                          <a:effectLst/>
                        </a:rPr>
                        <a:t>1</a:t>
                      </a:r>
                      <a:endParaRPr lang="tr-TR" sz="1800" dirty="0">
                        <a:effectLst/>
                        <a:latin typeface="Times New Roman" panose="02020603050405020304" pitchFamily="18" charset="0"/>
                        <a:ea typeface="Times New Roman" panose="02020603050405020304" pitchFamily="18" charset="0"/>
                      </a:endParaRPr>
                    </a:p>
                  </a:txBody>
                  <a:tcPr marL="59055" marR="59055" marT="0" marB="0">
                    <a:solidFill>
                      <a:schemeClr val="bg1">
                        <a:lumMod val="95000"/>
                      </a:schemeClr>
                    </a:solidFill>
                  </a:tcPr>
                </a:tc>
                <a:tc>
                  <a:txBody>
                    <a:bodyPr/>
                    <a:lstStyle/>
                    <a:p>
                      <a:pPr algn="ctr">
                        <a:spcAft>
                          <a:spcPts val="0"/>
                        </a:spcAft>
                      </a:pPr>
                      <a:r>
                        <a:rPr lang="tr-TR" sz="1800" spc="-10">
                          <a:effectLst/>
                        </a:rPr>
                        <a:t>1</a:t>
                      </a:r>
                      <a:endParaRPr lang="tr-TR" sz="1800">
                        <a:effectLst/>
                        <a:latin typeface="Times New Roman" panose="02020603050405020304" pitchFamily="18" charset="0"/>
                        <a:ea typeface="Times New Roman" panose="02020603050405020304" pitchFamily="18" charset="0"/>
                      </a:endParaRPr>
                    </a:p>
                  </a:txBody>
                  <a:tcPr marL="68580" marR="64135" marT="0" marB="0"/>
                </a:tc>
                <a:tc>
                  <a:txBody>
                    <a:bodyPr/>
                    <a:lstStyle/>
                    <a:p>
                      <a:pPr algn="ctr">
                        <a:spcAft>
                          <a:spcPts val="0"/>
                        </a:spcAft>
                      </a:pPr>
                      <a:r>
                        <a:rPr lang="tr-TR" sz="1800" spc="-10">
                          <a:effectLst/>
                        </a:rPr>
                        <a:t>2</a:t>
                      </a:r>
                      <a:endParaRPr lang="tr-TR" sz="1800">
                        <a:effectLst/>
                        <a:latin typeface="Times New Roman" panose="02020603050405020304" pitchFamily="18" charset="0"/>
                        <a:ea typeface="Times New Roman" panose="02020603050405020304" pitchFamily="18" charset="0"/>
                      </a:endParaRPr>
                    </a:p>
                  </a:txBody>
                  <a:tcPr marL="64135" marR="64135" marT="0" marB="0"/>
                </a:tc>
                <a:tc>
                  <a:txBody>
                    <a:bodyPr/>
                    <a:lstStyle/>
                    <a:p>
                      <a:pPr algn="ctr">
                        <a:spcAft>
                          <a:spcPts val="0"/>
                        </a:spcAft>
                      </a:pPr>
                      <a:r>
                        <a:rPr lang="tr-TR" sz="1800" spc="-10">
                          <a:effectLst/>
                        </a:rPr>
                        <a:t>3</a:t>
                      </a:r>
                      <a:endParaRPr lang="tr-TR" sz="1800">
                        <a:effectLst/>
                        <a:latin typeface="Times New Roman" panose="02020603050405020304" pitchFamily="18" charset="0"/>
                        <a:ea typeface="Times New Roman" panose="02020603050405020304" pitchFamily="18" charset="0"/>
                      </a:endParaRPr>
                    </a:p>
                  </a:txBody>
                  <a:tcPr marL="64135" marR="64135" marT="0" marB="0"/>
                </a:tc>
                <a:extLst>
                  <a:ext uri="{0D108BD9-81ED-4DB2-BD59-A6C34878D82A}">
                    <a16:rowId xmlns:a16="http://schemas.microsoft.com/office/drawing/2014/main" val="2865146836"/>
                  </a:ext>
                </a:extLst>
              </a:tr>
              <a:tr h="0">
                <a:tc>
                  <a:txBody>
                    <a:bodyPr/>
                    <a:lstStyle/>
                    <a:p>
                      <a:pPr algn="ctr">
                        <a:spcAft>
                          <a:spcPts val="0"/>
                        </a:spcAft>
                      </a:pPr>
                      <a:r>
                        <a:rPr lang="tr-TR" sz="1800" spc="-10" dirty="0">
                          <a:effectLst/>
                        </a:rPr>
                        <a:t>R</a:t>
                      </a:r>
                      <a:r>
                        <a:rPr lang="tr-TR" sz="1800" spc="-10" baseline="-25000" dirty="0">
                          <a:effectLst/>
                        </a:rPr>
                        <a:t>2</a:t>
                      </a:r>
                      <a:endParaRPr lang="tr-TR" sz="1800" dirty="0">
                        <a:effectLst/>
                        <a:latin typeface="Times New Roman" panose="02020603050405020304" pitchFamily="18" charset="0"/>
                        <a:ea typeface="Times New Roman" panose="02020603050405020304" pitchFamily="18" charset="0"/>
                      </a:endParaRPr>
                    </a:p>
                  </a:txBody>
                  <a:tcPr marL="59055" marR="59055" marT="0" marB="0">
                    <a:solidFill>
                      <a:schemeClr val="bg1">
                        <a:lumMod val="95000"/>
                      </a:schemeClr>
                    </a:solidFill>
                  </a:tcPr>
                </a:tc>
                <a:tc>
                  <a:txBody>
                    <a:bodyPr/>
                    <a:lstStyle/>
                    <a:p>
                      <a:pPr algn="ctr">
                        <a:spcAft>
                          <a:spcPts val="0"/>
                        </a:spcAft>
                      </a:pPr>
                      <a:r>
                        <a:rPr lang="tr-TR" sz="1800" spc="-10">
                          <a:effectLst/>
                        </a:rPr>
                        <a:t>3</a:t>
                      </a:r>
                      <a:endParaRPr lang="tr-TR" sz="1800">
                        <a:effectLst/>
                        <a:latin typeface="Times New Roman" panose="02020603050405020304" pitchFamily="18" charset="0"/>
                        <a:ea typeface="Times New Roman" panose="02020603050405020304" pitchFamily="18" charset="0"/>
                      </a:endParaRPr>
                    </a:p>
                  </a:txBody>
                  <a:tcPr marL="68580" marR="64135" marT="0" marB="0"/>
                </a:tc>
                <a:tc>
                  <a:txBody>
                    <a:bodyPr/>
                    <a:lstStyle/>
                    <a:p>
                      <a:pPr algn="ctr">
                        <a:spcAft>
                          <a:spcPts val="0"/>
                        </a:spcAft>
                      </a:pPr>
                      <a:r>
                        <a:rPr lang="tr-TR" sz="1800" spc="-10">
                          <a:effectLst/>
                        </a:rPr>
                        <a:t>6</a:t>
                      </a:r>
                      <a:endParaRPr lang="tr-TR" sz="1800">
                        <a:effectLst/>
                        <a:latin typeface="Times New Roman" panose="02020603050405020304" pitchFamily="18" charset="0"/>
                        <a:ea typeface="Times New Roman" panose="02020603050405020304" pitchFamily="18" charset="0"/>
                      </a:endParaRPr>
                    </a:p>
                  </a:txBody>
                  <a:tcPr marL="64135" marR="64135" marT="0" marB="0"/>
                </a:tc>
                <a:tc>
                  <a:txBody>
                    <a:bodyPr/>
                    <a:lstStyle/>
                    <a:p>
                      <a:pPr algn="ctr">
                        <a:spcAft>
                          <a:spcPts val="0"/>
                        </a:spcAft>
                      </a:pPr>
                      <a:r>
                        <a:rPr lang="tr-TR" sz="1800" spc="-10">
                          <a:effectLst/>
                        </a:rPr>
                        <a:t>1</a:t>
                      </a:r>
                      <a:endParaRPr lang="tr-TR" sz="1800">
                        <a:effectLst/>
                        <a:latin typeface="Times New Roman" panose="02020603050405020304" pitchFamily="18" charset="0"/>
                        <a:ea typeface="Times New Roman" panose="02020603050405020304" pitchFamily="18" charset="0"/>
                      </a:endParaRPr>
                    </a:p>
                  </a:txBody>
                  <a:tcPr marL="64135" marR="64135" marT="0" marB="0"/>
                </a:tc>
                <a:extLst>
                  <a:ext uri="{0D108BD9-81ED-4DB2-BD59-A6C34878D82A}">
                    <a16:rowId xmlns:a16="http://schemas.microsoft.com/office/drawing/2014/main" val="2269777211"/>
                  </a:ext>
                </a:extLst>
              </a:tr>
              <a:tr h="0">
                <a:tc>
                  <a:txBody>
                    <a:bodyPr/>
                    <a:lstStyle/>
                    <a:p>
                      <a:pPr algn="ctr">
                        <a:spcAft>
                          <a:spcPts val="0"/>
                        </a:spcAft>
                      </a:pPr>
                      <a:r>
                        <a:rPr lang="tr-TR" sz="1800" spc="-10" dirty="0">
                          <a:effectLst/>
                        </a:rPr>
                        <a:t>R</a:t>
                      </a:r>
                      <a:r>
                        <a:rPr lang="tr-TR" sz="1800" spc="-10" baseline="-25000" dirty="0">
                          <a:effectLst/>
                        </a:rPr>
                        <a:t>3</a:t>
                      </a:r>
                      <a:endParaRPr lang="tr-TR" sz="1800" dirty="0">
                        <a:effectLst/>
                        <a:latin typeface="Times New Roman" panose="02020603050405020304" pitchFamily="18" charset="0"/>
                        <a:ea typeface="Times New Roman" panose="02020603050405020304" pitchFamily="18" charset="0"/>
                      </a:endParaRPr>
                    </a:p>
                  </a:txBody>
                  <a:tcPr marL="59055" marR="59055" marT="0" marB="0">
                    <a:solidFill>
                      <a:schemeClr val="bg1">
                        <a:lumMod val="95000"/>
                      </a:schemeClr>
                    </a:solidFill>
                  </a:tcPr>
                </a:tc>
                <a:tc>
                  <a:txBody>
                    <a:bodyPr/>
                    <a:lstStyle/>
                    <a:p>
                      <a:pPr algn="ctr">
                        <a:spcAft>
                          <a:spcPts val="0"/>
                        </a:spcAft>
                      </a:pPr>
                      <a:r>
                        <a:rPr lang="tr-TR" sz="1800" spc="-10">
                          <a:effectLst/>
                        </a:rPr>
                        <a:t>0</a:t>
                      </a:r>
                      <a:endParaRPr lang="tr-TR" sz="1800">
                        <a:effectLst/>
                        <a:latin typeface="Times New Roman" panose="02020603050405020304" pitchFamily="18" charset="0"/>
                        <a:ea typeface="Times New Roman" panose="02020603050405020304" pitchFamily="18" charset="0"/>
                      </a:endParaRPr>
                    </a:p>
                  </a:txBody>
                  <a:tcPr marL="68580" marR="64135" marT="0" marB="0"/>
                </a:tc>
                <a:tc>
                  <a:txBody>
                    <a:bodyPr/>
                    <a:lstStyle/>
                    <a:p>
                      <a:pPr algn="ctr">
                        <a:spcAft>
                          <a:spcPts val="0"/>
                        </a:spcAft>
                      </a:pPr>
                      <a:r>
                        <a:rPr lang="tr-TR" sz="1800" spc="-10">
                          <a:effectLst/>
                        </a:rPr>
                        <a:t>5</a:t>
                      </a:r>
                      <a:endParaRPr lang="tr-TR" sz="1800">
                        <a:effectLst/>
                        <a:latin typeface="Times New Roman" panose="02020603050405020304" pitchFamily="18" charset="0"/>
                        <a:ea typeface="Times New Roman" panose="02020603050405020304" pitchFamily="18" charset="0"/>
                      </a:endParaRPr>
                    </a:p>
                  </a:txBody>
                  <a:tcPr marL="64135" marR="64135" marT="0" marB="0"/>
                </a:tc>
                <a:tc>
                  <a:txBody>
                    <a:bodyPr/>
                    <a:lstStyle/>
                    <a:p>
                      <a:pPr algn="ctr">
                        <a:spcAft>
                          <a:spcPts val="0"/>
                        </a:spcAft>
                      </a:pPr>
                      <a:r>
                        <a:rPr lang="tr-TR" sz="1800" spc="-10" dirty="0">
                          <a:effectLst/>
                        </a:rPr>
                        <a:t>4</a:t>
                      </a:r>
                      <a:endParaRPr lang="tr-TR" sz="1800" dirty="0">
                        <a:effectLst/>
                        <a:latin typeface="Times New Roman" panose="02020603050405020304" pitchFamily="18" charset="0"/>
                        <a:ea typeface="Times New Roman" panose="02020603050405020304" pitchFamily="18" charset="0"/>
                      </a:endParaRPr>
                    </a:p>
                  </a:txBody>
                  <a:tcPr marL="64135" marR="64135" marT="0" marB="0"/>
                </a:tc>
                <a:extLst>
                  <a:ext uri="{0D108BD9-81ED-4DB2-BD59-A6C34878D82A}">
                    <a16:rowId xmlns:a16="http://schemas.microsoft.com/office/drawing/2014/main" val="2061304743"/>
                  </a:ext>
                </a:extLst>
              </a:tr>
            </a:tbl>
          </a:graphicData>
        </a:graphic>
      </p:graphicFrame>
      <p:sp>
        <p:nvSpPr>
          <p:cNvPr id="8" name="Dikdörtgen 7"/>
          <p:cNvSpPr/>
          <p:nvPr/>
        </p:nvSpPr>
        <p:spPr>
          <a:xfrm>
            <a:off x="2257610" y="3539037"/>
            <a:ext cx="519148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tr-TR" altLang="tr-TR" sz="4400" b="1" dirty="0">
                <a:solidFill>
                  <a:srgbClr val="B62536"/>
                </a:solidFill>
                <a:latin typeface="+mj-lt"/>
                <a:cs typeface="MS PGothic" charset="0"/>
              </a:rPr>
              <a:t>Örnek-18 / Çözüm-18</a:t>
            </a:r>
            <a:endParaRPr lang="tr-TR" sz="4400" b="1" dirty="0">
              <a:solidFill>
                <a:srgbClr val="B62536"/>
              </a:solidFill>
              <a:latin typeface="+mj-lt"/>
              <a:cs typeface="MS PGothic" charset="0"/>
            </a:endParaRPr>
          </a:p>
        </p:txBody>
      </p:sp>
      <p:graphicFrame>
        <p:nvGraphicFramePr>
          <p:cNvPr id="11" name="Tablo 10"/>
          <p:cNvGraphicFramePr>
            <a:graphicFrameLocks noGrp="1"/>
          </p:cNvGraphicFramePr>
          <p:nvPr>
            <p:extLst>
              <p:ext uri="{D42A27DB-BD31-4B8C-83A1-F6EECF244321}">
                <p14:modId xmlns:p14="http://schemas.microsoft.com/office/powerpoint/2010/main" val="1783907177"/>
              </p:ext>
            </p:extLst>
          </p:nvPr>
        </p:nvGraphicFramePr>
        <p:xfrm>
          <a:off x="622998" y="4321469"/>
          <a:ext cx="3526971" cy="1920240"/>
        </p:xfrm>
        <a:graphic>
          <a:graphicData uri="http://schemas.openxmlformats.org/drawingml/2006/table">
            <a:tbl>
              <a:tblPr firstRow="1" firstCol="1" bandRow="1">
                <a:tableStyleId>{5940675A-B579-460E-94D1-54222C63F5DA}</a:tableStyleId>
              </a:tblPr>
              <a:tblGrid>
                <a:gridCol w="1239857">
                  <a:extLst>
                    <a:ext uri="{9D8B030D-6E8A-4147-A177-3AD203B41FA5}">
                      <a16:colId xmlns:a16="http://schemas.microsoft.com/office/drawing/2014/main" val="1959894808"/>
                    </a:ext>
                  </a:extLst>
                </a:gridCol>
                <a:gridCol w="609532">
                  <a:extLst>
                    <a:ext uri="{9D8B030D-6E8A-4147-A177-3AD203B41FA5}">
                      <a16:colId xmlns:a16="http://schemas.microsoft.com/office/drawing/2014/main" val="2531542987"/>
                    </a:ext>
                  </a:extLst>
                </a:gridCol>
                <a:gridCol w="559194">
                  <a:extLst>
                    <a:ext uri="{9D8B030D-6E8A-4147-A177-3AD203B41FA5}">
                      <a16:colId xmlns:a16="http://schemas.microsoft.com/office/drawing/2014/main" val="2707856841"/>
                    </a:ext>
                  </a:extLst>
                </a:gridCol>
                <a:gridCol w="559194">
                  <a:extLst>
                    <a:ext uri="{9D8B030D-6E8A-4147-A177-3AD203B41FA5}">
                      <a16:colId xmlns:a16="http://schemas.microsoft.com/office/drawing/2014/main" val="2589578587"/>
                    </a:ext>
                  </a:extLst>
                </a:gridCol>
                <a:gridCol w="559194">
                  <a:extLst>
                    <a:ext uri="{9D8B030D-6E8A-4147-A177-3AD203B41FA5}">
                      <a16:colId xmlns:a16="http://schemas.microsoft.com/office/drawing/2014/main" val="3299148247"/>
                    </a:ext>
                  </a:extLst>
                </a:gridCol>
              </a:tblGrid>
              <a:tr h="0">
                <a:tc rowSpan="2">
                  <a:txBody>
                    <a:bodyPr/>
                    <a:lstStyle/>
                    <a:p>
                      <a:pPr algn="ctr">
                        <a:spcAft>
                          <a:spcPts val="0"/>
                        </a:spcAft>
                      </a:pPr>
                      <a:r>
                        <a:rPr lang="tr-TR" sz="1800" spc="-10" dirty="0">
                          <a:effectLst/>
                        </a:rPr>
                        <a:t>Satır</a:t>
                      </a:r>
                      <a:endParaRPr lang="tr-TR" sz="1800" dirty="0">
                        <a:effectLst/>
                      </a:endParaRPr>
                    </a:p>
                    <a:p>
                      <a:pPr algn="ctr">
                        <a:spcAft>
                          <a:spcPts val="0"/>
                        </a:spcAft>
                      </a:pPr>
                      <a:r>
                        <a:rPr lang="tr-TR" sz="1800" spc="-10" dirty="0">
                          <a:effectLst/>
                        </a:rPr>
                        <a:t>Oyuncusu </a:t>
                      </a:r>
                      <a:endParaRPr lang="tr-TR" sz="1800" dirty="0">
                        <a:effectLst/>
                      </a:endParaRPr>
                    </a:p>
                    <a:p>
                      <a:pPr algn="ctr">
                        <a:spcAft>
                          <a:spcPts val="0"/>
                        </a:spcAft>
                      </a:pPr>
                      <a:r>
                        <a:rPr lang="tr-TR" sz="1800" spc="-10" dirty="0">
                          <a:effectLst/>
                        </a:rPr>
                        <a:t>Stratejisi</a:t>
                      </a:r>
                      <a:endParaRPr lang="tr-TR" sz="1800" dirty="0">
                        <a:effectLst/>
                        <a:latin typeface="Times New Roman" panose="02020603050405020304" pitchFamily="18" charset="0"/>
                        <a:ea typeface="Times New Roman" panose="02020603050405020304" pitchFamily="18" charset="0"/>
                      </a:endParaRPr>
                    </a:p>
                  </a:txBody>
                  <a:tcPr marL="59055" marR="59055" marT="0" marB="0">
                    <a:solidFill>
                      <a:schemeClr val="bg1">
                        <a:lumMod val="95000"/>
                      </a:schemeClr>
                    </a:solidFill>
                  </a:tcPr>
                </a:tc>
                <a:tc gridSpan="4">
                  <a:txBody>
                    <a:bodyPr/>
                    <a:lstStyle/>
                    <a:p>
                      <a:pPr algn="ctr">
                        <a:spcAft>
                          <a:spcPts val="0"/>
                        </a:spcAft>
                      </a:pPr>
                      <a:r>
                        <a:rPr lang="tr-TR" sz="1800" spc="-10" dirty="0">
                          <a:effectLst/>
                        </a:rPr>
                        <a:t>Sütun Oyuncusu</a:t>
                      </a:r>
                      <a:endParaRPr lang="tr-TR" sz="1800" dirty="0">
                        <a:effectLst/>
                      </a:endParaRPr>
                    </a:p>
                    <a:p>
                      <a:pPr algn="ctr">
                        <a:spcAft>
                          <a:spcPts val="0"/>
                        </a:spcAft>
                      </a:pPr>
                      <a:r>
                        <a:rPr lang="tr-TR" sz="1800" spc="-10" dirty="0">
                          <a:effectLst/>
                        </a:rPr>
                        <a:t>Stratejisi</a:t>
                      </a:r>
                      <a:endParaRPr lang="tr-TR" sz="1800" dirty="0">
                        <a:effectLst/>
                        <a:latin typeface="Times New Roman" panose="02020603050405020304" pitchFamily="18" charset="0"/>
                        <a:ea typeface="Times New Roman" panose="02020603050405020304" pitchFamily="18" charset="0"/>
                      </a:endParaRPr>
                    </a:p>
                  </a:txBody>
                  <a:tcPr marL="68580" marR="68580" marT="0" marB="0">
                    <a:solidFill>
                      <a:schemeClr val="bg1">
                        <a:lumMod val="95000"/>
                      </a:schemeClr>
                    </a:solidFill>
                  </a:tcPr>
                </a:tc>
                <a:tc hMerge="1">
                  <a:txBody>
                    <a:bodyPr/>
                    <a:lstStyle/>
                    <a:p>
                      <a:endParaRPr lang="tr-TR"/>
                    </a:p>
                  </a:txBody>
                  <a:tcPr/>
                </a:tc>
                <a:tc hMerge="1">
                  <a:txBody>
                    <a:bodyPr/>
                    <a:lstStyle/>
                    <a:p>
                      <a:endParaRPr lang="tr-TR"/>
                    </a:p>
                  </a:txBody>
                  <a:tcPr/>
                </a:tc>
                <a:tc hMerge="1">
                  <a:txBody>
                    <a:bodyPr/>
                    <a:lstStyle/>
                    <a:p>
                      <a:endParaRPr lang="tr-TR"/>
                    </a:p>
                  </a:txBody>
                  <a:tcPr/>
                </a:tc>
                <a:extLst>
                  <a:ext uri="{0D108BD9-81ED-4DB2-BD59-A6C34878D82A}">
                    <a16:rowId xmlns:a16="http://schemas.microsoft.com/office/drawing/2014/main" val="3772974939"/>
                  </a:ext>
                </a:extLst>
              </a:tr>
              <a:tr h="0">
                <a:tc vMerge="1">
                  <a:txBody>
                    <a:bodyPr/>
                    <a:lstStyle/>
                    <a:p>
                      <a:endParaRPr lang="tr-TR"/>
                    </a:p>
                  </a:txBody>
                  <a:tcPr/>
                </a:tc>
                <a:tc>
                  <a:txBody>
                    <a:bodyPr/>
                    <a:lstStyle/>
                    <a:p>
                      <a:pPr algn="ctr">
                        <a:spcAft>
                          <a:spcPts val="0"/>
                        </a:spcAft>
                      </a:pPr>
                      <a:r>
                        <a:rPr lang="tr-TR" sz="1800" spc="-10">
                          <a:effectLst/>
                        </a:rPr>
                        <a:t>C</a:t>
                      </a:r>
                      <a:r>
                        <a:rPr lang="tr-TR" sz="1800" spc="-10" baseline="-25000">
                          <a:effectLst/>
                        </a:rPr>
                        <a:t>1</a:t>
                      </a:r>
                      <a:endParaRPr lang="tr-TR" sz="1800">
                        <a:effectLst/>
                        <a:latin typeface="Times New Roman" panose="02020603050405020304" pitchFamily="18" charset="0"/>
                        <a:ea typeface="Times New Roman" panose="02020603050405020304" pitchFamily="18" charset="0"/>
                      </a:endParaRPr>
                    </a:p>
                  </a:txBody>
                  <a:tcPr marL="68580" marR="64135" marT="0" marB="0">
                    <a:solidFill>
                      <a:schemeClr val="bg1">
                        <a:lumMod val="95000"/>
                      </a:schemeClr>
                    </a:solidFill>
                  </a:tcPr>
                </a:tc>
                <a:tc>
                  <a:txBody>
                    <a:bodyPr/>
                    <a:lstStyle/>
                    <a:p>
                      <a:pPr algn="ctr">
                        <a:spcAft>
                          <a:spcPts val="0"/>
                        </a:spcAft>
                      </a:pPr>
                      <a:r>
                        <a:rPr lang="tr-TR" sz="1800" spc="-10">
                          <a:effectLst/>
                        </a:rPr>
                        <a:t>C</a:t>
                      </a:r>
                      <a:r>
                        <a:rPr lang="tr-TR" sz="1800" spc="-10" baseline="-25000">
                          <a:effectLst/>
                        </a:rPr>
                        <a:t>2</a:t>
                      </a:r>
                      <a:endParaRPr lang="tr-TR" sz="1800">
                        <a:effectLst/>
                        <a:latin typeface="Times New Roman" panose="02020603050405020304" pitchFamily="18" charset="0"/>
                        <a:ea typeface="Times New Roman" panose="02020603050405020304" pitchFamily="18" charset="0"/>
                      </a:endParaRPr>
                    </a:p>
                  </a:txBody>
                  <a:tcPr marL="64135" marR="64135" marT="0" marB="0">
                    <a:solidFill>
                      <a:schemeClr val="bg1">
                        <a:lumMod val="95000"/>
                      </a:schemeClr>
                    </a:solidFill>
                  </a:tcPr>
                </a:tc>
                <a:tc>
                  <a:txBody>
                    <a:bodyPr/>
                    <a:lstStyle/>
                    <a:p>
                      <a:pPr algn="ctr">
                        <a:spcAft>
                          <a:spcPts val="0"/>
                        </a:spcAft>
                      </a:pPr>
                      <a:r>
                        <a:rPr lang="tr-TR" sz="1800" spc="-10" dirty="0">
                          <a:effectLst/>
                        </a:rPr>
                        <a:t>C</a:t>
                      </a:r>
                      <a:r>
                        <a:rPr lang="tr-TR" sz="1800" spc="-10" baseline="-25000" dirty="0">
                          <a:effectLst/>
                        </a:rPr>
                        <a:t>3</a:t>
                      </a:r>
                      <a:endParaRPr lang="tr-TR" sz="1800" dirty="0">
                        <a:effectLst/>
                        <a:latin typeface="Times New Roman" panose="02020603050405020304" pitchFamily="18" charset="0"/>
                        <a:ea typeface="Times New Roman" panose="02020603050405020304" pitchFamily="18" charset="0"/>
                      </a:endParaRPr>
                    </a:p>
                  </a:txBody>
                  <a:tcPr marL="64135" marR="64135" marT="0" marB="0">
                    <a:solidFill>
                      <a:schemeClr val="bg1">
                        <a:lumMod val="95000"/>
                      </a:schemeClr>
                    </a:solidFill>
                  </a:tcPr>
                </a:tc>
                <a:tc>
                  <a:txBody>
                    <a:bodyPr/>
                    <a:lstStyle/>
                    <a:p>
                      <a:pPr algn="ctr">
                        <a:spcAft>
                          <a:spcPts val="0"/>
                        </a:spcAft>
                      </a:pPr>
                      <a:r>
                        <a:rPr lang="tr-TR" sz="1800" spc="-10" dirty="0">
                          <a:effectLst/>
                        </a:rPr>
                        <a:t>C</a:t>
                      </a:r>
                      <a:r>
                        <a:rPr lang="tr-TR" sz="1800" spc="-10" baseline="-25000" dirty="0">
                          <a:effectLst/>
                        </a:rPr>
                        <a:t>4</a:t>
                      </a:r>
                      <a:endParaRPr lang="tr-TR" sz="1800" dirty="0">
                        <a:effectLst/>
                        <a:latin typeface="Times New Roman" panose="02020603050405020304" pitchFamily="18" charset="0"/>
                        <a:ea typeface="Times New Roman" panose="02020603050405020304" pitchFamily="18" charset="0"/>
                      </a:endParaRPr>
                    </a:p>
                  </a:txBody>
                  <a:tcPr marL="64135" marR="68580" marT="0" marB="0">
                    <a:solidFill>
                      <a:schemeClr val="bg1">
                        <a:lumMod val="95000"/>
                      </a:schemeClr>
                    </a:solidFill>
                  </a:tcPr>
                </a:tc>
                <a:extLst>
                  <a:ext uri="{0D108BD9-81ED-4DB2-BD59-A6C34878D82A}">
                    <a16:rowId xmlns:a16="http://schemas.microsoft.com/office/drawing/2014/main" val="1710915263"/>
                  </a:ext>
                </a:extLst>
              </a:tr>
              <a:tr h="0">
                <a:tc>
                  <a:txBody>
                    <a:bodyPr/>
                    <a:lstStyle/>
                    <a:p>
                      <a:pPr algn="ctr">
                        <a:spcAft>
                          <a:spcPts val="0"/>
                        </a:spcAft>
                      </a:pPr>
                      <a:r>
                        <a:rPr lang="tr-TR" sz="1800" spc="-10" dirty="0">
                          <a:effectLst/>
                        </a:rPr>
                        <a:t>R</a:t>
                      </a:r>
                      <a:r>
                        <a:rPr lang="tr-TR" sz="1800" spc="-10" baseline="-25000" dirty="0">
                          <a:effectLst/>
                        </a:rPr>
                        <a:t>1</a:t>
                      </a:r>
                      <a:endParaRPr lang="tr-TR" sz="1800" dirty="0">
                        <a:effectLst/>
                        <a:latin typeface="Times New Roman" panose="02020603050405020304" pitchFamily="18" charset="0"/>
                        <a:ea typeface="Times New Roman" panose="02020603050405020304" pitchFamily="18" charset="0"/>
                      </a:endParaRPr>
                    </a:p>
                  </a:txBody>
                  <a:tcPr marL="59055" marR="59055" marT="0" marB="0">
                    <a:solidFill>
                      <a:schemeClr val="bg1">
                        <a:lumMod val="95000"/>
                      </a:schemeClr>
                    </a:solidFill>
                  </a:tcPr>
                </a:tc>
                <a:tc>
                  <a:txBody>
                    <a:bodyPr/>
                    <a:lstStyle/>
                    <a:p>
                      <a:pPr algn="ctr">
                        <a:spcAft>
                          <a:spcPts val="0"/>
                        </a:spcAft>
                      </a:pPr>
                      <a:r>
                        <a:rPr lang="tr-TR" sz="1800" spc="-10">
                          <a:effectLst/>
                        </a:rPr>
                        <a:t> 1</a:t>
                      </a:r>
                      <a:endParaRPr lang="tr-TR" sz="1800">
                        <a:effectLst/>
                        <a:latin typeface="Times New Roman" panose="02020603050405020304" pitchFamily="18" charset="0"/>
                        <a:ea typeface="Times New Roman" panose="02020603050405020304" pitchFamily="18" charset="0"/>
                      </a:endParaRPr>
                    </a:p>
                  </a:txBody>
                  <a:tcPr marL="68580" marR="64135" marT="0" marB="0"/>
                </a:tc>
                <a:tc>
                  <a:txBody>
                    <a:bodyPr/>
                    <a:lstStyle/>
                    <a:p>
                      <a:pPr algn="ctr">
                        <a:spcAft>
                          <a:spcPts val="0"/>
                        </a:spcAft>
                      </a:pPr>
                      <a:r>
                        <a:rPr lang="tr-TR" sz="1800" spc="-10">
                          <a:effectLst/>
                        </a:rPr>
                        <a:t> 0</a:t>
                      </a:r>
                      <a:endParaRPr lang="tr-TR" sz="1800">
                        <a:effectLst/>
                        <a:latin typeface="Times New Roman" panose="02020603050405020304" pitchFamily="18" charset="0"/>
                        <a:ea typeface="Times New Roman" panose="02020603050405020304" pitchFamily="18" charset="0"/>
                      </a:endParaRPr>
                    </a:p>
                  </a:txBody>
                  <a:tcPr marL="64135" marR="64135" marT="0" marB="0"/>
                </a:tc>
                <a:tc>
                  <a:txBody>
                    <a:bodyPr/>
                    <a:lstStyle/>
                    <a:p>
                      <a:pPr algn="ctr">
                        <a:spcAft>
                          <a:spcPts val="0"/>
                        </a:spcAft>
                      </a:pPr>
                      <a:r>
                        <a:rPr lang="tr-TR" sz="1800" spc="-10">
                          <a:effectLst/>
                        </a:rPr>
                        <a:t>3</a:t>
                      </a:r>
                      <a:endParaRPr lang="tr-TR" sz="1800">
                        <a:effectLst/>
                        <a:latin typeface="Times New Roman" panose="02020603050405020304" pitchFamily="18" charset="0"/>
                        <a:ea typeface="Times New Roman" panose="02020603050405020304" pitchFamily="18" charset="0"/>
                      </a:endParaRPr>
                    </a:p>
                  </a:txBody>
                  <a:tcPr marL="64135" marR="64135" marT="0" marB="0"/>
                </a:tc>
                <a:tc>
                  <a:txBody>
                    <a:bodyPr/>
                    <a:lstStyle/>
                    <a:p>
                      <a:pPr algn="ctr">
                        <a:spcAft>
                          <a:spcPts val="0"/>
                        </a:spcAft>
                      </a:pPr>
                      <a:r>
                        <a:rPr lang="tr-TR" sz="1800" spc="-10">
                          <a:effectLst/>
                        </a:rPr>
                        <a:t>1</a:t>
                      </a:r>
                      <a:endParaRPr lang="tr-TR" sz="1800">
                        <a:effectLst/>
                        <a:latin typeface="Times New Roman" panose="02020603050405020304" pitchFamily="18" charset="0"/>
                        <a:ea typeface="Times New Roman" panose="02020603050405020304" pitchFamily="18" charset="0"/>
                      </a:endParaRPr>
                    </a:p>
                  </a:txBody>
                  <a:tcPr marL="64135" marR="68580" marT="0" marB="0"/>
                </a:tc>
                <a:extLst>
                  <a:ext uri="{0D108BD9-81ED-4DB2-BD59-A6C34878D82A}">
                    <a16:rowId xmlns:a16="http://schemas.microsoft.com/office/drawing/2014/main" val="246013491"/>
                  </a:ext>
                </a:extLst>
              </a:tr>
              <a:tr h="0">
                <a:tc>
                  <a:txBody>
                    <a:bodyPr/>
                    <a:lstStyle/>
                    <a:p>
                      <a:pPr algn="ctr">
                        <a:spcAft>
                          <a:spcPts val="0"/>
                        </a:spcAft>
                      </a:pPr>
                      <a:r>
                        <a:rPr lang="tr-TR" sz="1800" spc="-10" dirty="0">
                          <a:effectLst/>
                        </a:rPr>
                        <a:t>R</a:t>
                      </a:r>
                      <a:r>
                        <a:rPr lang="tr-TR" sz="1800" spc="-10" baseline="-25000" dirty="0">
                          <a:effectLst/>
                        </a:rPr>
                        <a:t>2</a:t>
                      </a:r>
                      <a:endParaRPr lang="tr-TR" sz="1800" dirty="0">
                        <a:effectLst/>
                        <a:latin typeface="Times New Roman" panose="02020603050405020304" pitchFamily="18" charset="0"/>
                        <a:ea typeface="Times New Roman" panose="02020603050405020304" pitchFamily="18" charset="0"/>
                      </a:endParaRPr>
                    </a:p>
                  </a:txBody>
                  <a:tcPr marL="59055" marR="59055" marT="0" marB="0">
                    <a:solidFill>
                      <a:schemeClr val="bg1">
                        <a:lumMod val="95000"/>
                      </a:schemeClr>
                    </a:solidFill>
                  </a:tcPr>
                </a:tc>
                <a:tc>
                  <a:txBody>
                    <a:bodyPr/>
                    <a:lstStyle/>
                    <a:p>
                      <a:pPr algn="ctr">
                        <a:spcAft>
                          <a:spcPts val="0"/>
                        </a:spcAft>
                      </a:pPr>
                      <a:r>
                        <a:rPr lang="tr-TR" sz="1800" spc="-10">
                          <a:effectLst/>
                        </a:rPr>
                        <a:t> 7</a:t>
                      </a:r>
                      <a:endParaRPr lang="tr-TR" sz="1800">
                        <a:effectLst/>
                        <a:latin typeface="Times New Roman" panose="02020603050405020304" pitchFamily="18" charset="0"/>
                        <a:ea typeface="Times New Roman" panose="02020603050405020304" pitchFamily="18" charset="0"/>
                      </a:endParaRPr>
                    </a:p>
                  </a:txBody>
                  <a:tcPr marL="68580" marR="64135" marT="0" marB="0"/>
                </a:tc>
                <a:tc>
                  <a:txBody>
                    <a:bodyPr/>
                    <a:lstStyle/>
                    <a:p>
                      <a:pPr algn="ctr">
                        <a:spcAft>
                          <a:spcPts val="0"/>
                        </a:spcAft>
                      </a:pPr>
                      <a:r>
                        <a:rPr lang="tr-TR" sz="1800" spc="-10">
                          <a:effectLst/>
                        </a:rPr>
                        <a:t>-1</a:t>
                      </a:r>
                      <a:endParaRPr lang="tr-TR" sz="1800">
                        <a:effectLst/>
                        <a:latin typeface="Times New Roman" panose="02020603050405020304" pitchFamily="18" charset="0"/>
                        <a:ea typeface="Times New Roman" panose="02020603050405020304" pitchFamily="18" charset="0"/>
                      </a:endParaRPr>
                    </a:p>
                  </a:txBody>
                  <a:tcPr marL="64135" marR="64135" marT="0" marB="0"/>
                </a:tc>
                <a:tc>
                  <a:txBody>
                    <a:bodyPr/>
                    <a:lstStyle/>
                    <a:p>
                      <a:pPr algn="ctr">
                        <a:spcAft>
                          <a:spcPts val="0"/>
                        </a:spcAft>
                      </a:pPr>
                      <a:r>
                        <a:rPr lang="tr-TR" sz="1800" spc="-10">
                          <a:effectLst/>
                        </a:rPr>
                        <a:t>6</a:t>
                      </a:r>
                      <a:endParaRPr lang="tr-TR" sz="1800">
                        <a:effectLst/>
                        <a:latin typeface="Times New Roman" panose="02020603050405020304" pitchFamily="18" charset="0"/>
                        <a:ea typeface="Times New Roman" panose="02020603050405020304" pitchFamily="18" charset="0"/>
                      </a:endParaRPr>
                    </a:p>
                  </a:txBody>
                  <a:tcPr marL="64135" marR="64135" marT="0" marB="0"/>
                </a:tc>
                <a:tc>
                  <a:txBody>
                    <a:bodyPr/>
                    <a:lstStyle/>
                    <a:p>
                      <a:pPr algn="ctr">
                        <a:spcAft>
                          <a:spcPts val="0"/>
                        </a:spcAft>
                      </a:pPr>
                      <a:r>
                        <a:rPr lang="tr-TR" sz="1800" spc="-10">
                          <a:effectLst/>
                        </a:rPr>
                        <a:t>3</a:t>
                      </a:r>
                      <a:endParaRPr lang="tr-TR" sz="1800">
                        <a:effectLst/>
                        <a:latin typeface="Times New Roman" panose="02020603050405020304" pitchFamily="18" charset="0"/>
                        <a:ea typeface="Times New Roman" panose="02020603050405020304" pitchFamily="18" charset="0"/>
                      </a:endParaRPr>
                    </a:p>
                  </a:txBody>
                  <a:tcPr marL="64135" marR="68580" marT="0" marB="0"/>
                </a:tc>
                <a:extLst>
                  <a:ext uri="{0D108BD9-81ED-4DB2-BD59-A6C34878D82A}">
                    <a16:rowId xmlns:a16="http://schemas.microsoft.com/office/drawing/2014/main" val="703434053"/>
                  </a:ext>
                </a:extLst>
              </a:tr>
              <a:tr h="0">
                <a:tc>
                  <a:txBody>
                    <a:bodyPr/>
                    <a:lstStyle/>
                    <a:p>
                      <a:pPr algn="ctr">
                        <a:spcAft>
                          <a:spcPts val="0"/>
                        </a:spcAft>
                      </a:pPr>
                      <a:r>
                        <a:rPr lang="tr-TR" sz="1800" spc="-10" dirty="0">
                          <a:effectLst/>
                        </a:rPr>
                        <a:t>R</a:t>
                      </a:r>
                      <a:r>
                        <a:rPr lang="tr-TR" sz="1800" spc="-10" baseline="-25000" dirty="0">
                          <a:effectLst/>
                        </a:rPr>
                        <a:t>3</a:t>
                      </a:r>
                      <a:endParaRPr lang="tr-TR" sz="1800" dirty="0">
                        <a:effectLst/>
                        <a:latin typeface="Times New Roman" panose="02020603050405020304" pitchFamily="18" charset="0"/>
                        <a:ea typeface="Times New Roman" panose="02020603050405020304" pitchFamily="18" charset="0"/>
                      </a:endParaRPr>
                    </a:p>
                  </a:txBody>
                  <a:tcPr marL="59055" marR="59055" marT="0" marB="0">
                    <a:solidFill>
                      <a:schemeClr val="bg1">
                        <a:lumMod val="95000"/>
                      </a:schemeClr>
                    </a:solidFill>
                  </a:tcPr>
                </a:tc>
                <a:tc>
                  <a:txBody>
                    <a:bodyPr/>
                    <a:lstStyle/>
                    <a:p>
                      <a:pPr algn="ctr">
                        <a:spcAft>
                          <a:spcPts val="0"/>
                        </a:spcAft>
                      </a:pPr>
                      <a:r>
                        <a:rPr lang="tr-TR" sz="1800" spc="-10">
                          <a:effectLst/>
                        </a:rPr>
                        <a:t>-3</a:t>
                      </a:r>
                      <a:endParaRPr lang="tr-TR" sz="1800">
                        <a:effectLst/>
                        <a:latin typeface="Times New Roman" panose="02020603050405020304" pitchFamily="18" charset="0"/>
                        <a:ea typeface="Times New Roman" panose="02020603050405020304" pitchFamily="18" charset="0"/>
                      </a:endParaRPr>
                    </a:p>
                  </a:txBody>
                  <a:tcPr marL="68580" marR="64135" marT="0" marB="0"/>
                </a:tc>
                <a:tc>
                  <a:txBody>
                    <a:bodyPr/>
                    <a:lstStyle/>
                    <a:p>
                      <a:pPr algn="ctr">
                        <a:spcAft>
                          <a:spcPts val="0"/>
                        </a:spcAft>
                      </a:pPr>
                      <a:r>
                        <a:rPr lang="tr-TR" sz="1800" spc="-10">
                          <a:effectLst/>
                        </a:rPr>
                        <a:t> 0</a:t>
                      </a:r>
                      <a:endParaRPr lang="tr-TR" sz="1800">
                        <a:effectLst/>
                        <a:latin typeface="Times New Roman" panose="02020603050405020304" pitchFamily="18" charset="0"/>
                        <a:ea typeface="Times New Roman" panose="02020603050405020304" pitchFamily="18" charset="0"/>
                      </a:endParaRPr>
                    </a:p>
                  </a:txBody>
                  <a:tcPr marL="64135" marR="64135" marT="0" marB="0"/>
                </a:tc>
                <a:tc>
                  <a:txBody>
                    <a:bodyPr/>
                    <a:lstStyle/>
                    <a:p>
                      <a:pPr algn="ctr">
                        <a:spcAft>
                          <a:spcPts val="0"/>
                        </a:spcAft>
                      </a:pPr>
                      <a:r>
                        <a:rPr lang="tr-TR" sz="1800" spc="-10">
                          <a:effectLst/>
                        </a:rPr>
                        <a:t>5</a:t>
                      </a:r>
                      <a:endParaRPr lang="tr-TR" sz="1800">
                        <a:effectLst/>
                        <a:latin typeface="Times New Roman" panose="02020603050405020304" pitchFamily="18" charset="0"/>
                        <a:ea typeface="Times New Roman" panose="02020603050405020304" pitchFamily="18" charset="0"/>
                      </a:endParaRPr>
                    </a:p>
                  </a:txBody>
                  <a:tcPr marL="64135" marR="64135" marT="0" marB="0"/>
                </a:tc>
                <a:tc>
                  <a:txBody>
                    <a:bodyPr/>
                    <a:lstStyle/>
                    <a:p>
                      <a:pPr algn="ctr">
                        <a:spcAft>
                          <a:spcPts val="0"/>
                        </a:spcAft>
                      </a:pPr>
                      <a:r>
                        <a:rPr lang="tr-TR" sz="1800" spc="-10">
                          <a:effectLst/>
                        </a:rPr>
                        <a:t>1</a:t>
                      </a:r>
                      <a:endParaRPr lang="tr-TR" sz="1800">
                        <a:effectLst/>
                        <a:latin typeface="Times New Roman" panose="02020603050405020304" pitchFamily="18" charset="0"/>
                        <a:ea typeface="Times New Roman" panose="02020603050405020304" pitchFamily="18" charset="0"/>
                      </a:endParaRPr>
                    </a:p>
                  </a:txBody>
                  <a:tcPr marL="64135" marR="68580" marT="0" marB="0"/>
                </a:tc>
                <a:extLst>
                  <a:ext uri="{0D108BD9-81ED-4DB2-BD59-A6C34878D82A}">
                    <a16:rowId xmlns:a16="http://schemas.microsoft.com/office/drawing/2014/main" val="1716884935"/>
                  </a:ext>
                </a:extLst>
              </a:tr>
              <a:tr h="0">
                <a:tc>
                  <a:txBody>
                    <a:bodyPr/>
                    <a:lstStyle/>
                    <a:p>
                      <a:pPr algn="ctr">
                        <a:spcAft>
                          <a:spcPts val="0"/>
                        </a:spcAft>
                      </a:pPr>
                      <a:r>
                        <a:rPr lang="tr-TR" sz="1800" spc="-10" dirty="0">
                          <a:effectLst/>
                        </a:rPr>
                        <a:t>R</a:t>
                      </a:r>
                      <a:r>
                        <a:rPr lang="tr-TR" sz="1800" spc="-10" baseline="-25000" dirty="0">
                          <a:effectLst/>
                        </a:rPr>
                        <a:t>4</a:t>
                      </a:r>
                      <a:endParaRPr lang="tr-TR" sz="1800" dirty="0">
                        <a:effectLst/>
                        <a:latin typeface="Times New Roman" panose="02020603050405020304" pitchFamily="18" charset="0"/>
                        <a:ea typeface="Times New Roman" panose="02020603050405020304" pitchFamily="18" charset="0"/>
                      </a:endParaRPr>
                    </a:p>
                  </a:txBody>
                  <a:tcPr marL="59055" marR="59055" marT="0" marB="0">
                    <a:solidFill>
                      <a:schemeClr val="bg1">
                        <a:lumMod val="95000"/>
                      </a:schemeClr>
                    </a:solidFill>
                  </a:tcPr>
                </a:tc>
                <a:tc>
                  <a:txBody>
                    <a:bodyPr/>
                    <a:lstStyle/>
                    <a:p>
                      <a:pPr algn="ctr">
                        <a:spcAft>
                          <a:spcPts val="0"/>
                        </a:spcAft>
                      </a:pPr>
                      <a:r>
                        <a:rPr lang="tr-TR" sz="1800" spc="-10">
                          <a:effectLst/>
                        </a:rPr>
                        <a:t> 2</a:t>
                      </a:r>
                      <a:endParaRPr lang="tr-TR" sz="1800">
                        <a:effectLst/>
                        <a:latin typeface="Times New Roman" panose="02020603050405020304" pitchFamily="18" charset="0"/>
                        <a:ea typeface="Times New Roman" panose="02020603050405020304" pitchFamily="18" charset="0"/>
                      </a:endParaRPr>
                    </a:p>
                  </a:txBody>
                  <a:tcPr marL="68580" marR="64135" marT="0" marB="0"/>
                </a:tc>
                <a:tc>
                  <a:txBody>
                    <a:bodyPr/>
                    <a:lstStyle/>
                    <a:p>
                      <a:pPr algn="ctr">
                        <a:spcAft>
                          <a:spcPts val="0"/>
                        </a:spcAft>
                      </a:pPr>
                      <a:r>
                        <a:rPr lang="tr-TR" sz="1800" spc="-10">
                          <a:effectLst/>
                        </a:rPr>
                        <a:t> 3</a:t>
                      </a:r>
                      <a:endParaRPr lang="tr-TR" sz="1800">
                        <a:effectLst/>
                        <a:latin typeface="Times New Roman" panose="02020603050405020304" pitchFamily="18" charset="0"/>
                        <a:ea typeface="Times New Roman" panose="02020603050405020304" pitchFamily="18" charset="0"/>
                      </a:endParaRPr>
                    </a:p>
                  </a:txBody>
                  <a:tcPr marL="64135" marR="64135" marT="0" marB="0"/>
                </a:tc>
                <a:tc>
                  <a:txBody>
                    <a:bodyPr/>
                    <a:lstStyle/>
                    <a:p>
                      <a:pPr algn="ctr">
                        <a:spcAft>
                          <a:spcPts val="0"/>
                        </a:spcAft>
                      </a:pPr>
                      <a:r>
                        <a:rPr lang="tr-TR" sz="1800" spc="-10">
                          <a:effectLst/>
                        </a:rPr>
                        <a:t>4</a:t>
                      </a:r>
                      <a:endParaRPr lang="tr-TR" sz="1800">
                        <a:effectLst/>
                        <a:latin typeface="Times New Roman" panose="02020603050405020304" pitchFamily="18" charset="0"/>
                        <a:ea typeface="Times New Roman" panose="02020603050405020304" pitchFamily="18" charset="0"/>
                      </a:endParaRPr>
                    </a:p>
                  </a:txBody>
                  <a:tcPr marL="64135" marR="64135" marT="0" marB="0"/>
                </a:tc>
                <a:tc>
                  <a:txBody>
                    <a:bodyPr/>
                    <a:lstStyle/>
                    <a:p>
                      <a:pPr algn="ctr">
                        <a:spcAft>
                          <a:spcPts val="0"/>
                        </a:spcAft>
                      </a:pPr>
                      <a:r>
                        <a:rPr lang="tr-TR" sz="1800" spc="-10" dirty="0">
                          <a:effectLst/>
                        </a:rPr>
                        <a:t>5</a:t>
                      </a:r>
                      <a:endParaRPr lang="tr-TR" sz="1800" dirty="0">
                        <a:effectLst/>
                        <a:latin typeface="Times New Roman" panose="02020603050405020304" pitchFamily="18" charset="0"/>
                        <a:ea typeface="Times New Roman" panose="02020603050405020304" pitchFamily="18" charset="0"/>
                      </a:endParaRPr>
                    </a:p>
                  </a:txBody>
                  <a:tcPr marL="64135" marR="68580" marT="0" marB="0"/>
                </a:tc>
                <a:extLst>
                  <a:ext uri="{0D108BD9-81ED-4DB2-BD59-A6C34878D82A}">
                    <a16:rowId xmlns:a16="http://schemas.microsoft.com/office/drawing/2014/main" val="374884249"/>
                  </a:ext>
                </a:extLst>
              </a:tr>
            </a:tbl>
          </a:graphicData>
        </a:graphic>
      </p:graphicFrame>
      <p:graphicFrame>
        <p:nvGraphicFramePr>
          <p:cNvPr id="13" name="Tablo 12"/>
          <p:cNvGraphicFramePr>
            <a:graphicFrameLocks noGrp="1"/>
          </p:cNvGraphicFramePr>
          <p:nvPr>
            <p:extLst>
              <p:ext uri="{D42A27DB-BD31-4B8C-83A1-F6EECF244321}">
                <p14:modId xmlns:p14="http://schemas.microsoft.com/office/powerpoint/2010/main" val="3784337986"/>
              </p:ext>
            </p:extLst>
          </p:nvPr>
        </p:nvGraphicFramePr>
        <p:xfrm>
          <a:off x="4443147" y="4445483"/>
          <a:ext cx="3243841" cy="1645920"/>
        </p:xfrm>
        <a:graphic>
          <a:graphicData uri="http://schemas.openxmlformats.org/drawingml/2006/table">
            <a:tbl>
              <a:tblPr firstRow="1" firstCol="1" bandRow="1">
                <a:tableStyleId>{5940675A-B579-460E-94D1-54222C63F5DA}</a:tableStyleId>
              </a:tblPr>
              <a:tblGrid>
                <a:gridCol w="1272243">
                  <a:extLst>
                    <a:ext uri="{9D8B030D-6E8A-4147-A177-3AD203B41FA5}">
                      <a16:colId xmlns:a16="http://schemas.microsoft.com/office/drawing/2014/main" val="3387214933"/>
                    </a:ext>
                  </a:extLst>
                </a:gridCol>
                <a:gridCol w="985799">
                  <a:extLst>
                    <a:ext uri="{9D8B030D-6E8A-4147-A177-3AD203B41FA5}">
                      <a16:colId xmlns:a16="http://schemas.microsoft.com/office/drawing/2014/main" val="1901160172"/>
                    </a:ext>
                  </a:extLst>
                </a:gridCol>
                <a:gridCol w="985799">
                  <a:extLst>
                    <a:ext uri="{9D8B030D-6E8A-4147-A177-3AD203B41FA5}">
                      <a16:colId xmlns:a16="http://schemas.microsoft.com/office/drawing/2014/main" val="2795273464"/>
                    </a:ext>
                  </a:extLst>
                </a:gridCol>
              </a:tblGrid>
              <a:tr h="327025">
                <a:tc rowSpan="2">
                  <a:txBody>
                    <a:bodyPr/>
                    <a:lstStyle/>
                    <a:p>
                      <a:pPr algn="ctr">
                        <a:spcAft>
                          <a:spcPts val="0"/>
                        </a:spcAft>
                      </a:pPr>
                      <a:r>
                        <a:rPr lang="tr-TR" sz="1800" spc="-10" dirty="0">
                          <a:effectLst/>
                        </a:rPr>
                        <a:t>Satır </a:t>
                      </a:r>
                      <a:endParaRPr lang="tr-TR" sz="1800" dirty="0">
                        <a:effectLst/>
                      </a:endParaRPr>
                    </a:p>
                    <a:p>
                      <a:pPr algn="ctr">
                        <a:spcAft>
                          <a:spcPts val="0"/>
                        </a:spcAft>
                      </a:pPr>
                      <a:r>
                        <a:rPr lang="tr-TR" sz="1800" spc="-10" dirty="0">
                          <a:effectLst/>
                        </a:rPr>
                        <a:t>Oyuncusu</a:t>
                      </a:r>
                      <a:endParaRPr lang="tr-TR" sz="1800" dirty="0">
                        <a:effectLst/>
                      </a:endParaRPr>
                    </a:p>
                    <a:p>
                      <a:pPr algn="ctr">
                        <a:spcAft>
                          <a:spcPts val="0"/>
                        </a:spcAft>
                      </a:pPr>
                      <a:r>
                        <a:rPr lang="tr-TR" sz="1800" spc="-10" dirty="0">
                          <a:effectLst/>
                        </a:rPr>
                        <a:t>Stratejisi</a:t>
                      </a:r>
                      <a:endParaRPr lang="tr-TR" sz="1800" dirty="0">
                        <a:effectLst/>
                        <a:latin typeface="Times New Roman" panose="02020603050405020304" pitchFamily="18" charset="0"/>
                        <a:ea typeface="Times New Roman" panose="02020603050405020304" pitchFamily="18" charset="0"/>
                      </a:endParaRPr>
                    </a:p>
                  </a:txBody>
                  <a:tcPr marL="26670" marR="26670" marT="0" marB="0">
                    <a:solidFill>
                      <a:schemeClr val="bg1">
                        <a:lumMod val="95000"/>
                      </a:schemeClr>
                    </a:solidFill>
                  </a:tcPr>
                </a:tc>
                <a:tc gridSpan="2">
                  <a:txBody>
                    <a:bodyPr/>
                    <a:lstStyle/>
                    <a:p>
                      <a:pPr algn="ctr">
                        <a:spcAft>
                          <a:spcPts val="0"/>
                        </a:spcAft>
                      </a:pPr>
                      <a:r>
                        <a:rPr lang="tr-TR" sz="1800" spc="-10" dirty="0">
                          <a:effectLst/>
                        </a:rPr>
                        <a:t>Sütun Oyuncusu Stratejisi</a:t>
                      </a:r>
                      <a:endParaRPr lang="tr-TR" sz="1800" dirty="0">
                        <a:effectLst/>
                        <a:latin typeface="Times New Roman" panose="02020603050405020304" pitchFamily="18" charset="0"/>
                        <a:ea typeface="Times New Roman" panose="02020603050405020304" pitchFamily="18" charset="0"/>
                      </a:endParaRPr>
                    </a:p>
                  </a:txBody>
                  <a:tcPr marL="36195" marR="36195" marT="0" marB="0">
                    <a:solidFill>
                      <a:schemeClr val="bg1">
                        <a:lumMod val="95000"/>
                      </a:schemeClr>
                    </a:solidFill>
                  </a:tcPr>
                </a:tc>
                <a:tc hMerge="1">
                  <a:txBody>
                    <a:bodyPr/>
                    <a:lstStyle/>
                    <a:p>
                      <a:endParaRPr lang="tr-TR"/>
                    </a:p>
                  </a:txBody>
                  <a:tcPr/>
                </a:tc>
                <a:extLst>
                  <a:ext uri="{0D108BD9-81ED-4DB2-BD59-A6C34878D82A}">
                    <a16:rowId xmlns:a16="http://schemas.microsoft.com/office/drawing/2014/main" val="2802511989"/>
                  </a:ext>
                </a:extLst>
              </a:tr>
              <a:tr h="154940">
                <a:tc vMerge="1">
                  <a:txBody>
                    <a:bodyPr/>
                    <a:lstStyle/>
                    <a:p>
                      <a:endParaRPr lang="tr-TR"/>
                    </a:p>
                  </a:txBody>
                  <a:tcPr/>
                </a:tc>
                <a:tc>
                  <a:txBody>
                    <a:bodyPr/>
                    <a:lstStyle/>
                    <a:p>
                      <a:pPr algn="ctr">
                        <a:spcAft>
                          <a:spcPts val="0"/>
                        </a:spcAft>
                      </a:pPr>
                      <a:r>
                        <a:rPr lang="tr-TR" sz="1800" spc="-10">
                          <a:effectLst/>
                        </a:rPr>
                        <a:t>C</a:t>
                      </a:r>
                      <a:r>
                        <a:rPr lang="tr-TR" sz="1800" spc="-10" baseline="-25000">
                          <a:effectLst/>
                        </a:rPr>
                        <a:t>1</a:t>
                      </a:r>
                      <a:endParaRPr lang="tr-TR" sz="1800">
                        <a:effectLst/>
                        <a:latin typeface="Times New Roman" panose="02020603050405020304" pitchFamily="18" charset="0"/>
                        <a:ea typeface="Times New Roman" panose="02020603050405020304" pitchFamily="18" charset="0"/>
                      </a:endParaRPr>
                    </a:p>
                  </a:txBody>
                  <a:tcPr marL="36195" marR="31750" marT="0" marB="0">
                    <a:solidFill>
                      <a:schemeClr val="bg1">
                        <a:lumMod val="95000"/>
                      </a:schemeClr>
                    </a:solidFill>
                  </a:tcPr>
                </a:tc>
                <a:tc>
                  <a:txBody>
                    <a:bodyPr/>
                    <a:lstStyle/>
                    <a:p>
                      <a:pPr algn="ctr">
                        <a:spcAft>
                          <a:spcPts val="0"/>
                        </a:spcAft>
                      </a:pPr>
                      <a:r>
                        <a:rPr lang="tr-TR" sz="1800" spc="-10" dirty="0">
                          <a:effectLst/>
                        </a:rPr>
                        <a:t>C</a:t>
                      </a:r>
                      <a:r>
                        <a:rPr lang="tr-TR" sz="1800" spc="-10" baseline="-25000" dirty="0">
                          <a:effectLst/>
                        </a:rPr>
                        <a:t>2</a:t>
                      </a:r>
                      <a:endParaRPr lang="tr-TR" sz="1800" dirty="0">
                        <a:effectLst/>
                        <a:latin typeface="Times New Roman" panose="02020603050405020304" pitchFamily="18" charset="0"/>
                        <a:ea typeface="Times New Roman" panose="02020603050405020304" pitchFamily="18" charset="0"/>
                      </a:endParaRPr>
                    </a:p>
                  </a:txBody>
                  <a:tcPr marL="36195" marR="31750" marT="0" marB="0">
                    <a:solidFill>
                      <a:schemeClr val="bg1">
                        <a:lumMod val="95000"/>
                      </a:schemeClr>
                    </a:solidFill>
                  </a:tcPr>
                </a:tc>
                <a:extLst>
                  <a:ext uri="{0D108BD9-81ED-4DB2-BD59-A6C34878D82A}">
                    <a16:rowId xmlns:a16="http://schemas.microsoft.com/office/drawing/2014/main" val="2779090394"/>
                  </a:ext>
                </a:extLst>
              </a:tr>
              <a:tr h="163830">
                <a:tc>
                  <a:txBody>
                    <a:bodyPr/>
                    <a:lstStyle/>
                    <a:p>
                      <a:pPr algn="ctr">
                        <a:spcAft>
                          <a:spcPts val="0"/>
                        </a:spcAft>
                      </a:pPr>
                      <a:r>
                        <a:rPr lang="tr-TR" sz="1800" spc="-10" dirty="0">
                          <a:effectLst/>
                        </a:rPr>
                        <a:t>R</a:t>
                      </a:r>
                      <a:r>
                        <a:rPr lang="tr-TR" sz="1800" spc="-10" baseline="-25000" dirty="0">
                          <a:effectLst/>
                        </a:rPr>
                        <a:t>2</a:t>
                      </a:r>
                      <a:endParaRPr lang="tr-TR" sz="1800" dirty="0">
                        <a:effectLst/>
                        <a:latin typeface="Times New Roman" panose="02020603050405020304" pitchFamily="18" charset="0"/>
                        <a:ea typeface="Times New Roman" panose="02020603050405020304" pitchFamily="18" charset="0"/>
                      </a:endParaRPr>
                    </a:p>
                  </a:txBody>
                  <a:tcPr marL="26670" marR="26670" marT="0" marB="0">
                    <a:solidFill>
                      <a:schemeClr val="bg1">
                        <a:lumMod val="95000"/>
                      </a:schemeClr>
                    </a:solidFill>
                  </a:tcPr>
                </a:tc>
                <a:tc>
                  <a:txBody>
                    <a:bodyPr/>
                    <a:lstStyle/>
                    <a:p>
                      <a:pPr algn="ctr">
                        <a:spcAft>
                          <a:spcPts val="0"/>
                        </a:spcAft>
                      </a:pPr>
                      <a:r>
                        <a:rPr lang="tr-TR" sz="1800" spc="-10">
                          <a:effectLst/>
                        </a:rPr>
                        <a:t> 7</a:t>
                      </a:r>
                      <a:endParaRPr lang="tr-TR" sz="1800">
                        <a:effectLst/>
                        <a:latin typeface="Times New Roman" panose="02020603050405020304" pitchFamily="18" charset="0"/>
                        <a:ea typeface="Times New Roman" panose="02020603050405020304" pitchFamily="18" charset="0"/>
                      </a:endParaRPr>
                    </a:p>
                  </a:txBody>
                  <a:tcPr marL="36195" marR="31750" marT="0" marB="0"/>
                </a:tc>
                <a:tc>
                  <a:txBody>
                    <a:bodyPr/>
                    <a:lstStyle/>
                    <a:p>
                      <a:pPr algn="ctr">
                        <a:spcAft>
                          <a:spcPts val="0"/>
                        </a:spcAft>
                      </a:pPr>
                      <a:r>
                        <a:rPr lang="tr-TR" sz="1800" spc="-10">
                          <a:effectLst/>
                        </a:rPr>
                        <a:t>-1</a:t>
                      </a:r>
                      <a:endParaRPr lang="tr-TR" sz="1800">
                        <a:effectLst/>
                        <a:latin typeface="Times New Roman" panose="02020603050405020304" pitchFamily="18" charset="0"/>
                        <a:ea typeface="Times New Roman" panose="02020603050405020304" pitchFamily="18" charset="0"/>
                      </a:endParaRPr>
                    </a:p>
                  </a:txBody>
                  <a:tcPr marL="36195" marR="31750" marT="0" marB="0"/>
                </a:tc>
                <a:extLst>
                  <a:ext uri="{0D108BD9-81ED-4DB2-BD59-A6C34878D82A}">
                    <a16:rowId xmlns:a16="http://schemas.microsoft.com/office/drawing/2014/main" val="2941160288"/>
                  </a:ext>
                </a:extLst>
              </a:tr>
              <a:tr h="163830">
                <a:tc>
                  <a:txBody>
                    <a:bodyPr/>
                    <a:lstStyle/>
                    <a:p>
                      <a:pPr algn="ctr">
                        <a:spcAft>
                          <a:spcPts val="0"/>
                        </a:spcAft>
                      </a:pPr>
                      <a:r>
                        <a:rPr lang="tr-TR" sz="1800" spc="-10" dirty="0">
                          <a:effectLst/>
                        </a:rPr>
                        <a:t>R</a:t>
                      </a:r>
                      <a:r>
                        <a:rPr lang="tr-TR" sz="1800" spc="-10" baseline="-25000" dirty="0">
                          <a:effectLst/>
                        </a:rPr>
                        <a:t>3</a:t>
                      </a:r>
                      <a:endParaRPr lang="tr-TR" sz="1800" dirty="0">
                        <a:effectLst/>
                        <a:latin typeface="Times New Roman" panose="02020603050405020304" pitchFamily="18" charset="0"/>
                        <a:ea typeface="Times New Roman" panose="02020603050405020304" pitchFamily="18" charset="0"/>
                      </a:endParaRPr>
                    </a:p>
                  </a:txBody>
                  <a:tcPr marL="26670" marR="26670" marT="0" marB="0">
                    <a:solidFill>
                      <a:schemeClr val="bg1">
                        <a:lumMod val="95000"/>
                      </a:schemeClr>
                    </a:solidFill>
                  </a:tcPr>
                </a:tc>
                <a:tc>
                  <a:txBody>
                    <a:bodyPr/>
                    <a:lstStyle/>
                    <a:p>
                      <a:pPr algn="ctr">
                        <a:spcAft>
                          <a:spcPts val="0"/>
                        </a:spcAft>
                      </a:pPr>
                      <a:r>
                        <a:rPr lang="tr-TR" sz="1800" spc="-10">
                          <a:effectLst/>
                        </a:rPr>
                        <a:t>-3</a:t>
                      </a:r>
                      <a:endParaRPr lang="tr-TR" sz="1800">
                        <a:effectLst/>
                        <a:latin typeface="Times New Roman" panose="02020603050405020304" pitchFamily="18" charset="0"/>
                        <a:ea typeface="Times New Roman" panose="02020603050405020304" pitchFamily="18" charset="0"/>
                      </a:endParaRPr>
                    </a:p>
                  </a:txBody>
                  <a:tcPr marL="36195" marR="31750" marT="0" marB="0"/>
                </a:tc>
                <a:tc>
                  <a:txBody>
                    <a:bodyPr/>
                    <a:lstStyle/>
                    <a:p>
                      <a:pPr algn="ctr">
                        <a:spcAft>
                          <a:spcPts val="0"/>
                        </a:spcAft>
                      </a:pPr>
                      <a:r>
                        <a:rPr lang="tr-TR" sz="1800" spc="-10">
                          <a:effectLst/>
                        </a:rPr>
                        <a:t> 0</a:t>
                      </a:r>
                      <a:endParaRPr lang="tr-TR" sz="1800">
                        <a:effectLst/>
                        <a:latin typeface="Times New Roman" panose="02020603050405020304" pitchFamily="18" charset="0"/>
                        <a:ea typeface="Times New Roman" panose="02020603050405020304" pitchFamily="18" charset="0"/>
                      </a:endParaRPr>
                    </a:p>
                  </a:txBody>
                  <a:tcPr marL="36195" marR="31750" marT="0" marB="0"/>
                </a:tc>
                <a:extLst>
                  <a:ext uri="{0D108BD9-81ED-4DB2-BD59-A6C34878D82A}">
                    <a16:rowId xmlns:a16="http://schemas.microsoft.com/office/drawing/2014/main" val="1114668341"/>
                  </a:ext>
                </a:extLst>
              </a:tr>
              <a:tr h="163830">
                <a:tc>
                  <a:txBody>
                    <a:bodyPr/>
                    <a:lstStyle/>
                    <a:p>
                      <a:pPr algn="ctr">
                        <a:spcAft>
                          <a:spcPts val="0"/>
                        </a:spcAft>
                      </a:pPr>
                      <a:r>
                        <a:rPr lang="tr-TR" sz="1800" spc="-10" dirty="0">
                          <a:effectLst/>
                        </a:rPr>
                        <a:t>R</a:t>
                      </a:r>
                      <a:r>
                        <a:rPr lang="tr-TR" sz="1800" spc="-10" baseline="-25000" dirty="0">
                          <a:effectLst/>
                        </a:rPr>
                        <a:t>4</a:t>
                      </a:r>
                      <a:endParaRPr lang="tr-TR" sz="1800" dirty="0">
                        <a:effectLst/>
                        <a:latin typeface="Times New Roman" panose="02020603050405020304" pitchFamily="18" charset="0"/>
                        <a:ea typeface="Times New Roman" panose="02020603050405020304" pitchFamily="18" charset="0"/>
                      </a:endParaRPr>
                    </a:p>
                  </a:txBody>
                  <a:tcPr marL="26670" marR="26670" marT="0" marB="0">
                    <a:solidFill>
                      <a:schemeClr val="bg1">
                        <a:lumMod val="95000"/>
                      </a:schemeClr>
                    </a:solidFill>
                  </a:tcPr>
                </a:tc>
                <a:tc>
                  <a:txBody>
                    <a:bodyPr/>
                    <a:lstStyle/>
                    <a:p>
                      <a:pPr algn="ctr">
                        <a:spcAft>
                          <a:spcPts val="0"/>
                        </a:spcAft>
                      </a:pPr>
                      <a:r>
                        <a:rPr lang="tr-TR" sz="1800" spc="-10">
                          <a:effectLst/>
                        </a:rPr>
                        <a:t> 2</a:t>
                      </a:r>
                      <a:endParaRPr lang="tr-TR" sz="1800">
                        <a:effectLst/>
                        <a:latin typeface="Times New Roman" panose="02020603050405020304" pitchFamily="18" charset="0"/>
                        <a:ea typeface="Times New Roman" panose="02020603050405020304" pitchFamily="18" charset="0"/>
                      </a:endParaRPr>
                    </a:p>
                  </a:txBody>
                  <a:tcPr marL="36195" marR="31750" marT="0" marB="0"/>
                </a:tc>
                <a:tc>
                  <a:txBody>
                    <a:bodyPr/>
                    <a:lstStyle/>
                    <a:p>
                      <a:pPr algn="ctr">
                        <a:spcAft>
                          <a:spcPts val="0"/>
                        </a:spcAft>
                      </a:pPr>
                      <a:r>
                        <a:rPr lang="tr-TR" sz="1800" spc="-10" dirty="0">
                          <a:effectLst/>
                        </a:rPr>
                        <a:t> 3</a:t>
                      </a:r>
                      <a:endParaRPr lang="tr-TR" sz="1800" dirty="0">
                        <a:effectLst/>
                        <a:latin typeface="Times New Roman" panose="02020603050405020304" pitchFamily="18" charset="0"/>
                        <a:ea typeface="Times New Roman" panose="02020603050405020304" pitchFamily="18" charset="0"/>
                      </a:endParaRPr>
                    </a:p>
                  </a:txBody>
                  <a:tcPr marL="36195" marR="31750" marT="0" marB="0"/>
                </a:tc>
                <a:extLst>
                  <a:ext uri="{0D108BD9-81ED-4DB2-BD59-A6C34878D82A}">
                    <a16:rowId xmlns:a16="http://schemas.microsoft.com/office/drawing/2014/main" val="1331491433"/>
                  </a:ext>
                </a:extLst>
              </a:tr>
            </a:tbl>
          </a:graphicData>
        </a:graphic>
      </p:graphicFrame>
    </p:spTree>
    <p:extLst>
      <p:ext uri="{BB962C8B-B14F-4D97-AF65-F5344CB8AC3E}">
        <p14:creationId xmlns:p14="http://schemas.microsoft.com/office/powerpoint/2010/main" val="25765646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spect="1" noChangeArrowheads="1"/>
          </p:cNvSpPr>
          <p:nvPr>
            <p:ph type="title"/>
          </p:nvPr>
        </p:nvSpPr>
        <p:spPr/>
        <p:txBody>
          <a:bodyPr/>
          <a:lstStyle/>
          <a:p>
            <a:r>
              <a:rPr lang="tr-TR" altLang="tr-TR"/>
              <a:t>Karma Strateji</a:t>
            </a:r>
          </a:p>
        </p:txBody>
      </p:sp>
      <p:sp>
        <p:nvSpPr>
          <p:cNvPr id="189443" name="Rectangle 3"/>
          <p:cNvSpPr>
            <a:spLocks noGrp="1" noChangeAspect="1" noChangeArrowheads="1"/>
          </p:cNvSpPr>
          <p:nvPr>
            <p:ph idx="1"/>
          </p:nvPr>
        </p:nvSpPr>
        <p:spPr bwMode="auto">
          <a:xfrm>
            <a:off x="291402" y="914399"/>
            <a:ext cx="4938966" cy="569163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None/>
            </a:pPr>
            <a:r>
              <a:rPr lang="tr-TR" altLang="tr-TR" sz="2800" dirty="0"/>
              <a:t>Tepe noktası olmayan oyunların değerini bulmak (çözümü) için karma Strateji kullanılır. Belirli bir oranda kullanılmış sade stratejilerin rasgele sıralanışından ibaret birleşik stratejilere karma strateji denir. Buna göre bir sade strateji, stratejilerden birinin kullanılma olasılığı 1, ötekilerin kullanılma olasılığı sıfır olan bir karma stratejinin özel bir durumu olarak düşünülebilir.</a:t>
            </a:r>
          </a:p>
        </p:txBody>
      </p:sp>
      <p:pic>
        <p:nvPicPr>
          <p:cNvPr id="4" name="Resim 3"/>
          <p:cNvPicPr>
            <a:picLocks noChangeAspect="1"/>
          </p:cNvPicPr>
          <p:nvPr/>
        </p:nvPicPr>
        <p:blipFill rotWithShape="1">
          <a:blip r:embed="rId2"/>
          <a:srcRect l="10000" t="17150" r="9807" b="29710"/>
          <a:stretch/>
        </p:blipFill>
        <p:spPr>
          <a:xfrm>
            <a:off x="5363718" y="2191380"/>
            <a:ext cx="3685032" cy="2733261"/>
          </a:xfrm>
          <a:prstGeom prst="rect">
            <a:avLst/>
          </a:prstGeom>
        </p:spPr>
      </p:pic>
    </p:spTree>
    <p:extLst>
      <p:ext uri="{BB962C8B-B14F-4D97-AF65-F5344CB8AC3E}">
        <p14:creationId xmlns:p14="http://schemas.microsoft.com/office/powerpoint/2010/main" val="18271185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spect="1" noChangeArrowheads="1"/>
          </p:cNvSpPr>
          <p:nvPr>
            <p:ph type="title"/>
          </p:nvPr>
        </p:nvSpPr>
        <p:spPr/>
        <p:txBody>
          <a:bodyPr/>
          <a:lstStyle/>
          <a:p>
            <a:r>
              <a:rPr lang="tr-TR" altLang="tr-TR" dirty="0"/>
              <a:t>Örnek-19 / Çözüm-19</a:t>
            </a:r>
          </a:p>
        </p:txBody>
      </p:sp>
      <p:sp>
        <p:nvSpPr>
          <p:cNvPr id="190467" name="Rectangle 3"/>
          <p:cNvSpPr>
            <a:spLocks noGrp="1" noChangeAspect="1" noChangeArrowheads="1"/>
          </p:cNvSpPr>
          <p:nvPr>
            <p:ph type="body" sz="half" idx="1"/>
          </p:nvPr>
        </p:nvSpPr>
        <p:spPr bwMode="auto">
          <a:xfrm>
            <a:off x="179388" y="908050"/>
            <a:ext cx="8785225" cy="5616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80000"/>
              </a:lnSpc>
            </a:pPr>
            <a:r>
              <a:rPr lang="tr-TR" altLang="tr-TR" sz="1800" dirty="0"/>
              <a:t>Aşağıdaki oyunu oynayan oyuncuların karma stratejilerini belirleyiniz. </a:t>
            </a:r>
          </a:p>
          <a:p>
            <a:pPr>
              <a:lnSpc>
                <a:spcPct val="80000"/>
              </a:lnSpc>
            </a:pPr>
            <a:endParaRPr lang="tr-TR" altLang="tr-TR" sz="1800" dirty="0"/>
          </a:p>
          <a:p>
            <a:pPr>
              <a:lnSpc>
                <a:spcPct val="80000"/>
              </a:lnSpc>
            </a:pPr>
            <a:endParaRPr lang="tr-TR" altLang="tr-TR" sz="1800" dirty="0"/>
          </a:p>
          <a:p>
            <a:pPr>
              <a:lnSpc>
                <a:spcPct val="80000"/>
              </a:lnSpc>
            </a:pPr>
            <a:endParaRPr lang="tr-TR" altLang="tr-TR" sz="1800" dirty="0"/>
          </a:p>
          <a:p>
            <a:pPr>
              <a:lnSpc>
                <a:spcPct val="80000"/>
              </a:lnSpc>
            </a:pPr>
            <a:endParaRPr lang="tr-TR" altLang="tr-TR" sz="1800" dirty="0"/>
          </a:p>
          <a:p>
            <a:pPr marL="0" indent="0">
              <a:lnSpc>
                <a:spcPct val="80000"/>
              </a:lnSpc>
              <a:buNone/>
            </a:pPr>
            <a:endParaRPr lang="tr-TR" altLang="tr-TR" sz="1800" dirty="0"/>
          </a:p>
          <a:p>
            <a:pPr>
              <a:lnSpc>
                <a:spcPct val="80000"/>
              </a:lnSpc>
            </a:pPr>
            <a:endParaRPr lang="tr-TR" altLang="tr-TR" sz="1800" b="1" dirty="0">
              <a:solidFill>
                <a:srgbClr val="C00000"/>
              </a:solidFill>
            </a:endParaRPr>
          </a:p>
          <a:p>
            <a:pPr marL="0" indent="0">
              <a:lnSpc>
                <a:spcPct val="80000"/>
              </a:lnSpc>
              <a:buNone/>
            </a:pPr>
            <a:r>
              <a:rPr lang="tr-TR" altLang="tr-TR" sz="1800" b="1" dirty="0">
                <a:solidFill>
                  <a:srgbClr val="C00000"/>
                </a:solidFill>
              </a:rPr>
              <a:t>Satır </a:t>
            </a:r>
            <a:r>
              <a:rPr lang="tr-TR" altLang="tr-TR" sz="1800" b="1" dirty="0" err="1">
                <a:solidFill>
                  <a:srgbClr val="C00000"/>
                </a:solidFill>
              </a:rPr>
              <a:t>oyunucusu</a:t>
            </a:r>
            <a:r>
              <a:rPr lang="tr-TR" altLang="tr-TR" sz="1800" b="1" dirty="0">
                <a:solidFill>
                  <a:srgbClr val="C00000"/>
                </a:solidFill>
              </a:rPr>
              <a:t> için cebirsel çözüm</a:t>
            </a:r>
          </a:p>
          <a:p>
            <a:pPr marL="0" indent="0">
              <a:lnSpc>
                <a:spcPct val="80000"/>
              </a:lnSpc>
              <a:buNone/>
            </a:pPr>
            <a:r>
              <a:rPr lang="tr-TR" altLang="tr-TR" sz="1800" dirty="0"/>
              <a:t>Satır oyuncusunun birinci stratejiyi seçmesi olasılığına p dersek, ikinci stratejiyi seçmesi olasılı­ğı (1 - p) olur. </a:t>
            </a:r>
          </a:p>
          <a:p>
            <a:pPr marL="0" indent="0">
              <a:lnSpc>
                <a:spcPct val="80000"/>
              </a:lnSpc>
              <a:buNone/>
            </a:pPr>
            <a:r>
              <a:rPr lang="tr-TR" altLang="tr-TR" sz="1800" dirty="0"/>
              <a:t>Sütun oyuncusu daima birinci stratejiyi (C</a:t>
            </a:r>
            <a:r>
              <a:rPr lang="tr-TR" altLang="tr-TR" sz="1800" baseline="-25000" dirty="0"/>
              <a:t>1</a:t>
            </a:r>
            <a:r>
              <a:rPr lang="tr-TR" altLang="tr-TR" sz="1800" dirty="0"/>
              <a:t>) oynarsa, satır oyuncusunun beklenen kazancı (E</a:t>
            </a:r>
            <a:r>
              <a:rPr lang="tr-TR" altLang="tr-TR" sz="1800" baseline="-25000" dirty="0"/>
              <a:t>1</a:t>
            </a:r>
            <a:r>
              <a:rPr lang="tr-TR" altLang="tr-TR" sz="1800" dirty="0"/>
              <a:t>) </a:t>
            </a:r>
          </a:p>
          <a:p>
            <a:pPr marL="0" indent="0">
              <a:lnSpc>
                <a:spcPct val="80000"/>
              </a:lnSpc>
              <a:buNone/>
            </a:pPr>
            <a:r>
              <a:rPr lang="tr-TR" altLang="tr-TR" sz="1800" dirty="0"/>
              <a:t>E</a:t>
            </a:r>
            <a:r>
              <a:rPr lang="tr-TR" altLang="tr-TR" sz="1800" baseline="-25000" dirty="0"/>
              <a:t>1</a:t>
            </a:r>
            <a:r>
              <a:rPr lang="tr-TR" altLang="tr-TR" sz="1800" dirty="0"/>
              <a:t> = 3p + 6(1 - p)  = 3p + 6 - 6p = 6 - 3p</a:t>
            </a:r>
          </a:p>
          <a:p>
            <a:pPr>
              <a:lnSpc>
                <a:spcPct val="80000"/>
              </a:lnSpc>
            </a:pPr>
            <a:r>
              <a:rPr lang="tr-TR" altLang="tr-TR" sz="1800" dirty="0"/>
              <a:t>Sütun oyuncusu daima (C</a:t>
            </a:r>
            <a:r>
              <a:rPr lang="tr-TR" altLang="tr-TR" sz="1800" baseline="-25000" dirty="0"/>
              <a:t>2</a:t>
            </a:r>
            <a:r>
              <a:rPr lang="tr-TR" altLang="tr-TR" sz="1800" dirty="0"/>
              <a:t>) oynarsa, satır oyuncusunun beklenen kazancı (E</a:t>
            </a:r>
            <a:r>
              <a:rPr lang="tr-TR" altLang="tr-TR" sz="1800" baseline="-25000" dirty="0"/>
              <a:t>2</a:t>
            </a:r>
            <a:r>
              <a:rPr lang="tr-TR" altLang="tr-TR" sz="1800" dirty="0"/>
              <a:t>) </a:t>
            </a:r>
          </a:p>
          <a:p>
            <a:pPr>
              <a:lnSpc>
                <a:spcPct val="80000"/>
              </a:lnSpc>
              <a:buFontTx/>
              <a:buNone/>
            </a:pPr>
            <a:r>
              <a:rPr lang="tr-TR" altLang="tr-TR" sz="1800" dirty="0"/>
              <a:t>E</a:t>
            </a:r>
            <a:r>
              <a:rPr lang="tr-TR" altLang="tr-TR" sz="1800" baseline="-25000" dirty="0"/>
              <a:t>2</a:t>
            </a:r>
            <a:r>
              <a:rPr lang="tr-TR" altLang="tr-TR" sz="1800" dirty="0"/>
              <a:t> = 5p + 4(1 - p) = 5p + 4 - 4p = p + 4</a:t>
            </a:r>
          </a:p>
          <a:p>
            <a:pPr>
              <a:lnSpc>
                <a:spcPct val="80000"/>
              </a:lnSpc>
            </a:pPr>
            <a:r>
              <a:rPr lang="tr-TR" altLang="tr-TR" sz="1800" dirty="0"/>
              <a:t>E</a:t>
            </a:r>
            <a:r>
              <a:rPr lang="tr-TR" altLang="tr-TR" sz="1800" baseline="-25000" dirty="0"/>
              <a:t>1</a:t>
            </a:r>
            <a:r>
              <a:rPr lang="tr-TR" altLang="tr-TR" sz="1800" dirty="0"/>
              <a:t> ve E</a:t>
            </a:r>
            <a:r>
              <a:rPr lang="tr-TR" altLang="tr-TR" sz="1800" baseline="-25000" dirty="0"/>
              <a:t>2</a:t>
            </a:r>
            <a:r>
              <a:rPr lang="tr-TR" altLang="tr-TR" sz="1800" dirty="0"/>
              <a:t>’nin eşitlenmesi ve çözülmesiyle p aşağıdaki gibi hesaplanacaktır. </a:t>
            </a:r>
          </a:p>
          <a:p>
            <a:pPr>
              <a:lnSpc>
                <a:spcPct val="80000"/>
              </a:lnSpc>
              <a:buFontTx/>
              <a:buNone/>
            </a:pPr>
            <a:r>
              <a:rPr lang="tr-TR" altLang="tr-TR" sz="1800" dirty="0"/>
              <a:t>E</a:t>
            </a:r>
            <a:r>
              <a:rPr lang="tr-TR" altLang="tr-TR" sz="1800" baseline="-25000" dirty="0"/>
              <a:t>1</a:t>
            </a:r>
            <a:r>
              <a:rPr lang="tr-TR" altLang="tr-TR" sz="1800" dirty="0"/>
              <a:t> = E</a:t>
            </a:r>
            <a:r>
              <a:rPr lang="tr-TR" altLang="tr-TR" sz="1800" baseline="-25000" dirty="0"/>
              <a:t>2</a:t>
            </a:r>
            <a:r>
              <a:rPr lang="tr-TR" altLang="tr-TR" sz="1800" dirty="0"/>
              <a:t>  </a:t>
            </a:r>
            <a:r>
              <a:rPr lang="en-US" altLang="tr-TR" sz="1800" dirty="0">
                <a:cs typeface="Times New Roman" panose="02020603050405020304" pitchFamily="18" charset="0"/>
              </a:rPr>
              <a:t>=&gt;</a:t>
            </a:r>
            <a:r>
              <a:rPr lang="tr-TR" altLang="tr-TR" sz="1800" dirty="0">
                <a:cs typeface="Times New Roman" panose="02020603050405020304" pitchFamily="18" charset="0"/>
              </a:rPr>
              <a:t> </a:t>
            </a:r>
            <a:r>
              <a:rPr lang="tr-TR" altLang="tr-TR" sz="1800" dirty="0"/>
              <a:t>p + 4 = 6 - 3p </a:t>
            </a:r>
            <a:r>
              <a:rPr lang="en-US" altLang="tr-TR" sz="1800" dirty="0">
                <a:cs typeface="Times New Roman" panose="02020603050405020304" pitchFamily="18" charset="0"/>
              </a:rPr>
              <a:t>=&gt;</a:t>
            </a:r>
            <a:r>
              <a:rPr lang="tr-TR" altLang="tr-TR" sz="1800" dirty="0">
                <a:cs typeface="Times New Roman" panose="02020603050405020304" pitchFamily="18" charset="0"/>
              </a:rPr>
              <a:t> </a:t>
            </a:r>
            <a:r>
              <a:rPr lang="tr-TR" altLang="tr-TR" sz="1800" dirty="0"/>
              <a:t>p = 1/2  ve   1 - p = 1/2 </a:t>
            </a:r>
          </a:p>
          <a:p>
            <a:pPr>
              <a:lnSpc>
                <a:spcPct val="80000"/>
              </a:lnSpc>
            </a:pPr>
            <a:r>
              <a:rPr lang="tr-TR" altLang="tr-TR" sz="1800" dirty="0"/>
              <a:t>Buna göre, oyunun n kez tekrarlanması durumunda satır oyuncusu %50 olasılıkla R1’i, %50 olasılıkla R2’yi oynayacak ve </a:t>
            </a:r>
            <a:r>
              <a:rPr lang="tr-TR" altLang="tr-TR" sz="1800" u="sng" dirty="0"/>
              <a:t>oyunun değeri</a:t>
            </a:r>
            <a:r>
              <a:rPr lang="tr-TR" altLang="tr-TR" sz="1800" dirty="0"/>
              <a:t> (g)</a:t>
            </a:r>
          </a:p>
          <a:p>
            <a:pPr marL="0" indent="0">
              <a:lnSpc>
                <a:spcPct val="80000"/>
              </a:lnSpc>
              <a:buNone/>
            </a:pPr>
            <a:r>
              <a:rPr lang="tr-TR" altLang="tr-TR" sz="1800" dirty="0"/>
              <a:t>E</a:t>
            </a:r>
            <a:r>
              <a:rPr lang="tr-TR" altLang="tr-TR" sz="1800" baseline="-25000" dirty="0"/>
              <a:t>1</a:t>
            </a:r>
            <a:r>
              <a:rPr lang="tr-TR" altLang="tr-TR" sz="1800" dirty="0"/>
              <a:t>=6-3p= 6 - 3(1/2)=4,5 veya  E</a:t>
            </a:r>
            <a:r>
              <a:rPr lang="tr-TR" altLang="tr-TR" sz="1800" baseline="-25000" dirty="0"/>
              <a:t>2</a:t>
            </a:r>
            <a:r>
              <a:rPr lang="tr-TR" altLang="tr-TR" sz="1800" dirty="0"/>
              <a:t> = p + 4=1/2+4=4,5 olacaktır Dolayısı ile satır oyuncusunun beklenen kazancı 4,5 birim olacaktır.</a:t>
            </a:r>
          </a:p>
        </p:txBody>
      </p:sp>
      <p:graphicFrame>
        <p:nvGraphicFramePr>
          <p:cNvPr id="3" name="Tablo 2"/>
          <p:cNvGraphicFramePr>
            <a:graphicFrameLocks noGrp="1"/>
          </p:cNvGraphicFramePr>
          <p:nvPr>
            <p:extLst>
              <p:ext uri="{D42A27DB-BD31-4B8C-83A1-F6EECF244321}">
                <p14:modId xmlns:p14="http://schemas.microsoft.com/office/powerpoint/2010/main" val="1929877952"/>
              </p:ext>
            </p:extLst>
          </p:nvPr>
        </p:nvGraphicFramePr>
        <p:xfrm>
          <a:off x="361740" y="1220598"/>
          <a:ext cx="5687368" cy="1371600"/>
        </p:xfrm>
        <a:graphic>
          <a:graphicData uri="http://schemas.openxmlformats.org/drawingml/2006/table">
            <a:tbl>
              <a:tblPr firstRow="1" firstCol="1" bandRow="1">
                <a:tableStyleId>{5940675A-B579-460E-94D1-54222C63F5DA}</a:tableStyleId>
              </a:tblPr>
              <a:tblGrid>
                <a:gridCol w="2019719">
                  <a:extLst>
                    <a:ext uri="{9D8B030D-6E8A-4147-A177-3AD203B41FA5}">
                      <a16:colId xmlns:a16="http://schemas.microsoft.com/office/drawing/2014/main" val="1390449935"/>
                    </a:ext>
                  </a:extLst>
                </a:gridCol>
                <a:gridCol w="1080724">
                  <a:extLst>
                    <a:ext uri="{9D8B030D-6E8A-4147-A177-3AD203B41FA5}">
                      <a16:colId xmlns:a16="http://schemas.microsoft.com/office/drawing/2014/main" val="973659505"/>
                    </a:ext>
                  </a:extLst>
                </a:gridCol>
                <a:gridCol w="1511751">
                  <a:extLst>
                    <a:ext uri="{9D8B030D-6E8A-4147-A177-3AD203B41FA5}">
                      <a16:colId xmlns:a16="http://schemas.microsoft.com/office/drawing/2014/main" val="2793237381"/>
                    </a:ext>
                  </a:extLst>
                </a:gridCol>
                <a:gridCol w="1075174">
                  <a:extLst>
                    <a:ext uri="{9D8B030D-6E8A-4147-A177-3AD203B41FA5}">
                      <a16:colId xmlns:a16="http://schemas.microsoft.com/office/drawing/2014/main" val="2668792268"/>
                    </a:ext>
                  </a:extLst>
                </a:gridCol>
              </a:tblGrid>
              <a:tr h="0">
                <a:tc rowSpan="2">
                  <a:txBody>
                    <a:bodyPr/>
                    <a:lstStyle/>
                    <a:p>
                      <a:pPr algn="ctr">
                        <a:spcAft>
                          <a:spcPts val="0"/>
                        </a:spcAft>
                      </a:pPr>
                      <a:r>
                        <a:rPr lang="tr-TR" sz="1800" spc="-10" dirty="0">
                          <a:effectLst/>
                        </a:rPr>
                        <a:t>Satır </a:t>
                      </a:r>
                      <a:endParaRPr lang="tr-TR" sz="1800" dirty="0">
                        <a:effectLst/>
                      </a:endParaRPr>
                    </a:p>
                    <a:p>
                      <a:pPr algn="ctr">
                        <a:spcAft>
                          <a:spcPts val="0"/>
                        </a:spcAft>
                      </a:pPr>
                      <a:r>
                        <a:rPr lang="tr-TR" sz="1800" spc="-10" dirty="0">
                          <a:effectLst/>
                        </a:rPr>
                        <a:t>Oyuncusu</a:t>
                      </a:r>
                      <a:r>
                        <a:rPr lang="tr-TR" sz="1800" spc="0" baseline="0" dirty="0">
                          <a:effectLst/>
                        </a:rPr>
                        <a:t> </a:t>
                      </a:r>
                      <a:r>
                        <a:rPr lang="tr-TR" sz="1800" spc="-10" dirty="0">
                          <a:effectLst/>
                        </a:rPr>
                        <a:t>Stratejisi</a:t>
                      </a:r>
                      <a:endParaRPr lang="tr-TR" sz="1800" dirty="0">
                        <a:effectLst/>
                        <a:latin typeface="Times New Roman" panose="02020603050405020304" pitchFamily="18" charset="0"/>
                        <a:ea typeface="Times New Roman" panose="02020603050405020304" pitchFamily="18" charset="0"/>
                      </a:endParaRPr>
                    </a:p>
                  </a:txBody>
                  <a:tcPr marL="26670" marR="26670" marT="0" marB="0"/>
                </a:tc>
                <a:tc gridSpan="2">
                  <a:txBody>
                    <a:bodyPr/>
                    <a:lstStyle/>
                    <a:p>
                      <a:pPr algn="ctr">
                        <a:spcAft>
                          <a:spcPts val="0"/>
                        </a:spcAft>
                      </a:pPr>
                      <a:r>
                        <a:rPr lang="tr-TR" sz="1800" spc="-10">
                          <a:effectLst/>
                        </a:rPr>
                        <a:t>Sütun Oyuncusu Stratejisi</a:t>
                      </a:r>
                      <a:endParaRPr lang="tr-TR" sz="1800">
                        <a:effectLst/>
                        <a:latin typeface="Times New Roman" panose="02020603050405020304" pitchFamily="18" charset="0"/>
                        <a:ea typeface="Times New Roman" panose="02020603050405020304" pitchFamily="18" charset="0"/>
                      </a:endParaRPr>
                    </a:p>
                  </a:txBody>
                  <a:tcPr marL="36195" marR="36195" marT="0" marB="0"/>
                </a:tc>
                <a:tc hMerge="1">
                  <a:txBody>
                    <a:bodyPr/>
                    <a:lstStyle/>
                    <a:p>
                      <a:endParaRPr lang="tr-TR"/>
                    </a:p>
                  </a:txBody>
                  <a:tcPr/>
                </a:tc>
                <a:tc rowSpan="2">
                  <a:txBody>
                    <a:bodyPr/>
                    <a:lstStyle/>
                    <a:p>
                      <a:pPr algn="ctr">
                        <a:spcAft>
                          <a:spcPts val="0"/>
                        </a:spcAft>
                      </a:pPr>
                      <a:r>
                        <a:rPr lang="tr-TR" sz="1800" spc="-10" dirty="0">
                          <a:effectLst/>
                        </a:rPr>
                        <a:t>Satır</a:t>
                      </a:r>
                      <a:endParaRPr lang="tr-TR" sz="1800" dirty="0">
                        <a:effectLst/>
                      </a:endParaRPr>
                    </a:p>
                    <a:p>
                      <a:pPr algn="ctr">
                        <a:spcAft>
                          <a:spcPts val="0"/>
                        </a:spcAft>
                      </a:pPr>
                      <a:r>
                        <a:rPr lang="tr-TR" sz="1800" spc="-10" dirty="0">
                          <a:effectLst/>
                        </a:rPr>
                        <a:t>En Küçüğü</a:t>
                      </a:r>
                      <a:endParaRPr lang="tr-TR" sz="1800" dirty="0">
                        <a:effectLst/>
                        <a:latin typeface="Times New Roman" panose="02020603050405020304" pitchFamily="18" charset="0"/>
                        <a:ea typeface="Times New Roman" panose="02020603050405020304" pitchFamily="18" charset="0"/>
                      </a:endParaRPr>
                    </a:p>
                  </a:txBody>
                  <a:tcPr marL="26670" marR="26670" marT="0" marB="0"/>
                </a:tc>
                <a:extLst>
                  <a:ext uri="{0D108BD9-81ED-4DB2-BD59-A6C34878D82A}">
                    <a16:rowId xmlns:a16="http://schemas.microsoft.com/office/drawing/2014/main" val="4292042078"/>
                  </a:ext>
                </a:extLst>
              </a:tr>
              <a:tr h="109804">
                <a:tc vMerge="1">
                  <a:txBody>
                    <a:bodyPr/>
                    <a:lstStyle/>
                    <a:p>
                      <a:pPr algn="ctr">
                        <a:spcAft>
                          <a:spcPts val="0"/>
                        </a:spcAft>
                      </a:pPr>
                      <a:endParaRPr lang="tr-TR" sz="1800" dirty="0">
                        <a:effectLst/>
                        <a:latin typeface="Times New Roman" panose="02020603050405020304" pitchFamily="18" charset="0"/>
                        <a:ea typeface="Times New Roman" panose="02020603050405020304" pitchFamily="18" charset="0"/>
                      </a:endParaRPr>
                    </a:p>
                  </a:txBody>
                  <a:tcPr marL="26670" marR="26670" marT="0" marB="0"/>
                </a:tc>
                <a:tc>
                  <a:txBody>
                    <a:bodyPr/>
                    <a:lstStyle/>
                    <a:p>
                      <a:pPr algn="ctr">
                        <a:spcAft>
                          <a:spcPts val="0"/>
                        </a:spcAft>
                      </a:pPr>
                      <a:r>
                        <a:rPr lang="tr-TR" sz="1800" spc="-10">
                          <a:effectLst/>
                        </a:rPr>
                        <a:t>C</a:t>
                      </a:r>
                      <a:r>
                        <a:rPr lang="tr-TR" sz="1800" spc="-10" baseline="-25000">
                          <a:effectLst/>
                        </a:rPr>
                        <a:t>1</a:t>
                      </a:r>
                      <a:endParaRPr lang="tr-TR" sz="1800">
                        <a:effectLst/>
                        <a:latin typeface="Times New Roman" panose="02020603050405020304" pitchFamily="18" charset="0"/>
                        <a:ea typeface="Times New Roman" panose="02020603050405020304" pitchFamily="18" charset="0"/>
                      </a:endParaRPr>
                    </a:p>
                  </a:txBody>
                  <a:tcPr marL="36195" marR="31750" marT="0" marB="0"/>
                </a:tc>
                <a:tc>
                  <a:txBody>
                    <a:bodyPr/>
                    <a:lstStyle/>
                    <a:p>
                      <a:pPr algn="ctr">
                        <a:spcAft>
                          <a:spcPts val="0"/>
                        </a:spcAft>
                      </a:pPr>
                      <a:r>
                        <a:rPr lang="tr-TR" sz="1800" spc="-10" dirty="0">
                          <a:effectLst/>
                        </a:rPr>
                        <a:t>C</a:t>
                      </a:r>
                      <a:r>
                        <a:rPr lang="tr-TR" sz="1800" spc="-10" baseline="-25000" dirty="0">
                          <a:effectLst/>
                        </a:rPr>
                        <a:t>2</a:t>
                      </a:r>
                      <a:endParaRPr lang="tr-TR" sz="1800" dirty="0">
                        <a:effectLst/>
                        <a:latin typeface="Times New Roman" panose="02020603050405020304" pitchFamily="18" charset="0"/>
                        <a:ea typeface="Times New Roman" panose="02020603050405020304" pitchFamily="18" charset="0"/>
                      </a:endParaRPr>
                    </a:p>
                  </a:txBody>
                  <a:tcPr marL="36195" marR="31750" marT="0" marB="0"/>
                </a:tc>
                <a:tc vMerge="1">
                  <a:txBody>
                    <a:bodyPr/>
                    <a:lstStyle/>
                    <a:p>
                      <a:pPr algn="ctr">
                        <a:spcAft>
                          <a:spcPts val="0"/>
                        </a:spcAft>
                      </a:pPr>
                      <a:endParaRPr lang="tr-TR" sz="1800" dirty="0">
                        <a:effectLst/>
                        <a:latin typeface="Times New Roman" panose="02020603050405020304" pitchFamily="18" charset="0"/>
                        <a:ea typeface="Times New Roman" panose="02020603050405020304" pitchFamily="18" charset="0"/>
                      </a:endParaRPr>
                    </a:p>
                  </a:txBody>
                  <a:tcPr marL="26670" marR="26670" marT="0" marB="0"/>
                </a:tc>
                <a:extLst>
                  <a:ext uri="{0D108BD9-81ED-4DB2-BD59-A6C34878D82A}">
                    <a16:rowId xmlns:a16="http://schemas.microsoft.com/office/drawing/2014/main" val="839739186"/>
                  </a:ext>
                </a:extLst>
              </a:tr>
              <a:tr h="0">
                <a:tc>
                  <a:txBody>
                    <a:bodyPr/>
                    <a:lstStyle/>
                    <a:p>
                      <a:pPr algn="ctr">
                        <a:spcAft>
                          <a:spcPts val="0"/>
                        </a:spcAft>
                      </a:pPr>
                      <a:r>
                        <a:rPr lang="tr-TR" sz="1800" spc="-10">
                          <a:effectLst/>
                        </a:rPr>
                        <a:t>R</a:t>
                      </a:r>
                      <a:r>
                        <a:rPr lang="tr-TR" sz="1800" spc="-10" baseline="-25000">
                          <a:effectLst/>
                        </a:rPr>
                        <a:t>1</a:t>
                      </a:r>
                      <a:endParaRPr lang="tr-TR" sz="1800">
                        <a:effectLst/>
                        <a:latin typeface="Times New Roman" panose="02020603050405020304" pitchFamily="18" charset="0"/>
                        <a:ea typeface="Times New Roman" panose="02020603050405020304" pitchFamily="18" charset="0"/>
                      </a:endParaRPr>
                    </a:p>
                  </a:txBody>
                  <a:tcPr marL="26670" marR="26670" marT="0" marB="0"/>
                </a:tc>
                <a:tc>
                  <a:txBody>
                    <a:bodyPr/>
                    <a:lstStyle/>
                    <a:p>
                      <a:pPr algn="ctr">
                        <a:spcAft>
                          <a:spcPts val="0"/>
                        </a:spcAft>
                      </a:pPr>
                      <a:r>
                        <a:rPr lang="tr-TR" sz="1800" spc="-10">
                          <a:effectLst/>
                        </a:rPr>
                        <a:t>3</a:t>
                      </a:r>
                      <a:endParaRPr lang="tr-TR" sz="1800">
                        <a:effectLst/>
                        <a:latin typeface="Times New Roman" panose="02020603050405020304" pitchFamily="18" charset="0"/>
                        <a:ea typeface="Times New Roman" panose="02020603050405020304" pitchFamily="18" charset="0"/>
                      </a:endParaRPr>
                    </a:p>
                  </a:txBody>
                  <a:tcPr marL="36195" marR="31750" marT="0" marB="0"/>
                </a:tc>
                <a:tc>
                  <a:txBody>
                    <a:bodyPr/>
                    <a:lstStyle/>
                    <a:p>
                      <a:pPr algn="ctr">
                        <a:spcAft>
                          <a:spcPts val="0"/>
                        </a:spcAft>
                      </a:pPr>
                      <a:r>
                        <a:rPr lang="tr-TR" sz="1800" spc="-10" dirty="0">
                          <a:effectLst/>
                        </a:rPr>
                        <a:t>5</a:t>
                      </a:r>
                      <a:endParaRPr lang="tr-TR" sz="1800" dirty="0">
                        <a:effectLst/>
                        <a:latin typeface="Times New Roman" panose="02020603050405020304" pitchFamily="18" charset="0"/>
                        <a:ea typeface="Times New Roman" panose="02020603050405020304" pitchFamily="18" charset="0"/>
                      </a:endParaRPr>
                    </a:p>
                  </a:txBody>
                  <a:tcPr marL="36195" marR="31750" marT="0" marB="0"/>
                </a:tc>
                <a:tc>
                  <a:txBody>
                    <a:bodyPr/>
                    <a:lstStyle/>
                    <a:p>
                      <a:pPr algn="ctr">
                        <a:spcAft>
                          <a:spcPts val="0"/>
                        </a:spcAft>
                      </a:pPr>
                      <a:r>
                        <a:rPr lang="tr-TR" sz="1800" spc="-10">
                          <a:effectLst/>
                        </a:rPr>
                        <a:t>3</a:t>
                      </a:r>
                      <a:endParaRPr lang="tr-TR" sz="1800">
                        <a:effectLst/>
                        <a:latin typeface="Times New Roman" panose="02020603050405020304" pitchFamily="18" charset="0"/>
                        <a:ea typeface="Times New Roman" panose="02020603050405020304" pitchFamily="18" charset="0"/>
                      </a:endParaRPr>
                    </a:p>
                  </a:txBody>
                  <a:tcPr marL="26670" marR="26670" marT="0" marB="0"/>
                </a:tc>
                <a:extLst>
                  <a:ext uri="{0D108BD9-81ED-4DB2-BD59-A6C34878D82A}">
                    <a16:rowId xmlns:a16="http://schemas.microsoft.com/office/drawing/2014/main" val="3023251522"/>
                  </a:ext>
                </a:extLst>
              </a:tr>
              <a:tr h="0">
                <a:tc>
                  <a:txBody>
                    <a:bodyPr/>
                    <a:lstStyle/>
                    <a:p>
                      <a:pPr algn="ctr">
                        <a:spcAft>
                          <a:spcPts val="0"/>
                        </a:spcAft>
                      </a:pPr>
                      <a:r>
                        <a:rPr lang="tr-TR" sz="1800" spc="-10">
                          <a:effectLst/>
                        </a:rPr>
                        <a:t>R</a:t>
                      </a:r>
                      <a:r>
                        <a:rPr lang="tr-TR" sz="1800" spc="-10" baseline="-25000">
                          <a:effectLst/>
                        </a:rPr>
                        <a:t>2</a:t>
                      </a:r>
                      <a:endParaRPr lang="tr-TR" sz="1800">
                        <a:effectLst/>
                        <a:latin typeface="Times New Roman" panose="02020603050405020304" pitchFamily="18" charset="0"/>
                        <a:ea typeface="Times New Roman" panose="02020603050405020304" pitchFamily="18" charset="0"/>
                      </a:endParaRPr>
                    </a:p>
                  </a:txBody>
                  <a:tcPr marL="26670" marR="26670" marT="0" marB="0"/>
                </a:tc>
                <a:tc>
                  <a:txBody>
                    <a:bodyPr/>
                    <a:lstStyle/>
                    <a:p>
                      <a:pPr algn="ctr">
                        <a:spcAft>
                          <a:spcPts val="0"/>
                        </a:spcAft>
                      </a:pPr>
                      <a:r>
                        <a:rPr lang="tr-TR" sz="1800" spc="-10">
                          <a:effectLst/>
                        </a:rPr>
                        <a:t>6</a:t>
                      </a:r>
                      <a:endParaRPr lang="tr-TR" sz="1800">
                        <a:effectLst/>
                        <a:latin typeface="Times New Roman" panose="02020603050405020304" pitchFamily="18" charset="0"/>
                        <a:ea typeface="Times New Roman" panose="02020603050405020304" pitchFamily="18" charset="0"/>
                      </a:endParaRPr>
                    </a:p>
                  </a:txBody>
                  <a:tcPr marL="36195" marR="31750" marT="0" marB="0"/>
                </a:tc>
                <a:tc>
                  <a:txBody>
                    <a:bodyPr/>
                    <a:lstStyle/>
                    <a:p>
                      <a:pPr algn="ctr">
                        <a:spcAft>
                          <a:spcPts val="0"/>
                        </a:spcAft>
                      </a:pPr>
                      <a:r>
                        <a:rPr lang="tr-TR" sz="1800" spc="-10">
                          <a:effectLst/>
                        </a:rPr>
                        <a:t>4</a:t>
                      </a:r>
                      <a:endParaRPr lang="tr-TR" sz="1800">
                        <a:effectLst/>
                        <a:latin typeface="Times New Roman" panose="02020603050405020304" pitchFamily="18" charset="0"/>
                        <a:ea typeface="Times New Roman" panose="02020603050405020304" pitchFamily="18" charset="0"/>
                      </a:endParaRPr>
                    </a:p>
                  </a:txBody>
                  <a:tcPr marL="36195" marR="31750" marT="0" marB="0"/>
                </a:tc>
                <a:tc>
                  <a:txBody>
                    <a:bodyPr/>
                    <a:lstStyle/>
                    <a:p>
                      <a:pPr algn="ctr">
                        <a:spcAft>
                          <a:spcPts val="0"/>
                        </a:spcAft>
                      </a:pPr>
                      <a:r>
                        <a:rPr lang="tr-TR" sz="1800" spc="-10">
                          <a:effectLst/>
                        </a:rPr>
                        <a:t>4</a:t>
                      </a:r>
                      <a:endParaRPr lang="tr-TR" sz="1800">
                        <a:effectLst/>
                        <a:latin typeface="Times New Roman" panose="02020603050405020304" pitchFamily="18" charset="0"/>
                        <a:ea typeface="Times New Roman" panose="02020603050405020304" pitchFamily="18" charset="0"/>
                      </a:endParaRPr>
                    </a:p>
                  </a:txBody>
                  <a:tcPr marL="26670" marR="26670" marT="0" marB="0"/>
                </a:tc>
                <a:extLst>
                  <a:ext uri="{0D108BD9-81ED-4DB2-BD59-A6C34878D82A}">
                    <a16:rowId xmlns:a16="http://schemas.microsoft.com/office/drawing/2014/main" val="1081384816"/>
                  </a:ext>
                </a:extLst>
              </a:tr>
              <a:tr h="0">
                <a:tc>
                  <a:txBody>
                    <a:bodyPr/>
                    <a:lstStyle/>
                    <a:p>
                      <a:pPr algn="ctr">
                        <a:spcAft>
                          <a:spcPts val="0"/>
                        </a:spcAft>
                      </a:pPr>
                      <a:r>
                        <a:rPr lang="tr-TR" sz="1800" spc="-10" dirty="0">
                          <a:effectLst/>
                        </a:rPr>
                        <a:t>Sütun En Büyüğü</a:t>
                      </a:r>
                      <a:endParaRPr lang="tr-TR" sz="1800" dirty="0">
                        <a:effectLst/>
                        <a:latin typeface="Times New Roman" panose="02020603050405020304" pitchFamily="18" charset="0"/>
                        <a:ea typeface="Times New Roman" panose="02020603050405020304" pitchFamily="18" charset="0"/>
                      </a:endParaRPr>
                    </a:p>
                  </a:txBody>
                  <a:tcPr marL="26670" marR="26670" marT="0" marB="0"/>
                </a:tc>
                <a:tc>
                  <a:txBody>
                    <a:bodyPr/>
                    <a:lstStyle/>
                    <a:p>
                      <a:pPr algn="ctr">
                        <a:spcAft>
                          <a:spcPts val="0"/>
                        </a:spcAft>
                      </a:pPr>
                      <a:r>
                        <a:rPr lang="tr-TR" sz="1800" spc="-10" dirty="0">
                          <a:effectLst/>
                        </a:rPr>
                        <a:t>6</a:t>
                      </a:r>
                      <a:endParaRPr lang="tr-TR" sz="1800" dirty="0">
                        <a:effectLst/>
                        <a:latin typeface="Times New Roman" panose="02020603050405020304" pitchFamily="18" charset="0"/>
                        <a:ea typeface="Times New Roman" panose="02020603050405020304" pitchFamily="18" charset="0"/>
                      </a:endParaRPr>
                    </a:p>
                  </a:txBody>
                  <a:tcPr marL="36195" marR="31750" marT="0" marB="0" anchor="ctr"/>
                </a:tc>
                <a:tc>
                  <a:txBody>
                    <a:bodyPr/>
                    <a:lstStyle/>
                    <a:p>
                      <a:pPr algn="ctr">
                        <a:spcAft>
                          <a:spcPts val="0"/>
                        </a:spcAft>
                      </a:pPr>
                      <a:r>
                        <a:rPr lang="tr-TR" sz="1800" spc="-10">
                          <a:effectLst/>
                        </a:rPr>
                        <a:t>5</a:t>
                      </a:r>
                      <a:endParaRPr lang="tr-TR" sz="1800">
                        <a:effectLst/>
                        <a:latin typeface="Times New Roman" panose="02020603050405020304" pitchFamily="18" charset="0"/>
                        <a:ea typeface="Times New Roman" panose="02020603050405020304" pitchFamily="18" charset="0"/>
                      </a:endParaRPr>
                    </a:p>
                  </a:txBody>
                  <a:tcPr marL="36195" marR="31750" marT="0" marB="0" anchor="ctr"/>
                </a:tc>
                <a:tc>
                  <a:txBody>
                    <a:bodyPr/>
                    <a:lstStyle/>
                    <a:p>
                      <a:pPr algn="ctr">
                        <a:spcAft>
                          <a:spcPts val="0"/>
                        </a:spcAft>
                      </a:pPr>
                      <a:r>
                        <a:rPr lang="tr-TR" sz="1800" spc="-10" dirty="0">
                          <a:effectLst/>
                        </a:rPr>
                        <a:t>4 </a:t>
                      </a:r>
                      <a:r>
                        <a:rPr lang="tr-TR" sz="1800" spc="-10" dirty="0">
                          <a:effectLst/>
                          <a:sym typeface="Symbol" panose="05050102010706020507" pitchFamily="18" charset="2"/>
                        </a:rPr>
                        <a:t></a:t>
                      </a:r>
                      <a:r>
                        <a:rPr lang="tr-TR" sz="1800" spc="-10" dirty="0">
                          <a:effectLst/>
                        </a:rPr>
                        <a:t> 5</a:t>
                      </a:r>
                      <a:endParaRPr lang="tr-TR" sz="1800" dirty="0">
                        <a:effectLst/>
                        <a:latin typeface="Times New Roman" panose="02020603050405020304" pitchFamily="18" charset="0"/>
                        <a:ea typeface="Times New Roman" panose="02020603050405020304" pitchFamily="18" charset="0"/>
                      </a:endParaRPr>
                    </a:p>
                  </a:txBody>
                  <a:tcPr marL="26670" marR="26670" marT="0" marB="0" anchor="ctr"/>
                </a:tc>
                <a:extLst>
                  <a:ext uri="{0D108BD9-81ED-4DB2-BD59-A6C34878D82A}">
                    <a16:rowId xmlns:a16="http://schemas.microsoft.com/office/drawing/2014/main" val="1787058693"/>
                  </a:ext>
                </a:extLst>
              </a:tr>
            </a:tbl>
          </a:graphicData>
        </a:graphic>
      </p:graphicFrame>
    </p:spTree>
    <p:extLst>
      <p:ext uri="{BB962C8B-B14F-4D97-AF65-F5344CB8AC3E}">
        <p14:creationId xmlns:p14="http://schemas.microsoft.com/office/powerpoint/2010/main" val="13921893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kdörtgen 4"/>
          <p:cNvSpPr/>
          <p:nvPr/>
        </p:nvSpPr>
        <p:spPr>
          <a:xfrm>
            <a:off x="162339" y="508738"/>
            <a:ext cx="3483198" cy="319446"/>
          </a:xfrm>
          <a:prstGeom prst="rect">
            <a:avLst/>
          </a:prstGeom>
        </p:spPr>
        <p:txBody>
          <a:bodyPr wrap="none">
            <a:spAutoFit/>
          </a:bodyPr>
          <a:lstStyle/>
          <a:p>
            <a:pPr marL="0" indent="0">
              <a:lnSpc>
                <a:spcPct val="80000"/>
              </a:lnSpc>
              <a:buNone/>
            </a:pPr>
            <a:r>
              <a:rPr lang="tr-TR" altLang="tr-TR" b="1" dirty="0">
                <a:solidFill>
                  <a:srgbClr val="C00000"/>
                </a:solidFill>
              </a:rPr>
              <a:t>Satır </a:t>
            </a:r>
            <a:r>
              <a:rPr lang="tr-TR" altLang="tr-TR" b="1" dirty="0" err="1">
                <a:solidFill>
                  <a:srgbClr val="C00000"/>
                </a:solidFill>
              </a:rPr>
              <a:t>oyunucusu</a:t>
            </a:r>
            <a:r>
              <a:rPr lang="tr-TR" altLang="tr-TR" b="1" dirty="0">
                <a:solidFill>
                  <a:srgbClr val="C00000"/>
                </a:solidFill>
              </a:rPr>
              <a:t> için grafik çözümü</a:t>
            </a:r>
          </a:p>
        </p:txBody>
      </p:sp>
      <p:pic>
        <p:nvPicPr>
          <p:cNvPr id="6" name="Resim 5"/>
          <p:cNvPicPr>
            <a:picLocks noChangeAspect="1"/>
          </p:cNvPicPr>
          <p:nvPr/>
        </p:nvPicPr>
        <p:blipFill>
          <a:blip r:embed="rId2"/>
          <a:stretch>
            <a:fillRect/>
          </a:stretch>
        </p:blipFill>
        <p:spPr>
          <a:xfrm>
            <a:off x="401408" y="985146"/>
            <a:ext cx="4170592" cy="4377298"/>
          </a:xfrm>
          <a:prstGeom prst="rect">
            <a:avLst/>
          </a:prstGeom>
        </p:spPr>
      </p:pic>
      <p:sp>
        <p:nvSpPr>
          <p:cNvPr id="7" name="Dikdörtgen 6"/>
          <p:cNvSpPr/>
          <p:nvPr/>
        </p:nvSpPr>
        <p:spPr>
          <a:xfrm>
            <a:off x="4572000" y="1397675"/>
            <a:ext cx="4421275" cy="2246769"/>
          </a:xfrm>
          <a:prstGeom prst="rect">
            <a:avLst/>
          </a:prstGeom>
        </p:spPr>
        <p:txBody>
          <a:bodyPr wrap="square">
            <a:spAutoFit/>
          </a:bodyPr>
          <a:lstStyle/>
          <a:p>
            <a:r>
              <a:rPr lang="tr-TR" sz="2000" spc="-10" dirty="0">
                <a:latin typeface="Times New Roman" panose="02020603050405020304" pitchFamily="18" charset="0"/>
                <a:ea typeface="Times New Roman" panose="02020603050405020304" pitchFamily="18" charset="0"/>
              </a:rPr>
              <a:t>Bulgularımızı şekil üzerinde gösterelim. Bunun için yatay eksen p’yi, dikey eksen beklenen kazancı göstermek üzere bir koordinat sistemi oluşturalım. p’nin sıfır ile 1 arasında değiştiği göz önünde bu­lundurulduğunda ilgilenilen alan p = 0 ve p = 1 dikmeleri (I, II)  ile belirlenecektir.</a:t>
            </a:r>
            <a:endParaRPr lang="tr-TR" sz="2000" dirty="0"/>
          </a:p>
        </p:txBody>
      </p:sp>
    </p:spTree>
    <p:extLst>
      <p:ext uri="{BB962C8B-B14F-4D97-AF65-F5344CB8AC3E}">
        <p14:creationId xmlns:p14="http://schemas.microsoft.com/office/powerpoint/2010/main" val="2249671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kdörtgen 4"/>
          <p:cNvSpPr/>
          <p:nvPr/>
        </p:nvSpPr>
        <p:spPr>
          <a:xfrm>
            <a:off x="162339" y="508738"/>
            <a:ext cx="4488665" cy="313932"/>
          </a:xfrm>
          <a:prstGeom prst="rect">
            <a:avLst/>
          </a:prstGeom>
        </p:spPr>
        <p:txBody>
          <a:bodyPr wrap="none">
            <a:spAutoFit/>
          </a:bodyPr>
          <a:lstStyle/>
          <a:p>
            <a:pPr marL="0" indent="0">
              <a:lnSpc>
                <a:spcPct val="80000"/>
              </a:lnSpc>
              <a:buNone/>
            </a:pPr>
            <a:r>
              <a:rPr lang="tr-TR" altLang="tr-TR" b="1" dirty="0">
                <a:solidFill>
                  <a:srgbClr val="C00000"/>
                </a:solidFill>
              </a:rPr>
              <a:t>Sütun oyuncusu </a:t>
            </a:r>
            <a:r>
              <a:rPr lang="tr-TR" altLang="tr-TR" b="1" dirty="0" err="1">
                <a:solidFill>
                  <a:srgbClr val="C00000"/>
                </a:solidFill>
              </a:rPr>
              <a:t>içincebirsel</a:t>
            </a:r>
            <a:r>
              <a:rPr lang="tr-TR" altLang="tr-TR" b="1" dirty="0">
                <a:solidFill>
                  <a:srgbClr val="C00000"/>
                </a:solidFill>
              </a:rPr>
              <a:t> ve grafik çözümü</a:t>
            </a:r>
          </a:p>
        </p:txBody>
      </p:sp>
      <p:sp>
        <p:nvSpPr>
          <p:cNvPr id="2" name="Dikdörtgen 1"/>
          <p:cNvSpPr/>
          <p:nvPr/>
        </p:nvSpPr>
        <p:spPr>
          <a:xfrm>
            <a:off x="236137" y="933202"/>
            <a:ext cx="6235002" cy="4470455"/>
          </a:xfrm>
          <a:prstGeom prst="rect">
            <a:avLst/>
          </a:prstGeom>
        </p:spPr>
        <p:txBody>
          <a:bodyPr wrap="square">
            <a:spAutoFit/>
          </a:bodyPr>
          <a:lstStyle/>
          <a:p>
            <a:pPr algn="just">
              <a:spcAft>
                <a:spcPts val="600"/>
              </a:spcAft>
            </a:pPr>
            <a:r>
              <a:rPr lang="tr-TR" spc="-10" dirty="0">
                <a:latin typeface="Times New Roman" panose="02020603050405020304" pitchFamily="18" charset="0"/>
                <a:ea typeface="Times New Roman" panose="02020603050405020304" pitchFamily="18" charset="0"/>
              </a:rPr>
              <a:t>Satır oyuncusu daima birinci stratejiyi (R</a:t>
            </a:r>
            <a:r>
              <a:rPr lang="tr-TR" spc="-10" baseline="-25000" dirty="0">
                <a:latin typeface="Times New Roman" panose="02020603050405020304" pitchFamily="18" charset="0"/>
                <a:ea typeface="Times New Roman" panose="02020603050405020304" pitchFamily="18" charset="0"/>
              </a:rPr>
              <a:t>1</a:t>
            </a:r>
            <a:r>
              <a:rPr lang="tr-TR" spc="-10" dirty="0">
                <a:latin typeface="Times New Roman" panose="02020603050405020304" pitchFamily="18" charset="0"/>
                <a:ea typeface="Times New Roman" panose="02020603050405020304" pitchFamily="18" charset="0"/>
              </a:rPr>
              <a:t>) oynarsa, sütun oyun­cusunun kaybının beklenen değeri (E</a:t>
            </a:r>
            <a:r>
              <a:rPr lang="tr-TR" spc="-10" baseline="-25000" dirty="0">
                <a:latin typeface="Times New Roman" panose="02020603050405020304" pitchFamily="18" charset="0"/>
                <a:ea typeface="Times New Roman" panose="02020603050405020304" pitchFamily="18" charset="0"/>
              </a:rPr>
              <a:t>1</a:t>
            </a:r>
            <a:r>
              <a:rPr lang="tr-TR" spc="-10" dirty="0">
                <a:latin typeface="Times New Roman" panose="02020603050405020304" pitchFamily="18" charset="0"/>
                <a:ea typeface="Times New Roman" panose="02020603050405020304" pitchFamily="18" charset="0"/>
              </a:rPr>
              <a:t>) aşağıdaki gibi olur.</a:t>
            </a:r>
            <a:endParaRPr lang="tr-TR" dirty="0">
              <a:latin typeface="Times New Roman" panose="02020603050405020304" pitchFamily="18" charset="0"/>
              <a:ea typeface="Times New Roman" panose="02020603050405020304" pitchFamily="18" charset="0"/>
            </a:endParaRPr>
          </a:p>
          <a:p>
            <a:pPr algn="just">
              <a:spcAft>
                <a:spcPts val="300"/>
              </a:spcAft>
            </a:pPr>
            <a:r>
              <a:rPr lang="tr-TR" spc="-10" dirty="0">
                <a:latin typeface="Times New Roman" panose="02020603050405020304" pitchFamily="18" charset="0"/>
                <a:ea typeface="Times New Roman" panose="02020603050405020304" pitchFamily="18" charset="0"/>
              </a:rPr>
              <a:t>E</a:t>
            </a:r>
            <a:r>
              <a:rPr lang="tr-TR" spc="-10" baseline="-25000" dirty="0">
                <a:latin typeface="Times New Roman" panose="02020603050405020304" pitchFamily="18" charset="0"/>
                <a:ea typeface="Times New Roman" panose="02020603050405020304" pitchFamily="18" charset="0"/>
              </a:rPr>
              <a:t>1</a:t>
            </a:r>
            <a:r>
              <a:rPr lang="tr-TR" spc="-10" dirty="0">
                <a:latin typeface="Times New Roman" panose="02020603050405020304" pitchFamily="18" charset="0"/>
                <a:ea typeface="Times New Roman" panose="02020603050405020304" pitchFamily="18" charset="0"/>
              </a:rPr>
              <a:t> = 3q + 5(1 - q)</a:t>
            </a:r>
            <a:endParaRPr lang="tr-TR" dirty="0">
              <a:latin typeface="Times New Roman" panose="02020603050405020304" pitchFamily="18" charset="0"/>
              <a:ea typeface="Times New Roman" panose="02020603050405020304" pitchFamily="18" charset="0"/>
            </a:endParaRPr>
          </a:p>
          <a:p>
            <a:pPr algn="just">
              <a:spcAft>
                <a:spcPts val="300"/>
              </a:spcAft>
            </a:pPr>
            <a:r>
              <a:rPr lang="tr-TR" dirty="0">
                <a:latin typeface="Times New Roman" panose="02020603050405020304" pitchFamily="18" charset="0"/>
                <a:ea typeface="Times New Roman" panose="02020603050405020304" pitchFamily="18" charset="0"/>
              </a:rPr>
              <a:t> </a:t>
            </a:r>
            <a:r>
              <a:rPr lang="tr-TR" spc="-10" dirty="0">
                <a:latin typeface="Times New Roman" panose="02020603050405020304" pitchFamily="18" charset="0"/>
                <a:ea typeface="Times New Roman" panose="02020603050405020304" pitchFamily="18" charset="0"/>
              </a:rPr>
              <a:t>      = -2q + 5</a:t>
            </a:r>
            <a:endParaRPr lang="tr-TR" dirty="0">
              <a:latin typeface="Times New Roman" panose="02020603050405020304" pitchFamily="18" charset="0"/>
              <a:ea typeface="Times New Roman" panose="02020603050405020304" pitchFamily="18" charset="0"/>
            </a:endParaRPr>
          </a:p>
          <a:p>
            <a:pPr algn="just">
              <a:spcAft>
                <a:spcPts val="600"/>
              </a:spcAft>
            </a:pPr>
            <a:r>
              <a:rPr lang="tr-TR" spc="-10" dirty="0">
                <a:latin typeface="Times New Roman" panose="02020603050405020304" pitchFamily="18" charset="0"/>
                <a:ea typeface="Times New Roman" panose="02020603050405020304" pitchFamily="18" charset="0"/>
              </a:rPr>
              <a:t>Satır oyuncusu daima ikinci stratejiyi (R</a:t>
            </a:r>
            <a:r>
              <a:rPr lang="tr-TR" spc="-10" baseline="-25000" dirty="0">
                <a:latin typeface="Times New Roman" panose="02020603050405020304" pitchFamily="18" charset="0"/>
                <a:ea typeface="Times New Roman" panose="02020603050405020304" pitchFamily="18" charset="0"/>
              </a:rPr>
              <a:t>2</a:t>
            </a:r>
            <a:r>
              <a:rPr lang="tr-TR" spc="-10" dirty="0">
                <a:latin typeface="Times New Roman" panose="02020603050405020304" pitchFamily="18" charset="0"/>
                <a:ea typeface="Times New Roman" panose="02020603050405020304" pitchFamily="18" charset="0"/>
              </a:rPr>
              <a:t>) oynarsa, sütun oyuncusunun kaybının beklenen değeri aşağıdaki gibi olur.</a:t>
            </a:r>
            <a:endParaRPr lang="tr-TR" dirty="0">
              <a:latin typeface="Times New Roman" panose="02020603050405020304" pitchFamily="18" charset="0"/>
              <a:ea typeface="Times New Roman" panose="02020603050405020304" pitchFamily="18" charset="0"/>
            </a:endParaRPr>
          </a:p>
          <a:p>
            <a:pPr algn="just">
              <a:spcAft>
                <a:spcPts val="300"/>
              </a:spcAft>
            </a:pPr>
            <a:r>
              <a:rPr lang="tr-TR" spc="-10" dirty="0">
                <a:latin typeface="Times New Roman" panose="02020603050405020304" pitchFamily="18" charset="0"/>
                <a:ea typeface="Times New Roman" panose="02020603050405020304" pitchFamily="18" charset="0"/>
              </a:rPr>
              <a:t>E</a:t>
            </a:r>
            <a:r>
              <a:rPr lang="tr-TR" spc="-10" baseline="-25000" dirty="0">
                <a:latin typeface="Times New Roman" panose="02020603050405020304" pitchFamily="18" charset="0"/>
                <a:ea typeface="Times New Roman" panose="02020603050405020304" pitchFamily="18" charset="0"/>
              </a:rPr>
              <a:t>2</a:t>
            </a:r>
            <a:r>
              <a:rPr lang="tr-TR" spc="-10" dirty="0">
                <a:latin typeface="Times New Roman" panose="02020603050405020304" pitchFamily="18" charset="0"/>
                <a:ea typeface="Times New Roman" panose="02020603050405020304" pitchFamily="18" charset="0"/>
              </a:rPr>
              <a:t> = 6q + 4(1 - q)</a:t>
            </a:r>
            <a:endParaRPr lang="tr-TR" dirty="0">
              <a:latin typeface="Times New Roman" panose="02020603050405020304" pitchFamily="18" charset="0"/>
              <a:ea typeface="Times New Roman" panose="02020603050405020304" pitchFamily="18" charset="0"/>
            </a:endParaRPr>
          </a:p>
          <a:p>
            <a:pPr algn="just">
              <a:spcAft>
                <a:spcPts val="300"/>
              </a:spcAft>
            </a:pPr>
            <a:r>
              <a:rPr lang="tr-TR" spc="-10" dirty="0">
                <a:latin typeface="Times New Roman" panose="02020603050405020304" pitchFamily="18" charset="0"/>
                <a:ea typeface="Times New Roman" panose="02020603050405020304" pitchFamily="18" charset="0"/>
              </a:rPr>
              <a:t>     = 2q + 4</a:t>
            </a:r>
            <a:endParaRPr lang="tr-TR" dirty="0">
              <a:latin typeface="Times New Roman" panose="02020603050405020304" pitchFamily="18" charset="0"/>
              <a:ea typeface="Times New Roman" panose="02020603050405020304" pitchFamily="18" charset="0"/>
            </a:endParaRPr>
          </a:p>
          <a:p>
            <a:pPr algn="just">
              <a:spcAft>
                <a:spcPts val="600"/>
              </a:spcAft>
            </a:pPr>
            <a:r>
              <a:rPr lang="tr-TR" spc="-10" dirty="0">
                <a:latin typeface="Times New Roman" panose="02020603050405020304" pitchFamily="18" charset="0"/>
                <a:ea typeface="Times New Roman" panose="02020603050405020304" pitchFamily="18" charset="0"/>
              </a:rPr>
              <a:t>Sütun oyuncusunun amacı, bu en büyük değerleri mümkün olduğunca küçült­mektir. </a:t>
            </a:r>
            <a:r>
              <a:rPr lang="tr-TR" spc="-10" dirty="0" err="1">
                <a:latin typeface="Times New Roman" panose="02020603050405020304" pitchFamily="18" charset="0"/>
                <a:ea typeface="Times New Roman" panose="02020603050405020304" pitchFamily="18" charset="0"/>
              </a:rPr>
              <a:t>q’nun</a:t>
            </a:r>
            <a:r>
              <a:rPr lang="tr-TR" spc="-10" dirty="0">
                <a:latin typeface="Times New Roman" panose="02020603050405020304" pitchFamily="18" charset="0"/>
                <a:ea typeface="Times New Roman" panose="02020603050405020304" pitchFamily="18" charset="0"/>
              </a:rPr>
              <a:t> F</a:t>
            </a:r>
            <a:r>
              <a:rPr lang="tr-TR" spc="-10" baseline="-25000" dirty="0">
                <a:latin typeface="Times New Roman" panose="02020603050405020304" pitchFamily="18" charset="0"/>
                <a:ea typeface="Times New Roman" panose="02020603050405020304" pitchFamily="18" charset="0"/>
              </a:rPr>
              <a:t>1</a:t>
            </a:r>
            <a:r>
              <a:rPr lang="tr-TR" spc="-10" dirty="0">
                <a:latin typeface="Times New Roman" panose="02020603050405020304" pitchFamily="18" charset="0"/>
                <a:ea typeface="Times New Roman" panose="02020603050405020304" pitchFamily="18" charset="0"/>
              </a:rPr>
              <a:t> ve F</a:t>
            </a:r>
            <a:r>
              <a:rPr lang="tr-TR" spc="-10" baseline="-25000" dirty="0">
                <a:latin typeface="Times New Roman" panose="02020603050405020304" pitchFamily="18" charset="0"/>
                <a:ea typeface="Times New Roman" panose="02020603050405020304" pitchFamily="18" charset="0"/>
              </a:rPr>
              <a:t>2</a:t>
            </a:r>
            <a:r>
              <a:rPr lang="tr-TR" spc="-10" dirty="0">
                <a:latin typeface="Times New Roman" panose="02020603050405020304" pitchFamily="18" charset="0"/>
                <a:ea typeface="Times New Roman" panose="02020603050405020304" pitchFamily="18" charset="0"/>
              </a:rPr>
              <a:t>’nin birlikte çözülmesiyle bulunur. </a:t>
            </a:r>
          </a:p>
          <a:p>
            <a:pPr algn="just">
              <a:spcAft>
                <a:spcPts val="600"/>
              </a:spcAft>
            </a:pPr>
            <a:r>
              <a:rPr lang="tr-TR" spc="-10" dirty="0">
                <a:latin typeface="Times New Roman" panose="02020603050405020304" pitchFamily="18" charset="0"/>
                <a:ea typeface="Times New Roman" panose="02020603050405020304" pitchFamily="18" charset="0"/>
              </a:rPr>
              <a:t>E</a:t>
            </a:r>
            <a:r>
              <a:rPr lang="tr-TR" spc="-10" baseline="-25000" dirty="0">
                <a:latin typeface="Times New Roman" panose="02020603050405020304" pitchFamily="18" charset="0"/>
                <a:ea typeface="Times New Roman" panose="02020603050405020304" pitchFamily="18" charset="0"/>
              </a:rPr>
              <a:t>1</a:t>
            </a:r>
            <a:r>
              <a:rPr lang="tr-TR" spc="-10" dirty="0">
                <a:latin typeface="Times New Roman" panose="02020603050405020304" pitchFamily="18" charset="0"/>
                <a:ea typeface="Times New Roman" panose="02020603050405020304" pitchFamily="18" charset="0"/>
              </a:rPr>
              <a:t> = E</a:t>
            </a:r>
            <a:r>
              <a:rPr lang="tr-TR" spc="-10" baseline="-25000" dirty="0">
                <a:latin typeface="Times New Roman" panose="02020603050405020304" pitchFamily="18" charset="0"/>
                <a:ea typeface="Times New Roman" panose="02020603050405020304" pitchFamily="18" charset="0"/>
              </a:rPr>
              <a:t>2</a:t>
            </a:r>
            <a:endParaRPr lang="tr-TR" dirty="0">
              <a:latin typeface="Times New Roman" panose="02020603050405020304" pitchFamily="18" charset="0"/>
              <a:ea typeface="Times New Roman" panose="02020603050405020304" pitchFamily="18" charset="0"/>
            </a:endParaRPr>
          </a:p>
          <a:p>
            <a:pPr algn="just">
              <a:spcAft>
                <a:spcPts val="300"/>
              </a:spcAft>
            </a:pPr>
            <a:r>
              <a:rPr lang="tr-TR" spc="-10" dirty="0">
                <a:latin typeface="Times New Roman" panose="02020603050405020304" pitchFamily="18" charset="0"/>
                <a:ea typeface="Times New Roman" panose="02020603050405020304" pitchFamily="18" charset="0"/>
              </a:rPr>
              <a:t>5 - 2q = 2q + 4</a:t>
            </a:r>
            <a:endParaRPr lang="tr-TR" dirty="0">
              <a:latin typeface="Times New Roman" panose="02020603050405020304" pitchFamily="18" charset="0"/>
              <a:ea typeface="Times New Roman" panose="02020603050405020304" pitchFamily="18" charset="0"/>
            </a:endParaRPr>
          </a:p>
          <a:p>
            <a:pPr algn="just">
              <a:spcAft>
                <a:spcPts val="300"/>
              </a:spcAft>
            </a:pPr>
            <a:r>
              <a:rPr lang="tr-TR" spc="-10" dirty="0">
                <a:latin typeface="Times New Roman" panose="02020603050405020304" pitchFamily="18" charset="0"/>
                <a:ea typeface="Times New Roman" panose="02020603050405020304" pitchFamily="18" charset="0"/>
              </a:rPr>
              <a:t>q = 1/4, 1 - q = 3/4 </a:t>
            </a:r>
            <a:endParaRPr lang="tr-TR" dirty="0">
              <a:effectLst/>
              <a:latin typeface="Times New Roman" panose="02020603050405020304" pitchFamily="18" charset="0"/>
              <a:ea typeface="Times New Roman" panose="02020603050405020304" pitchFamily="18" charset="0"/>
            </a:endParaRPr>
          </a:p>
        </p:txBody>
      </p:sp>
      <p:pic>
        <p:nvPicPr>
          <p:cNvPr id="3" name="Resim 2"/>
          <p:cNvPicPr>
            <a:picLocks noChangeAspect="1"/>
          </p:cNvPicPr>
          <p:nvPr/>
        </p:nvPicPr>
        <p:blipFill>
          <a:blip r:embed="rId2"/>
          <a:stretch>
            <a:fillRect/>
          </a:stretch>
        </p:blipFill>
        <p:spPr>
          <a:xfrm>
            <a:off x="6099350" y="2870016"/>
            <a:ext cx="3044650" cy="2861513"/>
          </a:xfrm>
          <a:prstGeom prst="rect">
            <a:avLst/>
          </a:prstGeom>
        </p:spPr>
      </p:pic>
      <p:sp>
        <p:nvSpPr>
          <p:cNvPr id="4" name="Dikdörtgen 3"/>
          <p:cNvSpPr/>
          <p:nvPr/>
        </p:nvSpPr>
        <p:spPr>
          <a:xfrm>
            <a:off x="236137" y="5403657"/>
            <a:ext cx="4572000" cy="923330"/>
          </a:xfrm>
          <a:prstGeom prst="rect">
            <a:avLst/>
          </a:prstGeom>
        </p:spPr>
        <p:txBody>
          <a:bodyPr>
            <a:spAutoFit/>
          </a:bodyPr>
          <a:lstStyle/>
          <a:p>
            <a:r>
              <a:rPr lang="tr-TR" spc="-10" dirty="0">
                <a:latin typeface="Times New Roman" panose="02020603050405020304" pitchFamily="18" charset="0"/>
                <a:ea typeface="Times New Roman" panose="02020603050405020304" pitchFamily="18" charset="0"/>
              </a:rPr>
              <a:t>Sütun oyuncusu C1’i 1/4, C2’yi 3/4 olasılıkla oynayacak ve oyunun değeri g=(2(1/4)+4=4,5 olacaktır.</a:t>
            </a:r>
            <a:endParaRPr lang="tr-TR" dirty="0"/>
          </a:p>
        </p:txBody>
      </p:sp>
    </p:spTree>
    <p:extLst>
      <p:ext uri="{BB962C8B-B14F-4D97-AF65-F5344CB8AC3E}">
        <p14:creationId xmlns:p14="http://schemas.microsoft.com/office/powerpoint/2010/main" val="23290360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spect="1" noChangeArrowheads="1"/>
          </p:cNvSpPr>
          <p:nvPr>
            <p:ph type="title"/>
          </p:nvPr>
        </p:nvSpPr>
        <p:spPr/>
        <p:txBody>
          <a:bodyPr/>
          <a:lstStyle/>
          <a:p>
            <a:r>
              <a:rPr lang="tr-TR" altLang="tr-TR" u="sng"/>
              <a:t>mx2 ve 2xn Oyunların Çözümü</a:t>
            </a:r>
            <a:r>
              <a:rPr lang="tr-TR" altLang="tr-TR"/>
              <a:t> </a:t>
            </a:r>
          </a:p>
        </p:txBody>
      </p:sp>
      <p:pic>
        <p:nvPicPr>
          <p:cNvPr id="3" name="Resim 2"/>
          <p:cNvPicPr>
            <a:picLocks noChangeAspect="1"/>
          </p:cNvPicPr>
          <p:nvPr/>
        </p:nvPicPr>
        <p:blipFill>
          <a:blip r:embed="rId2"/>
          <a:stretch>
            <a:fillRect/>
          </a:stretch>
        </p:blipFill>
        <p:spPr>
          <a:xfrm>
            <a:off x="1" y="1748413"/>
            <a:ext cx="7305152" cy="4346000"/>
          </a:xfrm>
          <a:prstGeom prst="rect">
            <a:avLst/>
          </a:prstGeom>
        </p:spPr>
      </p:pic>
      <p:pic>
        <p:nvPicPr>
          <p:cNvPr id="6" name="Resim 5" descr="D:\OneDrive - iticu.edu.tr\Masaüstü\Yoneylwm\images\Aspose.Words.85eeec5e-b4c6-4998-992c-bf8be3e8673a.029.png"/>
          <p:cNvPicPr/>
          <p:nvPr/>
        </p:nvPicPr>
        <p:blipFill>
          <a:blip r:link="rId3">
            <a:extLst>
              <a:ext uri="{28A0092B-C50C-407E-A947-70E740481C1C}">
                <a14:useLocalDpi xmlns:a14="http://schemas.microsoft.com/office/drawing/2010/main" val="0"/>
              </a:ext>
            </a:extLst>
          </a:blip>
          <a:srcRect/>
          <a:stretch>
            <a:fillRect/>
          </a:stretch>
        </p:blipFill>
        <p:spPr bwMode="auto">
          <a:xfrm>
            <a:off x="6391115" y="1337349"/>
            <a:ext cx="2362200" cy="2834640"/>
          </a:xfrm>
          <a:prstGeom prst="rect">
            <a:avLst/>
          </a:prstGeom>
          <a:noFill/>
          <a:ln>
            <a:noFill/>
          </a:ln>
        </p:spPr>
      </p:pic>
    </p:spTree>
    <p:extLst>
      <p:ext uri="{BB962C8B-B14F-4D97-AF65-F5344CB8AC3E}">
        <p14:creationId xmlns:p14="http://schemas.microsoft.com/office/powerpoint/2010/main" val="1698135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Content Placeholder 1"/>
          <p:cNvSpPr>
            <a:spLocks noGrp="1"/>
          </p:cNvSpPr>
          <p:nvPr>
            <p:ph idx="1"/>
          </p:nvPr>
        </p:nvSpPr>
        <p:spPr>
          <a:xfrm>
            <a:off x="609600" y="762000"/>
            <a:ext cx="8077200" cy="5562600"/>
          </a:xfrm>
        </p:spPr>
        <p:txBody>
          <a:bodyPr/>
          <a:lstStyle/>
          <a:p>
            <a:pPr marL="0" indent="0">
              <a:buNone/>
            </a:pPr>
            <a:endParaRPr lang="tr-TR" sz="1800" dirty="0"/>
          </a:p>
          <a:p>
            <a:r>
              <a:rPr lang="tr-TR" altLang="tr-TR" sz="1800" dirty="0"/>
              <a:t>Sorunun tanımlanması</a:t>
            </a:r>
          </a:p>
          <a:p>
            <a:r>
              <a:rPr lang="tr-TR" altLang="tr-TR" sz="1800" dirty="0"/>
              <a:t>Tüm olası seçeneklerin listelenmesi</a:t>
            </a:r>
          </a:p>
          <a:p>
            <a:r>
              <a:rPr lang="tr-TR" altLang="tr-TR" sz="1800" dirty="0" err="1"/>
              <a:t>KV’nin</a:t>
            </a:r>
            <a:r>
              <a:rPr lang="tr-TR" altLang="tr-TR" sz="1800" dirty="0"/>
              <a:t> </a:t>
            </a:r>
            <a:r>
              <a:rPr lang="tr-TR" altLang="tr-TR" sz="1800" dirty="0" err="1"/>
              <a:t>kontrolunda</a:t>
            </a:r>
            <a:r>
              <a:rPr lang="tr-TR" altLang="tr-TR" sz="1800" dirty="0"/>
              <a:t> olmayan / doğanın sunduğu tüm olası olayların listelenmesi</a:t>
            </a:r>
          </a:p>
          <a:p>
            <a:r>
              <a:rPr lang="tr-TR" altLang="tr-TR" sz="1800" dirty="0"/>
              <a:t>Her seçeneğin her olay için elde edeceği sonuçları gösteren karar tablosunun oluşturulması </a:t>
            </a:r>
          </a:p>
          <a:p>
            <a:r>
              <a:rPr lang="tr-TR" altLang="tr-TR" sz="1800" dirty="0"/>
              <a:t>Bir karar modelinin seçilmesi (doğa durumuna göre)</a:t>
            </a:r>
          </a:p>
          <a:p>
            <a:r>
              <a:rPr lang="tr-TR" altLang="tr-TR" sz="1800" dirty="0"/>
              <a:t>Modelin uygulanması ve bir seçeneğin seçilerek karar verilmesi</a:t>
            </a:r>
            <a:endParaRPr lang="tr-TR" sz="1800" dirty="0"/>
          </a:p>
        </p:txBody>
      </p:sp>
      <p:sp>
        <p:nvSpPr>
          <p:cNvPr id="5" name="Title 4"/>
          <p:cNvSpPr>
            <a:spLocks noGrp="1"/>
          </p:cNvSpPr>
          <p:nvPr>
            <p:ph type="title"/>
          </p:nvPr>
        </p:nvSpPr>
        <p:spPr/>
        <p:txBody>
          <a:bodyPr/>
          <a:lstStyle/>
          <a:p>
            <a:pPr eaLnBrk="1" hangingPunct="1"/>
            <a:r>
              <a:rPr lang="tr-TR" altLang="tr-TR" dirty="0"/>
              <a:t>Karar Verme Sürecinin Aşamaları</a:t>
            </a:r>
            <a:endParaRPr lang="en-US" altLang="tr-TR" dirty="0"/>
          </a:p>
        </p:txBody>
      </p:sp>
    </p:spTree>
    <p:extLst>
      <p:ext uri="{BB962C8B-B14F-4D97-AF65-F5344CB8AC3E}">
        <p14:creationId xmlns:p14="http://schemas.microsoft.com/office/powerpoint/2010/main" val="23556110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spect="1" noChangeArrowheads="1"/>
          </p:cNvSpPr>
          <p:nvPr>
            <p:ph type="title"/>
          </p:nvPr>
        </p:nvSpPr>
        <p:spPr/>
        <p:txBody>
          <a:bodyPr/>
          <a:lstStyle/>
          <a:p>
            <a:r>
              <a:rPr lang="tr-TR" altLang="tr-TR" sz="2800" u="sng"/>
              <a:t>mxn Oyunların Doğrusal Programlama İle Çözümü</a:t>
            </a:r>
            <a:r>
              <a:rPr lang="tr-TR" altLang="tr-TR" sz="2800"/>
              <a:t> </a:t>
            </a:r>
          </a:p>
        </p:txBody>
      </p:sp>
      <p:pic>
        <p:nvPicPr>
          <p:cNvPr id="6" name="Resim 5"/>
          <p:cNvPicPr>
            <a:picLocks noChangeAspect="1"/>
          </p:cNvPicPr>
          <p:nvPr/>
        </p:nvPicPr>
        <p:blipFill>
          <a:blip r:embed="rId2"/>
          <a:stretch>
            <a:fillRect/>
          </a:stretch>
        </p:blipFill>
        <p:spPr>
          <a:xfrm>
            <a:off x="647908" y="1204290"/>
            <a:ext cx="7883141" cy="5148472"/>
          </a:xfrm>
          <a:prstGeom prst="rect">
            <a:avLst/>
          </a:prstGeom>
        </p:spPr>
      </p:pic>
      <p:sp>
        <p:nvSpPr>
          <p:cNvPr id="7" name="Dikdörtgen 6"/>
          <p:cNvSpPr/>
          <p:nvPr/>
        </p:nvSpPr>
        <p:spPr>
          <a:xfrm>
            <a:off x="4343118" y="3937670"/>
            <a:ext cx="1575361" cy="369332"/>
          </a:xfrm>
          <a:prstGeom prst="rect">
            <a:avLst/>
          </a:prstGeom>
        </p:spPr>
        <p:txBody>
          <a:bodyPr wrap="square">
            <a:spAutoFit/>
          </a:bodyPr>
          <a:lstStyle/>
          <a:p>
            <a:r>
              <a:rPr lang="tr-TR" spc="-10" dirty="0" err="1">
                <a:latin typeface="Times New Roman" panose="02020603050405020304" pitchFamily="18" charset="0"/>
                <a:ea typeface="Times New Roman" panose="02020603050405020304" pitchFamily="18" charset="0"/>
              </a:rPr>
              <a:t>X</a:t>
            </a:r>
            <a:r>
              <a:rPr lang="tr-TR" sz="800" spc="-10" baseline="-25000" dirty="0" err="1">
                <a:latin typeface="Times New Roman" panose="02020603050405020304" pitchFamily="18" charset="0"/>
                <a:ea typeface="Times New Roman" panose="02020603050405020304" pitchFamily="18" charset="0"/>
              </a:rPr>
              <a:t>i</a:t>
            </a:r>
            <a:r>
              <a:rPr lang="tr-TR" sz="800" spc="-10" baseline="-25000" dirty="0">
                <a:latin typeface="Times New Roman" panose="02020603050405020304" pitchFamily="18" charset="0"/>
                <a:ea typeface="Times New Roman" panose="02020603050405020304" pitchFamily="18" charset="0"/>
              </a:rPr>
              <a:t> </a:t>
            </a:r>
            <a:r>
              <a:rPr lang="tr-TR" spc="-10" dirty="0">
                <a:latin typeface="Times New Roman" panose="02020603050405020304" pitchFamily="18" charset="0"/>
                <a:ea typeface="Times New Roman" panose="02020603050405020304" pitchFamily="18" charset="0"/>
              </a:rPr>
              <a:t>= p</a:t>
            </a:r>
            <a:r>
              <a:rPr lang="tr-TR" sz="800" spc="-10" baseline="-25000" dirty="0">
                <a:latin typeface="Times New Roman" panose="02020603050405020304" pitchFamily="18" charset="0"/>
                <a:ea typeface="Times New Roman" panose="02020603050405020304" pitchFamily="18" charset="0"/>
              </a:rPr>
              <a:t>i</a:t>
            </a:r>
            <a:r>
              <a:rPr lang="tr-TR" spc="-10" dirty="0">
                <a:latin typeface="Times New Roman" panose="02020603050405020304" pitchFamily="18" charset="0"/>
                <a:ea typeface="Times New Roman" panose="02020603050405020304" pitchFamily="18" charset="0"/>
              </a:rPr>
              <a:t>/g</a:t>
            </a:r>
            <a:endParaRPr lang="tr-TR" dirty="0"/>
          </a:p>
        </p:txBody>
      </p:sp>
    </p:spTree>
    <p:extLst>
      <p:ext uri="{BB962C8B-B14F-4D97-AF65-F5344CB8AC3E}">
        <p14:creationId xmlns:p14="http://schemas.microsoft.com/office/powerpoint/2010/main" val="28847422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spect="1" noChangeArrowheads="1"/>
          </p:cNvSpPr>
          <p:nvPr>
            <p:ph type="title"/>
          </p:nvPr>
        </p:nvSpPr>
        <p:spPr/>
        <p:txBody>
          <a:bodyPr/>
          <a:lstStyle/>
          <a:p>
            <a:r>
              <a:rPr lang="tr-TR" altLang="tr-TR" sz="4000" dirty="0"/>
              <a:t>2. (</a:t>
            </a:r>
            <a:r>
              <a:rPr lang="en-US" altLang="tr-TR" sz="4000" dirty="0" err="1"/>
              <a:t>İki</a:t>
            </a:r>
            <a:r>
              <a:rPr lang="en-US" altLang="tr-TR" sz="4000" dirty="0"/>
              <a:t> </a:t>
            </a:r>
            <a:r>
              <a:rPr lang="en-US" altLang="tr-TR" sz="4000" dirty="0" err="1"/>
              <a:t>Kişili</a:t>
            </a:r>
            <a:r>
              <a:rPr lang="tr-TR" altLang="tr-TR" sz="4000" dirty="0"/>
              <a:t>)</a:t>
            </a:r>
            <a:r>
              <a:rPr lang="en-US" altLang="tr-TR" sz="4000" dirty="0"/>
              <a:t> </a:t>
            </a:r>
            <a:r>
              <a:rPr lang="en-US" altLang="tr-TR" sz="4000" dirty="0" err="1"/>
              <a:t>Sabit</a:t>
            </a:r>
            <a:r>
              <a:rPr lang="en-US" altLang="tr-TR" sz="4000" dirty="0"/>
              <a:t> </a:t>
            </a:r>
            <a:r>
              <a:rPr lang="en-US" altLang="tr-TR" sz="4000" dirty="0" err="1"/>
              <a:t>Toplamlı</a:t>
            </a:r>
            <a:r>
              <a:rPr lang="en-US" altLang="tr-TR" sz="4000" dirty="0"/>
              <a:t> </a:t>
            </a:r>
            <a:r>
              <a:rPr lang="en-US" altLang="tr-TR" sz="4000" dirty="0" err="1"/>
              <a:t>Oyunlar</a:t>
            </a:r>
            <a:r>
              <a:rPr lang="tr-TR" altLang="tr-TR" sz="4000" dirty="0"/>
              <a:t> </a:t>
            </a:r>
          </a:p>
        </p:txBody>
      </p:sp>
      <p:graphicFrame>
        <p:nvGraphicFramePr>
          <p:cNvPr id="3" name="Tablo 2"/>
          <p:cNvGraphicFramePr>
            <a:graphicFrameLocks noGrp="1"/>
          </p:cNvGraphicFramePr>
          <p:nvPr>
            <p:extLst>
              <p:ext uri="{D42A27DB-BD31-4B8C-83A1-F6EECF244321}">
                <p14:modId xmlns:p14="http://schemas.microsoft.com/office/powerpoint/2010/main" val="2808916621"/>
              </p:ext>
            </p:extLst>
          </p:nvPr>
        </p:nvGraphicFramePr>
        <p:xfrm>
          <a:off x="1024302" y="4395793"/>
          <a:ext cx="6883750" cy="1645920"/>
        </p:xfrm>
        <a:graphic>
          <a:graphicData uri="http://schemas.openxmlformats.org/drawingml/2006/table">
            <a:tbl>
              <a:tblPr firstRow="1" firstCol="1" bandRow="1">
                <a:tableStyleId>{5940675A-B579-460E-94D1-54222C63F5DA}</a:tableStyleId>
              </a:tblPr>
              <a:tblGrid>
                <a:gridCol w="1931820">
                  <a:extLst>
                    <a:ext uri="{9D8B030D-6E8A-4147-A177-3AD203B41FA5}">
                      <a16:colId xmlns:a16="http://schemas.microsoft.com/office/drawing/2014/main" val="1604700965"/>
                    </a:ext>
                  </a:extLst>
                </a:gridCol>
                <a:gridCol w="1393140">
                  <a:extLst>
                    <a:ext uri="{9D8B030D-6E8A-4147-A177-3AD203B41FA5}">
                      <a16:colId xmlns:a16="http://schemas.microsoft.com/office/drawing/2014/main" val="2652456956"/>
                    </a:ext>
                  </a:extLst>
                </a:gridCol>
                <a:gridCol w="1393140">
                  <a:extLst>
                    <a:ext uri="{9D8B030D-6E8A-4147-A177-3AD203B41FA5}">
                      <a16:colId xmlns:a16="http://schemas.microsoft.com/office/drawing/2014/main" val="384176092"/>
                    </a:ext>
                  </a:extLst>
                </a:gridCol>
                <a:gridCol w="846811">
                  <a:extLst>
                    <a:ext uri="{9D8B030D-6E8A-4147-A177-3AD203B41FA5}">
                      <a16:colId xmlns:a16="http://schemas.microsoft.com/office/drawing/2014/main" val="870105650"/>
                    </a:ext>
                  </a:extLst>
                </a:gridCol>
                <a:gridCol w="1318839">
                  <a:extLst>
                    <a:ext uri="{9D8B030D-6E8A-4147-A177-3AD203B41FA5}">
                      <a16:colId xmlns:a16="http://schemas.microsoft.com/office/drawing/2014/main" val="2448313193"/>
                    </a:ext>
                  </a:extLst>
                </a:gridCol>
              </a:tblGrid>
              <a:tr h="170180">
                <a:tc rowSpan="2">
                  <a:txBody>
                    <a:bodyPr/>
                    <a:lstStyle/>
                    <a:p>
                      <a:pPr algn="ctr">
                        <a:spcAft>
                          <a:spcPts val="0"/>
                        </a:spcAft>
                      </a:pPr>
                      <a:r>
                        <a:rPr lang="tr-TR" sz="1800" dirty="0">
                          <a:effectLst/>
                        </a:rPr>
                        <a:t>Kanal 1  Yayın Türü</a:t>
                      </a:r>
                      <a:endParaRPr lang="tr-TR" sz="1800" dirty="0">
                        <a:effectLst/>
                        <a:latin typeface="Times New Roman" panose="02020603050405020304" pitchFamily="18" charset="0"/>
                        <a:ea typeface="Times New Roman" panose="02020603050405020304" pitchFamily="18" charset="0"/>
                      </a:endParaRPr>
                    </a:p>
                  </a:txBody>
                  <a:tcPr marL="59055" marR="59055" marT="0" marB="0" anchor="ctr">
                    <a:solidFill>
                      <a:schemeClr val="bg1">
                        <a:lumMod val="95000"/>
                      </a:schemeClr>
                    </a:solidFill>
                  </a:tcPr>
                </a:tc>
                <a:tc gridSpan="3">
                  <a:txBody>
                    <a:bodyPr/>
                    <a:lstStyle/>
                    <a:p>
                      <a:pPr algn="ctr">
                        <a:spcAft>
                          <a:spcPts val="0"/>
                        </a:spcAft>
                      </a:pPr>
                      <a:r>
                        <a:rPr lang="tr-TR" sz="1800" dirty="0">
                          <a:effectLst/>
                        </a:rPr>
                        <a:t>Kanal 2  Yayın Türü</a:t>
                      </a:r>
                      <a:endParaRPr lang="tr-TR" sz="1800" dirty="0">
                        <a:effectLst/>
                        <a:latin typeface="Times New Roman" panose="02020603050405020304" pitchFamily="18" charset="0"/>
                        <a:ea typeface="Times New Roman" panose="02020603050405020304" pitchFamily="18" charset="0"/>
                      </a:endParaRPr>
                    </a:p>
                  </a:txBody>
                  <a:tcPr marL="59055" marR="59055" marT="0" marB="0">
                    <a:solidFill>
                      <a:schemeClr val="bg1">
                        <a:lumMod val="95000"/>
                      </a:schemeClr>
                    </a:solidFill>
                  </a:tcPr>
                </a:tc>
                <a:tc hMerge="1">
                  <a:txBody>
                    <a:bodyPr/>
                    <a:lstStyle/>
                    <a:p>
                      <a:endParaRPr lang="tr-TR"/>
                    </a:p>
                  </a:txBody>
                  <a:tcPr/>
                </a:tc>
                <a:tc hMerge="1">
                  <a:txBody>
                    <a:bodyPr/>
                    <a:lstStyle/>
                    <a:p>
                      <a:endParaRPr lang="tr-TR"/>
                    </a:p>
                  </a:txBody>
                  <a:tcPr/>
                </a:tc>
                <a:tc rowSpan="2">
                  <a:txBody>
                    <a:bodyPr/>
                    <a:lstStyle/>
                    <a:p>
                      <a:pPr algn="ctr">
                        <a:spcAft>
                          <a:spcPts val="0"/>
                        </a:spcAft>
                      </a:pPr>
                      <a:r>
                        <a:rPr lang="tr-TR" sz="1800">
                          <a:effectLst/>
                        </a:rPr>
                        <a:t>Satır</a:t>
                      </a:r>
                    </a:p>
                    <a:p>
                      <a:pPr algn="ctr">
                        <a:spcAft>
                          <a:spcPts val="0"/>
                        </a:spcAft>
                      </a:pPr>
                      <a:r>
                        <a:rPr lang="tr-TR" sz="1800">
                          <a:effectLst/>
                        </a:rPr>
                        <a:t>En Küçüğü</a:t>
                      </a:r>
                      <a:endParaRPr lang="tr-TR" sz="1800">
                        <a:effectLst/>
                        <a:latin typeface="Times New Roman" panose="02020603050405020304" pitchFamily="18" charset="0"/>
                        <a:ea typeface="Times New Roman" panose="02020603050405020304" pitchFamily="18" charset="0"/>
                      </a:endParaRPr>
                    </a:p>
                  </a:txBody>
                  <a:tcPr marL="59055" marR="59055" marT="0" marB="0">
                    <a:solidFill>
                      <a:schemeClr val="bg1">
                        <a:lumMod val="95000"/>
                      </a:schemeClr>
                    </a:solidFill>
                  </a:tcPr>
                </a:tc>
                <a:extLst>
                  <a:ext uri="{0D108BD9-81ED-4DB2-BD59-A6C34878D82A}">
                    <a16:rowId xmlns:a16="http://schemas.microsoft.com/office/drawing/2014/main" val="2271792261"/>
                  </a:ext>
                </a:extLst>
              </a:tr>
              <a:tr h="206375">
                <a:tc vMerge="1">
                  <a:txBody>
                    <a:bodyPr/>
                    <a:lstStyle/>
                    <a:p>
                      <a:endParaRPr lang="tr-TR"/>
                    </a:p>
                  </a:txBody>
                  <a:tcPr/>
                </a:tc>
                <a:tc>
                  <a:txBody>
                    <a:bodyPr/>
                    <a:lstStyle/>
                    <a:p>
                      <a:pPr algn="ctr">
                        <a:spcAft>
                          <a:spcPts val="0"/>
                        </a:spcAft>
                      </a:pPr>
                      <a:r>
                        <a:rPr lang="tr-TR" sz="1800">
                          <a:effectLst/>
                        </a:rPr>
                        <a:t>Yarışma</a:t>
                      </a:r>
                      <a:endParaRPr lang="tr-TR" sz="1800">
                        <a:effectLst/>
                        <a:latin typeface="Times New Roman" panose="02020603050405020304" pitchFamily="18" charset="0"/>
                        <a:ea typeface="Times New Roman" panose="02020603050405020304" pitchFamily="18" charset="0"/>
                      </a:endParaRPr>
                    </a:p>
                  </a:txBody>
                  <a:tcPr marL="59055" marR="64135" marT="0" marB="0" anchor="ctr">
                    <a:solidFill>
                      <a:schemeClr val="bg1">
                        <a:lumMod val="95000"/>
                      </a:schemeClr>
                    </a:solidFill>
                  </a:tcPr>
                </a:tc>
                <a:tc>
                  <a:txBody>
                    <a:bodyPr/>
                    <a:lstStyle/>
                    <a:p>
                      <a:pPr algn="ctr">
                        <a:spcAft>
                          <a:spcPts val="0"/>
                        </a:spcAft>
                      </a:pPr>
                      <a:r>
                        <a:rPr lang="tr-TR" sz="1800" dirty="0">
                          <a:effectLst/>
                        </a:rPr>
                        <a:t>Arkası Yarın</a:t>
                      </a:r>
                      <a:endParaRPr lang="tr-TR" sz="1800" dirty="0">
                        <a:effectLst/>
                        <a:latin typeface="Times New Roman" panose="02020603050405020304" pitchFamily="18" charset="0"/>
                        <a:ea typeface="Times New Roman" panose="02020603050405020304" pitchFamily="18" charset="0"/>
                      </a:endParaRPr>
                    </a:p>
                  </a:txBody>
                  <a:tcPr marL="64135" marR="64135" marT="0" marB="0" anchor="ctr">
                    <a:solidFill>
                      <a:schemeClr val="bg1">
                        <a:lumMod val="95000"/>
                      </a:schemeClr>
                    </a:solidFill>
                  </a:tcPr>
                </a:tc>
                <a:tc>
                  <a:txBody>
                    <a:bodyPr/>
                    <a:lstStyle/>
                    <a:p>
                      <a:pPr algn="ctr">
                        <a:spcAft>
                          <a:spcPts val="0"/>
                        </a:spcAft>
                      </a:pPr>
                      <a:r>
                        <a:rPr lang="tr-TR" sz="1800" dirty="0">
                          <a:effectLst/>
                        </a:rPr>
                        <a:t>Komedi</a:t>
                      </a:r>
                      <a:endParaRPr lang="tr-TR" sz="1800" dirty="0">
                        <a:effectLst/>
                        <a:latin typeface="Times New Roman" panose="02020603050405020304" pitchFamily="18" charset="0"/>
                        <a:ea typeface="Times New Roman" panose="02020603050405020304" pitchFamily="18" charset="0"/>
                      </a:endParaRPr>
                    </a:p>
                  </a:txBody>
                  <a:tcPr marL="64135" marR="59055" marT="0" marB="0" anchor="ctr">
                    <a:solidFill>
                      <a:schemeClr val="bg1">
                        <a:lumMod val="95000"/>
                      </a:schemeClr>
                    </a:solidFill>
                  </a:tcPr>
                </a:tc>
                <a:tc vMerge="1">
                  <a:txBody>
                    <a:bodyPr/>
                    <a:lstStyle/>
                    <a:p>
                      <a:endParaRPr lang="tr-TR"/>
                    </a:p>
                  </a:txBody>
                  <a:tcPr/>
                </a:tc>
                <a:extLst>
                  <a:ext uri="{0D108BD9-81ED-4DB2-BD59-A6C34878D82A}">
                    <a16:rowId xmlns:a16="http://schemas.microsoft.com/office/drawing/2014/main" val="4061785120"/>
                  </a:ext>
                </a:extLst>
              </a:tr>
              <a:tr h="170180">
                <a:tc>
                  <a:txBody>
                    <a:bodyPr/>
                    <a:lstStyle/>
                    <a:p>
                      <a:pPr algn="just">
                        <a:spcAft>
                          <a:spcPts val="0"/>
                        </a:spcAft>
                      </a:pPr>
                      <a:r>
                        <a:rPr lang="tr-TR" sz="1800" dirty="0">
                          <a:effectLst/>
                        </a:rPr>
                        <a:t>Yarışma</a:t>
                      </a:r>
                      <a:endParaRPr lang="tr-TR" sz="1800" dirty="0">
                        <a:effectLst/>
                        <a:latin typeface="Times New Roman" panose="02020603050405020304" pitchFamily="18" charset="0"/>
                        <a:ea typeface="Times New Roman" panose="02020603050405020304" pitchFamily="18" charset="0"/>
                      </a:endParaRPr>
                    </a:p>
                  </a:txBody>
                  <a:tcPr marL="59055" marR="59055" marT="0" marB="0">
                    <a:solidFill>
                      <a:schemeClr val="bg1">
                        <a:lumMod val="95000"/>
                      </a:schemeClr>
                    </a:solidFill>
                  </a:tcPr>
                </a:tc>
                <a:tc>
                  <a:txBody>
                    <a:bodyPr/>
                    <a:lstStyle/>
                    <a:p>
                      <a:pPr algn="ctr">
                        <a:spcAft>
                          <a:spcPts val="0"/>
                        </a:spcAft>
                      </a:pPr>
                      <a:r>
                        <a:rPr lang="tr-TR" sz="1800">
                          <a:effectLst/>
                        </a:rPr>
                        <a:t>25</a:t>
                      </a:r>
                      <a:endParaRPr lang="tr-TR" sz="1800">
                        <a:effectLst/>
                        <a:latin typeface="Times New Roman" panose="02020603050405020304" pitchFamily="18" charset="0"/>
                        <a:ea typeface="Times New Roman" panose="02020603050405020304" pitchFamily="18" charset="0"/>
                      </a:endParaRPr>
                    </a:p>
                  </a:txBody>
                  <a:tcPr marL="59055" marR="64135" marT="0" marB="0"/>
                </a:tc>
                <a:tc>
                  <a:txBody>
                    <a:bodyPr/>
                    <a:lstStyle/>
                    <a:p>
                      <a:pPr algn="ctr">
                        <a:spcAft>
                          <a:spcPts val="0"/>
                        </a:spcAft>
                      </a:pPr>
                      <a:r>
                        <a:rPr lang="tr-TR" sz="1800">
                          <a:effectLst/>
                        </a:rPr>
                        <a:t>25</a:t>
                      </a:r>
                      <a:endParaRPr lang="tr-TR" sz="1800">
                        <a:effectLst/>
                        <a:latin typeface="Times New Roman" panose="02020603050405020304" pitchFamily="18" charset="0"/>
                        <a:ea typeface="Times New Roman" panose="02020603050405020304" pitchFamily="18" charset="0"/>
                      </a:endParaRPr>
                    </a:p>
                  </a:txBody>
                  <a:tcPr marL="64135" marR="64135" marT="0" marB="0"/>
                </a:tc>
                <a:tc>
                  <a:txBody>
                    <a:bodyPr/>
                    <a:lstStyle/>
                    <a:p>
                      <a:pPr algn="ctr">
                        <a:spcAft>
                          <a:spcPts val="0"/>
                        </a:spcAft>
                      </a:pPr>
                      <a:r>
                        <a:rPr lang="tr-TR" sz="1800">
                          <a:effectLst/>
                        </a:rPr>
                        <a:t>40</a:t>
                      </a:r>
                      <a:endParaRPr lang="tr-TR" sz="1800">
                        <a:effectLst/>
                        <a:latin typeface="Times New Roman" panose="02020603050405020304" pitchFamily="18" charset="0"/>
                        <a:ea typeface="Times New Roman" panose="02020603050405020304" pitchFamily="18" charset="0"/>
                      </a:endParaRPr>
                    </a:p>
                  </a:txBody>
                  <a:tcPr marL="64135" marR="59055" marT="0" marB="0"/>
                </a:tc>
                <a:tc>
                  <a:txBody>
                    <a:bodyPr/>
                    <a:lstStyle/>
                    <a:p>
                      <a:pPr algn="ctr">
                        <a:spcAft>
                          <a:spcPts val="0"/>
                        </a:spcAft>
                      </a:pPr>
                      <a:r>
                        <a:rPr lang="tr-TR" sz="1800">
                          <a:effectLst/>
                        </a:rPr>
                        <a:t>25</a:t>
                      </a:r>
                      <a:endParaRPr lang="tr-TR" sz="1800">
                        <a:effectLst/>
                        <a:latin typeface="Times New Roman" panose="02020603050405020304" pitchFamily="18" charset="0"/>
                        <a:ea typeface="Times New Roman" panose="02020603050405020304" pitchFamily="18" charset="0"/>
                      </a:endParaRPr>
                    </a:p>
                  </a:txBody>
                  <a:tcPr marL="59055" marR="59055" marT="0" marB="0"/>
                </a:tc>
                <a:extLst>
                  <a:ext uri="{0D108BD9-81ED-4DB2-BD59-A6C34878D82A}">
                    <a16:rowId xmlns:a16="http://schemas.microsoft.com/office/drawing/2014/main" val="3649376095"/>
                  </a:ext>
                </a:extLst>
              </a:tr>
              <a:tr h="170180">
                <a:tc>
                  <a:txBody>
                    <a:bodyPr/>
                    <a:lstStyle/>
                    <a:p>
                      <a:pPr algn="just">
                        <a:spcAft>
                          <a:spcPts val="0"/>
                        </a:spcAft>
                      </a:pPr>
                      <a:r>
                        <a:rPr lang="tr-TR" sz="1800" dirty="0">
                          <a:effectLst/>
                        </a:rPr>
                        <a:t>Arkası Yarın</a:t>
                      </a:r>
                      <a:endParaRPr lang="tr-TR" sz="1800" dirty="0">
                        <a:effectLst/>
                        <a:latin typeface="Times New Roman" panose="02020603050405020304" pitchFamily="18" charset="0"/>
                        <a:ea typeface="Times New Roman" panose="02020603050405020304" pitchFamily="18" charset="0"/>
                      </a:endParaRPr>
                    </a:p>
                  </a:txBody>
                  <a:tcPr marL="59055" marR="59055" marT="0" marB="0">
                    <a:solidFill>
                      <a:schemeClr val="bg1">
                        <a:lumMod val="95000"/>
                      </a:schemeClr>
                    </a:solidFill>
                  </a:tcPr>
                </a:tc>
                <a:tc>
                  <a:txBody>
                    <a:bodyPr/>
                    <a:lstStyle/>
                    <a:p>
                      <a:pPr algn="ctr">
                        <a:spcAft>
                          <a:spcPts val="0"/>
                        </a:spcAft>
                      </a:pPr>
                      <a:r>
                        <a:rPr lang="tr-TR" sz="1800">
                          <a:effectLst/>
                        </a:rPr>
                        <a:t>25</a:t>
                      </a:r>
                      <a:endParaRPr lang="tr-TR" sz="1800">
                        <a:effectLst/>
                        <a:latin typeface="Times New Roman" panose="02020603050405020304" pitchFamily="18" charset="0"/>
                        <a:ea typeface="Times New Roman" panose="02020603050405020304" pitchFamily="18" charset="0"/>
                      </a:endParaRPr>
                    </a:p>
                  </a:txBody>
                  <a:tcPr marL="59055" marR="64135" marT="0" marB="0"/>
                </a:tc>
                <a:tc>
                  <a:txBody>
                    <a:bodyPr/>
                    <a:lstStyle/>
                    <a:p>
                      <a:pPr algn="ctr">
                        <a:spcAft>
                          <a:spcPts val="0"/>
                        </a:spcAft>
                      </a:pPr>
                      <a:r>
                        <a:rPr lang="tr-TR" sz="1800">
                          <a:effectLst/>
                        </a:rPr>
                        <a:t>40</a:t>
                      </a:r>
                      <a:endParaRPr lang="tr-TR" sz="1800">
                        <a:effectLst/>
                        <a:latin typeface="Times New Roman" panose="02020603050405020304" pitchFamily="18" charset="0"/>
                        <a:ea typeface="Times New Roman" panose="02020603050405020304" pitchFamily="18" charset="0"/>
                      </a:endParaRPr>
                    </a:p>
                  </a:txBody>
                  <a:tcPr marL="64135" marR="64135" marT="0" marB="0"/>
                </a:tc>
                <a:tc>
                  <a:txBody>
                    <a:bodyPr/>
                    <a:lstStyle/>
                    <a:p>
                      <a:pPr algn="ctr">
                        <a:spcAft>
                          <a:spcPts val="0"/>
                        </a:spcAft>
                      </a:pPr>
                      <a:r>
                        <a:rPr lang="tr-TR" sz="1800">
                          <a:effectLst/>
                        </a:rPr>
                        <a:t>18</a:t>
                      </a:r>
                      <a:endParaRPr lang="tr-TR" sz="1800">
                        <a:effectLst/>
                        <a:latin typeface="Times New Roman" panose="02020603050405020304" pitchFamily="18" charset="0"/>
                        <a:ea typeface="Times New Roman" panose="02020603050405020304" pitchFamily="18" charset="0"/>
                      </a:endParaRPr>
                    </a:p>
                  </a:txBody>
                  <a:tcPr marL="64135" marR="59055" marT="0" marB="0"/>
                </a:tc>
                <a:tc>
                  <a:txBody>
                    <a:bodyPr/>
                    <a:lstStyle/>
                    <a:p>
                      <a:pPr algn="ctr">
                        <a:spcAft>
                          <a:spcPts val="0"/>
                        </a:spcAft>
                      </a:pPr>
                      <a:r>
                        <a:rPr lang="tr-TR" sz="1800">
                          <a:effectLst/>
                        </a:rPr>
                        <a:t>18</a:t>
                      </a:r>
                      <a:endParaRPr lang="tr-TR" sz="1800">
                        <a:effectLst/>
                        <a:latin typeface="Times New Roman" panose="02020603050405020304" pitchFamily="18" charset="0"/>
                        <a:ea typeface="Times New Roman" panose="02020603050405020304" pitchFamily="18" charset="0"/>
                      </a:endParaRPr>
                    </a:p>
                  </a:txBody>
                  <a:tcPr marL="59055" marR="59055" marT="0" marB="0"/>
                </a:tc>
                <a:extLst>
                  <a:ext uri="{0D108BD9-81ED-4DB2-BD59-A6C34878D82A}">
                    <a16:rowId xmlns:a16="http://schemas.microsoft.com/office/drawing/2014/main" val="1562505554"/>
                  </a:ext>
                </a:extLst>
              </a:tr>
              <a:tr h="170180">
                <a:tc>
                  <a:txBody>
                    <a:bodyPr/>
                    <a:lstStyle/>
                    <a:p>
                      <a:pPr algn="just">
                        <a:spcAft>
                          <a:spcPts val="0"/>
                        </a:spcAft>
                      </a:pPr>
                      <a:r>
                        <a:rPr lang="tr-TR" sz="1800" dirty="0">
                          <a:effectLst/>
                        </a:rPr>
                        <a:t>Komedi</a:t>
                      </a:r>
                      <a:endParaRPr lang="tr-TR" sz="1800" dirty="0">
                        <a:effectLst/>
                        <a:latin typeface="Times New Roman" panose="02020603050405020304" pitchFamily="18" charset="0"/>
                        <a:ea typeface="Times New Roman" panose="02020603050405020304" pitchFamily="18" charset="0"/>
                      </a:endParaRPr>
                    </a:p>
                  </a:txBody>
                  <a:tcPr marL="59055" marR="59055" marT="0" marB="0">
                    <a:solidFill>
                      <a:schemeClr val="bg1">
                        <a:lumMod val="95000"/>
                      </a:schemeClr>
                    </a:solidFill>
                  </a:tcPr>
                </a:tc>
                <a:tc>
                  <a:txBody>
                    <a:bodyPr/>
                    <a:lstStyle/>
                    <a:p>
                      <a:pPr algn="ctr">
                        <a:spcAft>
                          <a:spcPts val="0"/>
                        </a:spcAft>
                      </a:pPr>
                      <a:r>
                        <a:rPr lang="tr-TR" sz="1800">
                          <a:effectLst/>
                        </a:rPr>
                        <a:t>18</a:t>
                      </a:r>
                      <a:endParaRPr lang="tr-TR" sz="1800">
                        <a:effectLst/>
                        <a:latin typeface="Times New Roman" panose="02020603050405020304" pitchFamily="18" charset="0"/>
                        <a:ea typeface="Times New Roman" panose="02020603050405020304" pitchFamily="18" charset="0"/>
                      </a:endParaRPr>
                    </a:p>
                  </a:txBody>
                  <a:tcPr marL="59055" marR="64135" marT="0" marB="0"/>
                </a:tc>
                <a:tc>
                  <a:txBody>
                    <a:bodyPr/>
                    <a:lstStyle/>
                    <a:p>
                      <a:pPr algn="ctr">
                        <a:spcAft>
                          <a:spcPts val="0"/>
                        </a:spcAft>
                      </a:pPr>
                      <a:r>
                        <a:rPr lang="tr-TR" sz="1800">
                          <a:effectLst/>
                        </a:rPr>
                        <a:t>24</a:t>
                      </a:r>
                      <a:endParaRPr lang="tr-TR" sz="1800">
                        <a:effectLst/>
                        <a:latin typeface="Times New Roman" panose="02020603050405020304" pitchFamily="18" charset="0"/>
                        <a:ea typeface="Times New Roman" panose="02020603050405020304" pitchFamily="18" charset="0"/>
                      </a:endParaRPr>
                    </a:p>
                  </a:txBody>
                  <a:tcPr marL="64135" marR="64135" marT="0" marB="0"/>
                </a:tc>
                <a:tc>
                  <a:txBody>
                    <a:bodyPr/>
                    <a:lstStyle/>
                    <a:p>
                      <a:pPr algn="ctr">
                        <a:spcAft>
                          <a:spcPts val="0"/>
                        </a:spcAft>
                      </a:pPr>
                      <a:r>
                        <a:rPr lang="tr-TR" sz="1800">
                          <a:effectLst/>
                        </a:rPr>
                        <a:t>30</a:t>
                      </a:r>
                      <a:endParaRPr lang="tr-TR" sz="1800">
                        <a:effectLst/>
                        <a:latin typeface="Times New Roman" panose="02020603050405020304" pitchFamily="18" charset="0"/>
                        <a:ea typeface="Times New Roman" panose="02020603050405020304" pitchFamily="18" charset="0"/>
                      </a:endParaRPr>
                    </a:p>
                  </a:txBody>
                  <a:tcPr marL="64135" marR="59055" marT="0" marB="0"/>
                </a:tc>
                <a:tc>
                  <a:txBody>
                    <a:bodyPr/>
                    <a:lstStyle/>
                    <a:p>
                      <a:pPr algn="ctr">
                        <a:spcAft>
                          <a:spcPts val="0"/>
                        </a:spcAft>
                      </a:pPr>
                      <a:r>
                        <a:rPr lang="tr-TR" sz="1800">
                          <a:effectLst/>
                        </a:rPr>
                        <a:t>18</a:t>
                      </a:r>
                      <a:endParaRPr lang="tr-TR" sz="1800">
                        <a:effectLst/>
                        <a:latin typeface="Times New Roman" panose="02020603050405020304" pitchFamily="18" charset="0"/>
                        <a:ea typeface="Times New Roman" panose="02020603050405020304" pitchFamily="18" charset="0"/>
                      </a:endParaRPr>
                    </a:p>
                  </a:txBody>
                  <a:tcPr marL="59055" marR="59055" marT="0" marB="0"/>
                </a:tc>
                <a:extLst>
                  <a:ext uri="{0D108BD9-81ED-4DB2-BD59-A6C34878D82A}">
                    <a16:rowId xmlns:a16="http://schemas.microsoft.com/office/drawing/2014/main" val="2648113101"/>
                  </a:ext>
                </a:extLst>
              </a:tr>
              <a:tr h="179705">
                <a:tc>
                  <a:txBody>
                    <a:bodyPr/>
                    <a:lstStyle/>
                    <a:p>
                      <a:pPr algn="just">
                        <a:spcAft>
                          <a:spcPts val="0"/>
                        </a:spcAft>
                      </a:pPr>
                      <a:r>
                        <a:rPr lang="tr-TR" sz="1800" dirty="0">
                          <a:effectLst/>
                        </a:rPr>
                        <a:t>Sütun En Büyüğü</a:t>
                      </a:r>
                      <a:endParaRPr lang="tr-TR" sz="1800" dirty="0">
                        <a:effectLst/>
                        <a:latin typeface="Times New Roman" panose="02020603050405020304" pitchFamily="18" charset="0"/>
                        <a:ea typeface="Times New Roman" panose="02020603050405020304" pitchFamily="18" charset="0"/>
                      </a:endParaRPr>
                    </a:p>
                  </a:txBody>
                  <a:tcPr marL="59055" marR="59055" marT="0" marB="0">
                    <a:solidFill>
                      <a:schemeClr val="bg1">
                        <a:lumMod val="95000"/>
                      </a:schemeClr>
                    </a:solidFill>
                  </a:tcPr>
                </a:tc>
                <a:tc>
                  <a:txBody>
                    <a:bodyPr/>
                    <a:lstStyle/>
                    <a:p>
                      <a:pPr algn="ctr">
                        <a:spcAft>
                          <a:spcPts val="0"/>
                        </a:spcAft>
                      </a:pPr>
                      <a:r>
                        <a:rPr lang="tr-TR" sz="1800">
                          <a:effectLst/>
                        </a:rPr>
                        <a:t>25</a:t>
                      </a:r>
                      <a:endParaRPr lang="tr-TR" sz="1800">
                        <a:effectLst/>
                        <a:latin typeface="Times New Roman" panose="02020603050405020304" pitchFamily="18" charset="0"/>
                        <a:ea typeface="Times New Roman" panose="02020603050405020304" pitchFamily="18" charset="0"/>
                      </a:endParaRPr>
                    </a:p>
                  </a:txBody>
                  <a:tcPr marL="59055" marR="64135" marT="0" marB="0"/>
                </a:tc>
                <a:tc>
                  <a:txBody>
                    <a:bodyPr/>
                    <a:lstStyle/>
                    <a:p>
                      <a:pPr algn="ctr">
                        <a:spcAft>
                          <a:spcPts val="0"/>
                        </a:spcAft>
                      </a:pPr>
                      <a:r>
                        <a:rPr lang="tr-TR" sz="1800">
                          <a:effectLst/>
                        </a:rPr>
                        <a:t>40</a:t>
                      </a:r>
                      <a:endParaRPr lang="tr-TR" sz="1800">
                        <a:effectLst/>
                        <a:latin typeface="Times New Roman" panose="02020603050405020304" pitchFamily="18" charset="0"/>
                        <a:ea typeface="Times New Roman" panose="02020603050405020304" pitchFamily="18" charset="0"/>
                      </a:endParaRPr>
                    </a:p>
                  </a:txBody>
                  <a:tcPr marL="64135" marR="64135" marT="0" marB="0"/>
                </a:tc>
                <a:tc>
                  <a:txBody>
                    <a:bodyPr/>
                    <a:lstStyle/>
                    <a:p>
                      <a:pPr algn="ctr">
                        <a:spcAft>
                          <a:spcPts val="0"/>
                        </a:spcAft>
                      </a:pPr>
                      <a:r>
                        <a:rPr lang="tr-TR" sz="1800">
                          <a:effectLst/>
                        </a:rPr>
                        <a:t>40</a:t>
                      </a:r>
                      <a:endParaRPr lang="tr-TR" sz="1800">
                        <a:effectLst/>
                        <a:latin typeface="Times New Roman" panose="02020603050405020304" pitchFamily="18" charset="0"/>
                        <a:ea typeface="Times New Roman" panose="02020603050405020304" pitchFamily="18" charset="0"/>
                      </a:endParaRPr>
                    </a:p>
                  </a:txBody>
                  <a:tcPr marL="64135" marR="59055" marT="0" marB="0"/>
                </a:tc>
                <a:tc>
                  <a:txBody>
                    <a:bodyPr/>
                    <a:lstStyle/>
                    <a:p>
                      <a:pPr algn="ctr">
                        <a:spcAft>
                          <a:spcPts val="0"/>
                        </a:spcAft>
                      </a:pPr>
                      <a:r>
                        <a:rPr lang="tr-TR" sz="1800" dirty="0">
                          <a:effectLst/>
                        </a:rPr>
                        <a:t>25 = 25</a:t>
                      </a:r>
                      <a:endParaRPr lang="tr-TR" sz="1800" dirty="0">
                        <a:effectLst/>
                        <a:latin typeface="Times New Roman" panose="02020603050405020304" pitchFamily="18" charset="0"/>
                        <a:ea typeface="Times New Roman" panose="02020603050405020304" pitchFamily="18" charset="0"/>
                      </a:endParaRPr>
                    </a:p>
                  </a:txBody>
                  <a:tcPr marL="59055" marR="59055" marT="0" marB="0"/>
                </a:tc>
                <a:extLst>
                  <a:ext uri="{0D108BD9-81ED-4DB2-BD59-A6C34878D82A}">
                    <a16:rowId xmlns:a16="http://schemas.microsoft.com/office/drawing/2014/main" val="1051600302"/>
                  </a:ext>
                </a:extLst>
              </a:tr>
            </a:tbl>
          </a:graphicData>
        </a:graphic>
      </p:graphicFrame>
      <p:sp>
        <p:nvSpPr>
          <p:cNvPr id="4" name="Rectangle 27"/>
          <p:cNvSpPr>
            <a:spLocks noChangeArrowheads="1"/>
          </p:cNvSpPr>
          <p:nvPr/>
        </p:nvSpPr>
        <p:spPr bwMode="auto">
          <a:xfrm>
            <a:off x="179388" y="978541"/>
            <a:ext cx="8663164" cy="946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76176" rIns="91440" bIns="38088" numCol="1" anchor="ctr" anchorCtr="0" compatLnSpc="1">
            <a:prstTxWarp prst="textNoShape">
              <a:avLst/>
            </a:prstTxWarp>
            <a:spAutoFit/>
          </a:body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tr-TR" altLang="tr-TR"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İki-kişili sabit-toplamlı bir oyunda oyuncuların kazançları toplamı c (c </a:t>
            </a:r>
            <a:r>
              <a:rPr kumimoji="0" lang="tr-TR" altLang="tr-TR" b="0" i="0" u="none" strike="noStrike" cap="none" normalizeH="0" baseline="0" dirty="0">
                <a:ln>
                  <a:noFill/>
                </a:ln>
                <a:solidFill>
                  <a:schemeClr val="tx1"/>
                </a:solidFill>
                <a:effectLst/>
                <a:latin typeface="Symbol" panose="05050102010706020507" pitchFamily="18" charset="2"/>
                <a:ea typeface="Times New Roman" panose="02020603050405020304" pitchFamily="18" charset="0"/>
                <a:cs typeface="Times New Roman" panose="02020603050405020304" pitchFamily="18" charset="0"/>
                <a:sym typeface="Symbol" panose="05050102010706020507" pitchFamily="18" charset="2"/>
              </a:rPr>
              <a:t></a:t>
            </a:r>
            <a:r>
              <a:rPr kumimoji="0" lang="tr-TR" altLang="tr-TR"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0) sabitine eşittir. Genel olarak iki-kişili sabit-toplamlı oyunlar iki-kişili sıfır-toplamlı oyunların çözümünde kullanılan yöntemlerle çözülür. </a:t>
            </a:r>
            <a:endParaRPr kumimoji="0" lang="tr-TR" altLang="tr-TR" b="0" i="0" u="none" strike="noStrike" cap="none" normalizeH="0" baseline="0" dirty="0">
              <a:ln>
                <a:noFill/>
              </a:ln>
              <a:solidFill>
                <a:schemeClr val="tx1"/>
              </a:solidFill>
              <a:effectLst/>
              <a:ea typeface="Times New Roman" panose="02020603050405020304" pitchFamily="18" charset="0"/>
              <a:sym typeface="Symbol" panose="05050102010706020507" pitchFamily="18" charset="2"/>
            </a:endParaRPr>
          </a:p>
        </p:txBody>
      </p:sp>
      <p:sp>
        <p:nvSpPr>
          <p:cNvPr id="5" name="Dikdörtgen 4"/>
          <p:cNvSpPr/>
          <p:nvPr/>
        </p:nvSpPr>
        <p:spPr>
          <a:xfrm>
            <a:off x="380358" y="2512483"/>
            <a:ext cx="8462194" cy="1754326"/>
          </a:xfrm>
          <a:prstGeom prst="rect">
            <a:avLst/>
          </a:prstGeom>
        </p:spPr>
        <p:txBody>
          <a:bodyPr wrap="square">
            <a:spAutoFit/>
          </a:bodyPr>
          <a:lstStyle/>
          <a:p>
            <a:pPr lvl="0" indent="457200" defTabSz="914400"/>
            <a:r>
              <a:rPr lang="tr-TR" altLang="tr-TR" dirty="0">
                <a:ea typeface="Times New Roman" panose="02020603050405020304" pitchFamily="18" charset="0"/>
                <a:sym typeface="Symbol" panose="05050102010706020507" pitchFamily="18" charset="2"/>
              </a:rPr>
              <a:t>Yörede yayın yapan iki TV kanalı vardır. 20:00-21:00 saatleri arasında tam 50 milyon kişi bu iki kanalı izlemektedir. Kanallar 20:00-21:00 saatleri arasında yapacakları yayının türünü önceden aynı anda anons etmek zorundadırlar. Yayın türünün sonradan değiştirilmesi mümkün değildir. Kanalların mümkün seçimleri ve birinci kanalı seyredeceklerin sayısı Tabloda verilmiştir. Oyunun tepe noktası bulunup bulunmadığını ve birinci kanal için oyunun değerini bulunuz.</a:t>
            </a:r>
            <a:endParaRPr lang="tr-TR" altLang="tr-TR" b="1" u="sng" dirty="0">
              <a:latin typeface="Book Antiqua" panose="02040602050305030304" pitchFamily="18" charset="0"/>
              <a:ea typeface="Times New Roman" panose="02020603050405020304" pitchFamily="18" charset="0"/>
              <a:cs typeface="Times New Roman" panose="02020603050405020304" pitchFamily="18" charset="0"/>
              <a:sym typeface="Symbol" panose="05050102010706020507" pitchFamily="18" charset="2"/>
            </a:endParaRPr>
          </a:p>
        </p:txBody>
      </p:sp>
      <p:sp>
        <p:nvSpPr>
          <p:cNvPr id="7" name="Dikdörtgen 6"/>
          <p:cNvSpPr/>
          <p:nvPr/>
        </p:nvSpPr>
        <p:spPr>
          <a:xfrm>
            <a:off x="705111" y="1887181"/>
            <a:ext cx="236795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tr-TR" altLang="tr-TR" sz="4000" b="1" dirty="0">
                <a:solidFill>
                  <a:srgbClr val="B62536"/>
                </a:solidFill>
                <a:latin typeface="+mj-lt"/>
                <a:cs typeface="MS PGothic" charset="0"/>
              </a:rPr>
              <a:t>Örnek-19</a:t>
            </a:r>
            <a:endParaRPr lang="tr-TR" sz="4000" b="1" dirty="0">
              <a:solidFill>
                <a:srgbClr val="B62536"/>
              </a:solidFill>
              <a:latin typeface="+mj-lt"/>
              <a:cs typeface="MS PGothic" charset="0"/>
            </a:endParaRPr>
          </a:p>
        </p:txBody>
      </p:sp>
    </p:spTree>
    <p:extLst>
      <p:ext uri="{BB962C8B-B14F-4D97-AF65-F5344CB8AC3E}">
        <p14:creationId xmlns:p14="http://schemas.microsoft.com/office/powerpoint/2010/main" val="15931348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spect="1" noChangeArrowheads="1"/>
          </p:cNvSpPr>
          <p:nvPr>
            <p:ph type="title"/>
          </p:nvPr>
        </p:nvSpPr>
        <p:spPr>
          <a:xfrm>
            <a:off x="65492" y="656102"/>
            <a:ext cx="8953500" cy="442538"/>
          </a:xfrm>
        </p:spPr>
        <p:txBody>
          <a:bodyPr/>
          <a:lstStyle/>
          <a:p>
            <a:r>
              <a:rPr lang="tr-TR" altLang="tr-TR" dirty="0"/>
              <a:t>2. (İki Kişili) </a:t>
            </a:r>
            <a:r>
              <a:rPr lang="en-US" altLang="tr-TR" dirty="0" err="1"/>
              <a:t>Sabit</a:t>
            </a:r>
            <a:r>
              <a:rPr lang="en-US" altLang="tr-TR" dirty="0"/>
              <a:t> </a:t>
            </a:r>
            <a:r>
              <a:rPr lang="en-US" altLang="tr-TR" dirty="0" err="1"/>
              <a:t>Olmayan</a:t>
            </a:r>
            <a:r>
              <a:rPr lang="en-US" altLang="tr-TR" dirty="0"/>
              <a:t> </a:t>
            </a:r>
            <a:r>
              <a:rPr lang="en-US" altLang="tr-TR" dirty="0" err="1"/>
              <a:t>Toplamlı</a:t>
            </a:r>
            <a:r>
              <a:rPr lang="en-US" altLang="tr-TR" dirty="0"/>
              <a:t> </a:t>
            </a:r>
            <a:r>
              <a:rPr lang="en-US" altLang="tr-TR" dirty="0" err="1"/>
              <a:t>Oyunlar</a:t>
            </a:r>
            <a:r>
              <a:rPr lang="tr-TR" altLang="tr-TR" dirty="0"/>
              <a:t> </a:t>
            </a:r>
          </a:p>
        </p:txBody>
      </p:sp>
      <p:sp>
        <p:nvSpPr>
          <p:cNvPr id="207875" name="Rectangle 3"/>
          <p:cNvSpPr>
            <a:spLocks noGrp="1" noChangeAspect="1" noChangeArrowheads="1"/>
          </p:cNvSpPr>
          <p:nvPr>
            <p:ph idx="1"/>
          </p:nvPr>
        </p:nvSpPr>
        <p:spPr bwMode="auto">
          <a:xfrm>
            <a:off x="95250" y="1600200"/>
            <a:ext cx="8953500" cy="111285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r>
              <a:rPr lang="en-US" altLang="tr-TR" sz="2000" dirty="0" err="1"/>
              <a:t>Uygulamada</a:t>
            </a:r>
            <a:r>
              <a:rPr lang="en-US" altLang="tr-TR" sz="2000" dirty="0"/>
              <a:t> </a:t>
            </a:r>
            <a:r>
              <a:rPr lang="en-US" altLang="tr-TR" sz="2000" dirty="0" err="1"/>
              <a:t>sabit</a:t>
            </a:r>
            <a:r>
              <a:rPr lang="en-US" altLang="tr-TR" sz="2000" dirty="0"/>
              <a:t> </a:t>
            </a:r>
            <a:r>
              <a:rPr lang="en-US" altLang="tr-TR" sz="2000" dirty="0" err="1"/>
              <a:t>olmayan</a:t>
            </a:r>
            <a:r>
              <a:rPr lang="en-US" altLang="tr-TR" sz="2000" dirty="0"/>
              <a:t> </a:t>
            </a:r>
            <a:r>
              <a:rPr lang="en-US" altLang="tr-TR" sz="2000" dirty="0" err="1"/>
              <a:t>toplamlı</a:t>
            </a:r>
            <a:r>
              <a:rPr lang="en-US" altLang="tr-TR" sz="2000" dirty="0"/>
              <a:t> </a:t>
            </a:r>
            <a:r>
              <a:rPr lang="en-US" altLang="tr-TR" sz="2000" dirty="0" err="1"/>
              <a:t>oyunlarla</a:t>
            </a:r>
            <a:r>
              <a:rPr lang="en-US" altLang="tr-TR" sz="2000" dirty="0"/>
              <a:t> </a:t>
            </a:r>
            <a:r>
              <a:rPr lang="en-US" altLang="tr-TR" sz="2000" dirty="0" err="1"/>
              <a:t>karşılaşmak</a:t>
            </a:r>
            <a:r>
              <a:rPr lang="en-US" altLang="tr-TR" sz="2000" dirty="0"/>
              <a:t> </a:t>
            </a:r>
            <a:r>
              <a:rPr lang="en-US" altLang="tr-TR" sz="2000" dirty="0" err="1"/>
              <a:t>daha</a:t>
            </a:r>
            <a:r>
              <a:rPr lang="en-US" altLang="tr-TR" sz="2000" dirty="0"/>
              <a:t> </a:t>
            </a:r>
            <a:r>
              <a:rPr lang="en-US" altLang="tr-TR" sz="2000" dirty="0" err="1"/>
              <a:t>olağandır</a:t>
            </a:r>
            <a:r>
              <a:rPr lang="en-US" altLang="tr-TR" sz="2000" dirty="0"/>
              <a:t>. </a:t>
            </a:r>
            <a:r>
              <a:rPr lang="en-US" altLang="tr-TR" sz="2000" dirty="0" err="1"/>
              <a:t>Rakip</a:t>
            </a:r>
            <a:r>
              <a:rPr lang="en-US" altLang="tr-TR" sz="2000" dirty="0"/>
              <a:t> </a:t>
            </a:r>
            <a:r>
              <a:rPr lang="en-US" altLang="tr-TR" sz="2000" dirty="0" err="1"/>
              <a:t>işletmelerin</a:t>
            </a:r>
            <a:r>
              <a:rPr lang="en-US" altLang="tr-TR" sz="2000" dirty="0"/>
              <a:t> tam </a:t>
            </a:r>
            <a:r>
              <a:rPr lang="en-US" altLang="tr-TR" sz="2000" dirty="0" err="1"/>
              <a:t>anlamıyla</a:t>
            </a:r>
            <a:r>
              <a:rPr lang="en-US" altLang="tr-TR" sz="2000" dirty="0"/>
              <a:t> </a:t>
            </a:r>
            <a:r>
              <a:rPr lang="en-US" altLang="tr-TR" sz="2000" dirty="0" err="1"/>
              <a:t>çatışma</a:t>
            </a:r>
            <a:r>
              <a:rPr lang="en-US" altLang="tr-TR" sz="2000" dirty="0"/>
              <a:t> </a:t>
            </a:r>
            <a:r>
              <a:rPr lang="en-US" altLang="tr-TR" sz="2000" dirty="0" err="1"/>
              <a:t>durumunda</a:t>
            </a:r>
            <a:r>
              <a:rPr lang="en-US" altLang="tr-TR" sz="2000" dirty="0"/>
              <a:t> </a:t>
            </a:r>
            <a:r>
              <a:rPr lang="en-US" altLang="tr-TR" sz="2000" dirty="0" err="1"/>
              <a:t>olmaları</a:t>
            </a:r>
            <a:r>
              <a:rPr lang="en-US" altLang="tr-TR" sz="2000" dirty="0"/>
              <a:t> </a:t>
            </a:r>
            <a:r>
              <a:rPr lang="en-US" altLang="tr-TR" sz="2000" dirty="0" err="1"/>
              <a:t>genellikle</a:t>
            </a:r>
            <a:r>
              <a:rPr lang="en-US" altLang="tr-TR" sz="2000" dirty="0"/>
              <a:t> </a:t>
            </a:r>
            <a:r>
              <a:rPr lang="en-US" altLang="tr-TR" sz="2000" dirty="0" err="1"/>
              <a:t>beklenmez</a:t>
            </a:r>
            <a:r>
              <a:rPr lang="en-US" altLang="tr-TR" sz="2000" dirty="0"/>
              <a:t>. Bu </a:t>
            </a:r>
            <a:r>
              <a:rPr lang="en-US" altLang="tr-TR" sz="2000" dirty="0" err="1"/>
              <a:t>kesimde</a:t>
            </a:r>
            <a:r>
              <a:rPr lang="en-US" altLang="tr-TR" sz="2000" dirty="0"/>
              <a:t> </a:t>
            </a:r>
            <a:r>
              <a:rPr lang="en-US" altLang="tr-TR" sz="2000" dirty="0" err="1"/>
              <a:t>oyuncuların</a:t>
            </a:r>
            <a:r>
              <a:rPr lang="en-US" altLang="tr-TR" sz="2000" dirty="0"/>
              <a:t> </a:t>
            </a:r>
            <a:r>
              <a:rPr lang="en-US" altLang="tr-TR" sz="2000" dirty="0" err="1"/>
              <a:t>işbirliği</a:t>
            </a:r>
            <a:r>
              <a:rPr lang="en-US" altLang="tr-TR" sz="2000" dirty="0"/>
              <a:t> </a:t>
            </a:r>
            <a:r>
              <a:rPr lang="en-US" altLang="tr-TR" sz="2000" dirty="0" err="1"/>
              <a:t>yapmalarının</a:t>
            </a:r>
            <a:r>
              <a:rPr lang="en-US" altLang="tr-TR" sz="2000" dirty="0"/>
              <a:t> </a:t>
            </a:r>
            <a:r>
              <a:rPr lang="en-US" altLang="tr-TR" sz="2000" dirty="0" err="1"/>
              <a:t>söz</a:t>
            </a:r>
            <a:r>
              <a:rPr lang="en-US" altLang="tr-TR" sz="2000" dirty="0"/>
              <a:t> </a:t>
            </a:r>
            <a:r>
              <a:rPr lang="en-US" altLang="tr-TR" sz="2000" dirty="0" err="1"/>
              <a:t>konusu</a:t>
            </a:r>
            <a:r>
              <a:rPr lang="en-US" altLang="tr-TR" sz="2000" dirty="0"/>
              <a:t> </a:t>
            </a:r>
            <a:r>
              <a:rPr lang="en-US" altLang="tr-TR" sz="2000" dirty="0" err="1"/>
              <a:t>olmadığı</a:t>
            </a:r>
            <a:r>
              <a:rPr lang="en-US" altLang="tr-TR" sz="2000" dirty="0"/>
              <a:t> </a:t>
            </a:r>
            <a:r>
              <a:rPr lang="en-US" altLang="tr-TR" sz="2000" dirty="0" err="1"/>
              <a:t>iki</a:t>
            </a:r>
            <a:r>
              <a:rPr lang="en-US" altLang="tr-TR" sz="2000" dirty="0"/>
              <a:t> </a:t>
            </a:r>
            <a:r>
              <a:rPr lang="en-US" altLang="tr-TR" sz="2000" dirty="0" err="1"/>
              <a:t>kişili</a:t>
            </a:r>
            <a:r>
              <a:rPr lang="en-US" altLang="tr-TR" sz="2000" dirty="0"/>
              <a:t> </a:t>
            </a:r>
            <a:r>
              <a:rPr lang="en-US" altLang="tr-TR" sz="2000" dirty="0" err="1"/>
              <a:t>sabit</a:t>
            </a:r>
            <a:r>
              <a:rPr lang="en-US" altLang="tr-TR" sz="2000" dirty="0"/>
              <a:t> </a:t>
            </a:r>
            <a:r>
              <a:rPr lang="en-US" altLang="tr-TR" sz="2000" dirty="0" err="1"/>
              <a:t>olmayan</a:t>
            </a:r>
            <a:r>
              <a:rPr lang="en-US" altLang="tr-TR" sz="2000" dirty="0"/>
              <a:t> </a:t>
            </a:r>
            <a:r>
              <a:rPr lang="en-US" altLang="tr-TR" sz="2000" dirty="0" err="1"/>
              <a:t>toplamlı</a:t>
            </a:r>
            <a:r>
              <a:rPr lang="en-US" altLang="tr-TR" sz="2000" dirty="0"/>
              <a:t> </a:t>
            </a:r>
            <a:r>
              <a:rPr lang="en-US" altLang="tr-TR" sz="2000" dirty="0" err="1"/>
              <a:t>oyun</a:t>
            </a:r>
            <a:r>
              <a:rPr lang="en-US" altLang="tr-TR" sz="2000" dirty="0"/>
              <a:t> </a:t>
            </a:r>
            <a:r>
              <a:rPr lang="en-US" altLang="tr-TR" sz="2000" dirty="0" err="1"/>
              <a:t>problemleri</a:t>
            </a:r>
            <a:r>
              <a:rPr lang="en-US" altLang="tr-TR" sz="2000" dirty="0"/>
              <a:t> </a:t>
            </a:r>
            <a:r>
              <a:rPr lang="en-US" altLang="tr-TR" sz="2000" dirty="0" err="1"/>
              <a:t>üzerinde</a:t>
            </a:r>
            <a:r>
              <a:rPr lang="en-US" altLang="tr-TR" sz="2000" dirty="0"/>
              <a:t> </a:t>
            </a:r>
            <a:r>
              <a:rPr lang="en-US" altLang="tr-TR" sz="2000" dirty="0" err="1"/>
              <a:t>durulacaktır</a:t>
            </a:r>
            <a:r>
              <a:rPr lang="en-US" altLang="tr-TR" sz="2000" dirty="0"/>
              <a:t>. </a:t>
            </a:r>
            <a:endParaRPr lang="tr-TR" altLang="tr-TR" sz="2000" dirty="0"/>
          </a:p>
        </p:txBody>
      </p:sp>
      <p:grpSp>
        <p:nvGrpSpPr>
          <p:cNvPr id="13" name="Grup 12"/>
          <p:cNvGrpSpPr/>
          <p:nvPr/>
        </p:nvGrpSpPr>
        <p:grpSpPr>
          <a:xfrm>
            <a:off x="2944169" y="3575494"/>
            <a:ext cx="3390508" cy="2752509"/>
            <a:chOff x="2911483" y="2925961"/>
            <a:chExt cx="4162557" cy="3379280"/>
          </a:xfrm>
        </p:grpSpPr>
        <p:pic>
          <p:nvPicPr>
            <p:cNvPr id="10" name="Resim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1483" y="2925961"/>
              <a:ext cx="4162557" cy="3379280"/>
            </a:xfrm>
            <a:prstGeom prst="rect">
              <a:avLst/>
            </a:prstGeom>
          </p:spPr>
        </p:pic>
        <p:sp>
          <p:nvSpPr>
            <p:cNvPr id="6" name="Sol Ok 5"/>
            <p:cNvSpPr/>
            <p:nvPr/>
          </p:nvSpPr>
          <p:spPr>
            <a:xfrm>
              <a:off x="5265337" y="4441371"/>
              <a:ext cx="411982" cy="251209"/>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tr-TR"/>
            </a:p>
          </p:txBody>
        </p:sp>
        <p:sp>
          <p:nvSpPr>
            <p:cNvPr id="9" name="Sol Ok 8"/>
            <p:cNvSpPr/>
            <p:nvPr/>
          </p:nvSpPr>
          <p:spPr>
            <a:xfrm>
              <a:off x="5471328" y="5608654"/>
              <a:ext cx="411982" cy="251209"/>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tr-TR"/>
            </a:p>
          </p:txBody>
        </p:sp>
        <p:sp>
          <p:nvSpPr>
            <p:cNvPr id="8" name="Yukarı Ok 7"/>
            <p:cNvSpPr/>
            <p:nvPr/>
          </p:nvSpPr>
          <p:spPr>
            <a:xfrm>
              <a:off x="4662435" y="4863402"/>
              <a:ext cx="211016" cy="38183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Yukarı Ok 11"/>
            <p:cNvSpPr/>
            <p:nvPr/>
          </p:nvSpPr>
          <p:spPr>
            <a:xfrm>
              <a:off x="6301992" y="4863402"/>
              <a:ext cx="211016" cy="38183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14" name="Dikdörtgen 13"/>
          <p:cNvSpPr/>
          <p:nvPr/>
        </p:nvSpPr>
        <p:spPr>
          <a:xfrm>
            <a:off x="2288314" y="2604213"/>
            <a:ext cx="450785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tr-TR" altLang="tr-TR" sz="4000" b="1" dirty="0">
                <a:solidFill>
                  <a:srgbClr val="B62536"/>
                </a:solidFill>
                <a:latin typeface="+mj-lt"/>
                <a:cs typeface="MS PGothic" charset="0"/>
              </a:rPr>
              <a:t>Mahkumlar açmazı</a:t>
            </a:r>
            <a:endParaRPr lang="tr-TR" sz="4000" b="1" dirty="0">
              <a:solidFill>
                <a:srgbClr val="B62536"/>
              </a:solidFill>
              <a:latin typeface="+mj-lt"/>
              <a:cs typeface="MS PGothic" charset="0"/>
            </a:endParaRPr>
          </a:p>
        </p:txBody>
      </p:sp>
      <p:pic>
        <p:nvPicPr>
          <p:cNvPr id="60418" name="Picture 2" descr="Problem Manipulation | Superpower Wiki | Fand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511" y="4118518"/>
            <a:ext cx="2386658" cy="179186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Problem Manipulation | Superpower Wiki | Fand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334677" y="4118518"/>
            <a:ext cx="2386658" cy="1791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2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1970" name="Rectangle 5"/>
          <p:cNvSpPr>
            <a:spLocks noGrp="1" noChangeAspect="1" noChangeArrowheads="1"/>
          </p:cNvSpPr>
          <p:nvPr>
            <p:ph type="title"/>
          </p:nvPr>
        </p:nvSpPr>
        <p:spPr/>
        <p:txBody>
          <a:bodyPr/>
          <a:lstStyle/>
          <a:p>
            <a:r>
              <a:rPr lang="tr-TR" altLang="tr-TR"/>
              <a:t>Oyun Teorisi Akış Çizelgesi</a:t>
            </a:r>
          </a:p>
        </p:txBody>
      </p:sp>
      <p:sp>
        <p:nvSpPr>
          <p:cNvPr id="211971" name="Rectangle 3"/>
          <p:cNvSpPr>
            <a:spLocks noGrp="1" noChangeAspect="1" noChangeArrowheads="1"/>
          </p:cNvSpPr>
          <p:nvPr>
            <p:ph type="body" sz="half" idx="1"/>
          </p:nvPr>
        </p:nvSpPr>
        <p:spPr bwMode="auto">
          <a:xfrm>
            <a:off x="179388" y="908050"/>
            <a:ext cx="8785225" cy="5616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FontTx/>
              <a:buNone/>
            </a:pPr>
            <a:r>
              <a:rPr lang="tr-TR" altLang="tr-TR" sz="2400"/>
              <a:t> </a:t>
            </a:r>
          </a:p>
        </p:txBody>
      </p:sp>
      <p:pic>
        <p:nvPicPr>
          <p:cNvPr id="6" name="Resim 5" descr="D:\OneDrive - iticu.edu.tr\Masaüstü\Yoneylwm\images\Aspose.Words.85eeec5e-b4c6-4998-992c-bf8be3e8673a.065.png"/>
          <p:cNvPicPr/>
          <p:nvPr/>
        </p:nvPicPr>
        <p:blipFill>
          <a:blip r:link="rId2">
            <a:extLst>
              <a:ext uri="{28A0092B-C50C-407E-A947-70E740481C1C}">
                <a14:useLocalDpi xmlns:a14="http://schemas.microsoft.com/office/drawing/2010/main" val="0"/>
              </a:ext>
            </a:extLst>
          </a:blip>
          <a:srcRect/>
          <a:stretch>
            <a:fillRect/>
          </a:stretch>
        </p:blipFill>
        <p:spPr bwMode="auto">
          <a:xfrm>
            <a:off x="2656114" y="909638"/>
            <a:ext cx="3529148" cy="5325516"/>
          </a:xfrm>
          <a:prstGeom prst="rect">
            <a:avLst/>
          </a:prstGeom>
          <a:solidFill>
            <a:schemeClr val="accent6"/>
          </a:solidFill>
          <a:ln>
            <a:noFill/>
          </a:ln>
        </p:spPr>
      </p:pic>
    </p:spTree>
    <p:extLst>
      <p:ext uri="{BB962C8B-B14F-4D97-AF65-F5344CB8AC3E}">
        <p14:creationId xmlns:p14="http://schemas.microsoft.com/office/powerpoint/2010/main" val="21989437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Shape 3">
            <a:extLst>
              <a:ext uri="{FF2B5EF4-FFF2-40B4-BE49-F238E27FC236}">
                <a16:creationId xmlns:a16="http://schemas.microsoft.com/office/drawing/2014/main" id="{D372819F-1868-44EF-BD43-C470FD4C577A}"/>
              </a:ext>
            </a:extLst>
          </p:cNvPr>
          <p:cNvSpPr/>
          <p:nvPr/>
        </p:nvSpPr>
        <p:spPr>
          <a:xfrm flipH="1">
            <a:off x="304798" y="2694622"/>
            <a:ext cx="8458199" cy="1379538"/>
          </a:xfrm>
          <a:prstGeom prst="rect">
            <a:avLst/>
          </a:prstGeom>
          <a:gradFill>
            <a:gsLst>
              <a:gs pos="0">
                <a:srgbClr val="000000"/>
              </a:gs>
              <a:gs pos="100000">
                <a:srgbClr val="F92752"/>
              </a:gs>
            </a:gsLst>
            <a:lin ang="1140000" scaled="0"/>
          </a:gradFill>
          <a:ln w="12700">
            <a:miter lim="400000"/>
          </a:ln>
        </p:spPr>
        <p:txBody>
          <a:bodyPr lIns="50800" tIns="50800" rIns="50800" bIns="508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a:lstStyle>
          <a:p>
            <a:pPr>
              <a:defRPr sz="2400">
                <a:solidFill>
                  <a:srgbClr val="FFFFFF"/>
                </a:solidFill>
              </a:defRPr>
            </a:pPr>
            <a:endParaRPr sz="2400" dirty="0">
              <a:solidFill>
                <a:srgbClr val="FFFFFF"/>
              </a:solidFill>
            </a:endParaRPr>
          </a:p>
        </p:txBody>
      </p:sp>
      <p:sp>
        <p:nvSpPr>
          <p:cNvPr id="2" name="Dikdörtgen 1"/>
          <p:cNvSpPr/>
          <p:nvPr/>
        </p:nvSpPr>
        <p:spPr>
          <a:xfrm>
            <a:off x="304799" y="3048079"/>
            <a:ext cx="8458198" cy="707886"/>
          </a:xfrm>
          <a:prstGeom prst="rect">
            <a:avLst/>
          </a:prstGeom>
        </p:spPr>
        <p:txBody>
          <a:bodyPr wrap="square">
            <a:spAutoFit/>
          </a:bodyPr>
          <a:lstStyle/>
          <a:p>
            <a:pPr algn="ctr" eaLnBrk="1" hangingPunct="1"/>
            <a:r>
              <a:rPr lang="tr-TR" altLang="tr-TR" sz="4000" b="1" dirty="0">
                <a:solidFill>
                  <a:schemeClr val="bg1"/>
                </a:solidFill>
              </a:rPr>
              <a:t>Çok kriterli karar verme yöntemleri</a:t>
            </a:r>
            <a:endParaRPr lang="en-US" altLang="tr-TR" sz="4000" b="1" dirty="0">
              <a:solidFill>
                <a:schemeClr val="bg1"/>
              </a:solidFill>
            </a:endParaRPr>
          </a:p>
        </p:txBody>
      </p:sp>
    </p:spTree>
    <p:extLst>
      <p:ext uri="{BB962C8B-B14F-4D97-AF65-F5344CB8AC3E}">
        <p14:creationId xmlns:p14="http://schemas.microsoft.com/office/powerpoint/2010/main" val="27014224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Çok Kriterli Karar Ver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0848" y="1417638"/>
            <a:ext cx="6337902" cy="462097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p:txBody>
          <a:bodyPr/>
          <a:lstStyle/>
          <a:p>
            <a:pPr eaLnBrk="1" hangingPunct="1"/>
            <a:r>
              <a:rPr lang="tr-TR" altLang="tr-TR" dirty="0"/>
              <a:t>Çok Kriterli Karar Verme (ÇKKV)</a:t>
            </a:r>
            <a:endParaRPr lang="en-US" altLang="tr-TR" dirty="0"/>
          </a:p>
        </p:txBody>
      </p:sp>
      <p:pic>
        <p:nvPicPr>
          <p:cNvPr id="4" name="Resim 3"/>
          <p:cNvPicPr>
            <a:picLocks noChangeAspect="1"/>
          </p:cNvPicPr>
          <p:nvPr/>
        </p:nvPicPr>
        <p:blipFill rotWithShape="1">
          <a:blip r:embed="rId3"/>
          <a:srcRect l="30090" t="112036" r="62110" b="-24773"/>
          <a:stretch/>
        </p:blipFill>
        <p:spPr>
          <a:xfrm>
            <a:off x="3205656" y="5486399"/>
            <a:ext cx="493985" cy="588579"/>
          </a:xfrm>
          <a:prstGeom prst="rect">
            <a:avLst/>
          </a:prstGeom>
        </p:spPr>
      </p:pic>
      <p:grpSp>
        <p:nvGrpSpPr>
          <p:cNvPr id="31" name="Grup 30"/>
          <p:cNvGrpSpPr/>
          <p:nvPr/>
        </p:nvGrpSpPr>
        <p:grpSpPr>
          <a:xfrm>
            <a:off x="631633" y="3300249"/>
            <a:ext cx="788274" cy="630621"/>
            <a:chOff x="541284" y="2196662"/>
            <a:chExt cx="788274" cy="630621"/>
          </a:xfrm>
        </p:grpSpPr>
        <p:sp>
          <p:nvSpPr>
            <p:cNvPr id="6" name="Oval 5"/>
            <p:cNvSpPr/>
            <p:nvPr/>
          </p:nvSpPr>
          <p:spPr>
            <a:xfrm>
              <a:off x="567559" y="2228193"/>
              <a:ext cx="136634" cy="12612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tr-TR"/>
            </a:p>
          </p:txBody>
        </p:sp>
        <p:sp>
          <p:nvSpPr>
            <p:cNvPr id="9" name="Oval 8"/>
            <p:cNvSpPr/>
            <p:nvPr/>
          </p:nvSpPr>
          <p:spPr>
            <a:xfrm>
              <a:off x="541284" y="2701159"/>
              <a:ext cx="136634" cy="126124"/>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tr-TR"/>
            </a:p>
          </p:txBody>
        </p:sp>
        <p:sp>
          <p:nvSpPr>
            <p:cNvPr id="10" name="Oval 9"/>
            <p:cNvSpPr/>
            <p:nvPr/>
          </p:nvSpPr>
          <p:spPr>
            <a:xfrm>
              <a:off x="1192924" y="2196662"/>
              <a:ext cx="136634" cy="1261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11" name="Oval 10"/>
            <p:cNvSpPr/>
            <p:nvPr/>
          </p:nvSpPr>
          <p:spPr>
            <a:xfrm>
              <a:off x="1166649" y="2669628"/>
              <a:ext cx="136634" cy="126124"/>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tr-TR"/>
            </a:p>
          </p:txBody>
        </p:sp>
        <p:cxnSp>
          <p:nvCxnSpPr>
            <p:cNvPr id="14" name="Eğri Bağlayıcı 13"/>
            <p:cNvCxnSpPr>
              <a:stCxn id="9" idx="7"/>
              <a:endCxn id="10" idx="3"/>
            </p:cNvCxnSpPr>
            <p:nvPr/>
          </p:nvCxnSpPr>
          <p:spPr>
            <a:xfrm rot="5400000" flipH="1" flipV="1">
              <a:off x="727765" y="2234460"/>
              <a:ext cx="415313" cy="555026"/>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6" name="Eğri Bağlayıcı 15"/>
            <p:cNvCxnSpPr>
              <a:stCxn id="6" idx="6"/>
              <a:endCxn id="11" idx="1"/>
            </p:cNvCxnSpPr>
            <p:nvPr/>
          </p:nvCxnSpPr>
          <p:spPr>
            <a:xfrm>
              <a:off x="704193" y="2291255"/>
              <a:ext cx="482466" cy="396843"/>
            </a:xfrm>
            <a:prstGeom prst="curvedConnector2">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8" name="Eğri Bağlayıcı 17"/>
            <p:cNvCxnSpPr>
              <a:stCxn id="6" idx="0"/>
              <a:endCxn id="10" idx="0"/>
            </p:cNvCxnSpPr>
            <p:nvPr/>
          </p:nvCxnSpPr>
          <p:spPr>
            <a:xfrm rot="5400000" flipH="1" flipV="1">
              <a:off x="932793" y="1899746"/>
              <a:ext cx="31531" cy="625365"/>
            </a:xfrm>
            <a:prstGeom prst="curvedConnector3">
              <a:avLst>
                <a:gd name="adj1" fmla="val 82500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3" name="Eğri Bağlayıcı 22"/>
            <p:cNvCxnSpPr>
              <a:stCxn id="9" idx="5"/>
            </p:cNvCxnSpPr>
            <p:nvPr/>
          </p:nvCxnSpPr>
          <p:spPr>
            <a:xfrm rot="16200000" flipH="1">
              <a:off x="916181" y="2550540"/>
              <a:ext cx="18470" cy="535016"/>
            </a:xfrm>
            <a:prstGeom prst="curvedConnector4">
              <a:avLst>
                <a:gd name="adj1" fmla="val 1237683"/>
                <a:gd name="adj2" fmla="val 89195"/>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6" name="Eğri Bağlayıcı 25"/>
            <p:cNvCxnSpPr>
              <a:stCxn id="6" idx="3"/>
              <a:endCxn id="9" idx="2"/>
            </p:cNvCxnSpPr>
            <p:nvPr/>
          </p:nvCxnSpPr>
          <p:spPr>
            <a:xfrm rot="5400000">
              <a:off x="350240" y="2526892"/>
              <a:ext cx="428374" cy="46285"/>
            </a:xfrm>
            <a:prstGeom prst="curvedConnector4">
              <a:avLst>
                <a:gd name="adj1" fmla="val 8588"/>
                <a:gd name="adj2" fmla="val 593897"/>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9" name="Eğri Bağlayıcı 28"/>
            <p:cNvCxnSpPr>
              <a:stCxn id="10" idx="7"/>
              <a:endCxn id="11" idx="6"/>
            </p:cNvCxnSpPr>
            <p:nvPr/>
          </p:nvCxnSpPr>
          <p:spPr>
            <a:xfrm rot="16200000" flipH="1" flipV="1">
              <a:off x="1047637" y="2470778"/>
              <a:ext cx="517558" cy="6265"/>
            </a:xfrm>
            <a:prstGeom prst="curvedConnector4">
              <a:avLst>
                <a:gd name="adj1" fmla="val 9123"/>
                <a:gd name="adj2" fmla="val -3968236"/>
              </a:avLst>
            </a:prstGeom>
            <a:ln>
              <a:headEnd type="triangle"/>
              <a:tailEnd type="triangle"/>
            </a:ln>
          </p:spPr>
          <p:style>
            <a:lnRef idx="1">
              <a:schemeClr val="dk1"/>
            </a:lnRef>
            <a:fillRef idx="0">
              <a:schemeClr val="dk1"/>
            </a:fillRef>
            <a:effectRef idx="0">
              <a:schemeClr val="dk1"/>
            </a:effectRef>
            <a:fontRef idx="minor">
              <a:schemeClr val="tx1"/>
            </a:fontRef>
          </p:style>
        </p:cxnSp>
      </p:grpSp>
      <p:cxnSp>
        <p:nvCxnSpPr>
          <p:cNvPr id="33" name="Düz Bağlayıcı 32"/>
          <p:cNvCxnSpPr/>
          <p:nvPr/>
        </p:nvCxnSpPr>
        <p:spPr>
          <a:xfrm>
            <a:off x="1030014" y="4130566"/>
            <a:ext cx="3163614" cy="1734206"/>
          </a:xfrm>
          <a:prstGeom prst="line">
            <a:avLst/>
          </a:prstGeom>
        </p:spPr>
        <p:style>
          <a:lnRef idx="1">
            <a:schemeClr val="dk1"/>
          </a:lnRef>
          <a:fillRef idx="0">
            <a:schemeClr val="dk1"/>
          </a:fillRef>
          <a:effectRef idx="0">
            <a:schemeClr val="dk1"/>
          </a:effectRef>
          <a:fontRef idx="minor">
            <a:schemeClr val="tx1"/>
          </a:fontRef>
        </p:style>
      </p:cxnSp>
      <p:cxnSp>
        <p:nvCxnSpPr>
          <p:cNvPr id="37" name="Düz Bağlayıcı 36"/>
          <p:cNvCxnSpPr/>
          <p:nvPr/>
        </p:nvCxnSpPr>
        <p:spPr>
          <a:xfrm flipV="1">
            <a:off x="1030014" y="1713186"/>
            <a:ext cx="2932386" cy="135583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660001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descr="Big multimedia video wall with A variety of images"/>
          <p:cNvPicPr>
            <a:picLocks noChangeAspect="1" noChangeArrowheads="1"/>
          </p:cNvPicPr>
          <p:nvPr/>
        </p:nvPicPr>
        <p:blipFill rotWithShape="1">
          <a:blip r:embed="rId2">
            <a:extLst>
              <a:ext uri="{28A0092B-C50C-407E-A947-70E740481C1C}">
                <a14:useLocalDpi xmlns:a14="http://schemas.microsoft.com/office/drawing/2010/main" val="0"/>
              </a:ext>
            </a:extLst>
          </a:blip>
          <a:srcRect b="5999"/>
          <a:stretch/>
        </p:blipFill>
        <p:spPr bwMode="auto">
          <a:xfrm>
            <a:off x="376292" y="1407517"/>
            <a:ext cx="8472578" cy="4446745"/>
          </a:xfrm>
          <a:prstGeom prst="rect">
            <a:avLst/>
          </a:prstGeom>
          <a:noFill/>
          <a:extLst>
            <a:ext uri="{909E8E84-426E-40DD-AFC4-6F175D3DCCD1}">
              <a14:hiddenFill xmlns:a14="http://schemas.microsoft.com/office/drawing/2010/main">
                <a:solidFill>
                  <a:srgbClr val="FFFFFF"/>
                </a:solidFill>
              </a14:hiddenFill>
            </a:ext>
          </a:extLst>
        </p:spPr>
      </p:pic>
      <p:sp>
        <p:nvSpPr>
          <p:cNvPr id="181250" name="Title 6"/>
          <p:cNvSpPr>
            <a:spLocks noGrp="1"/>
          </p:cNvSpPr>
          <p:nvPr>
            <p:ph type="title"/>
          </p:nvPr>
        </p:nvSpPr>
        <p:spPr>
          <a:xfrm>
            <a:off x="95250" y="366422"/>
            <a:ext cx="8953500" cy="478405"/>
          </a:xfrm>
        </p:spPr>
        <p:txBody>
          <a:bodyPr/>
          <a:lstStyle/>
          <a:p>
            <a:r>
              <a:rPr lang="tr-TR" altLang="tr-TR" dirty="0" err="1"/>
              <a:t>ÇKKV’nin</a:t>
            </a:r>
            <a:r>
              <a:rPr lang="tr-TR" altLang="tr-TR" dirty="0"/>
              <a:t> Kullanıldığı Yerler</a:t>
            </a:r>
            <a:endParaRPr lang="en-US" altLang="tr-TR" dirty="0"/>
          </a:p>
        </p:txBody>
      </p:sp>
    </p:spTree>
    <p:extLst>
      <p:ext uri="{BB962C8B-B14F-4D97-AF65-F5344CB8AC3E}">
        <p14:creationId xmlns:p14="http://schemas.microsoft.com/office/powerpoint/2010/main" val="23548246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1 Başlık">
            <a:extLst>
              <a:ext uri="{FF2B5EF4-FFF2-40B4-BE49-F238E27FC236}">
                <a16:creationId xmlns:a16="http://schemas.microsoft.com/office/drawing/2014/main" id="{6C90940F-77FF-BF49-9E18-9C1BE603EA22}"/>
              </a:ext>
            </a:extLst>
          </p:cNvPr>
          <p:cNvSpPr>
            <a:spLocks noGrp="1"/>
          </p:cNvSpPr>
          <p:nvPr>
            <p:ph type="title"/>
          </p:nvPr>
        </p:nvSpPr>
        <p:spPr>
          <a:xfrm>
            <a:off x="95250" y="126922"/>
            <a:ext cx="8953500" cy="618513"/>
          </a:xfrm>
        </p:spPr>
        <p:txBody>
          <a:bodyPr/>
          <a:lstStyle/>
          <a:p>
            <a:pPr eaLnBrk="1" hangingPunct="1"/>
            <a:r>
              <a:rPr lang="tr-TR" altLang="tr-TR" dirty="0"/>
              <a:t>Analitik Hiyerarşi Süreci (AHP)</a:t>
            </a:r>
          </a:p>
        </p:txBody>
      </p:sp>
      <p:sp>
        <p:nvSpPr>
          <p:cNvPr id="5123" name="2 İçerik Yer Tutucusu">
            <a:extLst>
              <a:ext uri="{FF2B5EF4-FFF2-40B4-BE49-F238E27FC236}">
                <a16:creationId xmlns:a16="http://schemas.microsoft.com/office/drawing/2014/main" id="{5D2F8C66-9FF8-FF40-BC5C-705E0E8D44FB}"/>
              </a:ext>
            </a:extLst>
          </p:cNvPr>
          <p:cNvSpPr>
            <a:spLocks noGrp="1"/>
          </p:cNvSpPr>
          <p:nvPr>
            <p:ph idx="1"/>
          </p:nvPr>
        </p:nvSpPr>
        <p:spPr>
          <a:xfrm>
            <a:off x="395288" y="980732"/>
            <a:ext cx="8229600" cy="802125"/>
          </a:xfrm>
        </p:spPr>
        <p:txBody>
          <a:bodyPr/>
          <a:lstStyle/>
          <a:p>
            <a:pPr eaLnBrk="1" hangingPunct="1">
              <a:buFont typeface="Arial" panose="020B0604020202020204" pitchFamily="34" charset="0"/>
              <a:buNone/>
            </a:pPr>
            <a:r>
              <a:rPr lang="tr-TR" altLang="tr-TR" sz="1800" dirty="0"/>
              <a:t>	Thomas L </a:t>
            </a:r>
            <a:r>
              <a:rPr lang="tr-TR" altLang="tr-TR" sz="1800" dirty="0" err="1"/>
              <a:t>Saaty</a:t>
            </a:r>
            <a:r>
              <a:rPr lang="tr-TR" altLang="tr-TR" sz="1800" dirty="0"/>
              <a:t> tarafından geliştirilen çok kriterli karar problemlerinde karar vermek amacıyla kullanılan bir yöntemdir ve aşağıdaki aşamalardan oluşan bir süreçtir.</a:t>
            </a:r>
          </a:p>
          <a:p>
            <a:pPr eaLnBrk="1" hangingPunct="1">
              <a:buFont typeface="Arial" panose="020B0604020202020204" pitchFamily="34" charset="0"/>
              <a:buNone/>
            </a:pPr>
            <a:endParaRPr lang="tr-TR" altLang="tr-TR" sz="1800" dirty="0"/>
          </a:p>
          <a:p>
            <a:pPr eaLnBrk="1" hangingPunct="1">
              <a:buFont typeface="Arial" panose="020B0604020202020204" pitchFamily="34" charset="0"/>
              <a:buNone/>
            </a:pPr>
            <a:r>
              <a:rPr lang="tr-TR" altLang="tr-TR" sz="1800" dirty="0"/>
              <a:t>	</a:t>
            </a:r>
          </a:p>
        </p:txBody>
      </p:sp>
      <p:grpSp>
        <p:nvGrpSpPr>
          <p:cNvPr id="4" name="Tuval 270">
            <a:extLst>
              <a:ext uri="{FF2B5EF4-FFF2-40B4-BE49-F238E27FC236}">
                <a16:creationId xmlns:a16="http://schemas.microsoft.com/office/drawing/2014/main" id="{719CA550-8C7A-A140-A9D8-B12B528B2B8C}"/>
              </a:ext>
            </a:extLst>
          </p:cNvPr>
          <p:cNvGrpSpPr/>
          <p:nvPr/>
        </p:nvGrpSpPr>
        <p:grpSpPr>
          <a:xfrm>
            <a:off x="269363" y="1961533"/>
            <a:ext cx="8407619" cy="4467454"/>
            <a:chOff x="-1" y="0"/>
            <a:chExt cx="3981451" cy="2947035"/>
          </a:xfrm>
        </p:grpSpPr>
        <p:sp>
          <p:nvSpPr>
            <p:cNvPr id="5" name="Dikdörtgen 4">
              <a:extLst>
                <a:ext uri="{FF2B5EF4-FFF2-40B4-BE49-F238E27FC236}">
                  <a16:creationId xmlns:a16="http://schemas.microsoft.com/office/drawing/2014/main" id="{4F132715-B772-3B48-9CE5-BB38027A6506}"/>
                </a:ext>
              </a:extLst>
            </p:cNvPr>
            <p:cNvSpPr/>
            <p:nvPr/>
          </p:nvSpPr>
          <p:spPr>
            <a:xfrm>
              <a:off x="0" y="0"/>
              <a:ext cx="3981450" cy="294703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sp>
        <p:sp>
          <p:nvSpPr>
            <p:cNvPr id="6" name="Text Box 272">
              <a:extLst>
                <a:ext uri="{FF2B5EF4-FFF2-40B4-BE49-F238E27FC236}">
                  <a16:creationId xmlns:a16="http://schemas.microsoft.com/office/drawing/2014/main" id="{ECE9B594-146B-8E4B-A981-CA89C5E6CB72}"/>
                </a:ext>
              </a:extLst>
            </p:cNvPr>
            <p:cNvSpPr txBox="1">
              <a:spLocks noRot="1" noChangeAspect="1" noEditPoints="1" noChangeArrowheads="1" noChangeShapeType="1" noTextEdit="1"/>
            </p:cNvSpPr>
            <p:nvPr/>
          </p:nvSpPr>
          <p:spPr bwMode="auto">
            <a:xfrm>
              <a:off x="98956" y="73693"/>
              <a:ext cx="1132195" cy="308419"/>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vert="horz" wrap="square" lIns="18000" tIns="38943" rIns="7200" bIns="38943" anchor="t" anchorCtr="0" upright="1">
              <a:noAutofit/>
            </a:bodyPr>
            <a:lstStyle/>
            <a:p>
              <a:pPr algn="ctr">
                <a:spcAft>
                  <a:spcPts val="600"/>
                </a:spcAft>
              </a:pPr>
              <a:r>
                <a:rPr lang="tr-TR" sz="1400" b="1">
                  <a:effectLst/>
                  <a:latin typeface="Times New Roman" panose="02020603050405020304" pitchFamily="18" charset="0"/>
                  <a:ea typeface="Times New Roman" panose="02020603050405020304" pitchFamily="18" charset="0"/>
                </a:rPr>
                <a:t>Problemin Tanımlanması</a:t>
              </a:r>
            </a:p>
          </p:txBody>
        </p:sp>
        <p:cxnSp>
          <p:nvCxnSpPr>
            <p:cNvPr id="7" name="AutoShape 273">
              <a:extLst>
                <a:ext uri="{FF2B5EF4-FFF2-40B4-BE49-F238E27FC236}">
                  <a16:creationId xmlns:a16="http://schemas.microsoft.com/office/drawing/2014/main" id="{ECA83E24-E95F-FD47-AEB7-28EBE25041E6}"/>
                </a:ext>
              </a:extLst>
            </p:cNvPr>
            <p:cNvCxnSpPr>
              <a:cxnSpLocks noRot="1" noChangeAspect="1" noEditPoints="1" noChangeArrowheads="1" noChangeShapeType="1"/>
              <a:stCxn id="6" idx="3"/>
              <a:endCxn id="8" idx="1"/>
            </p:cNvCxnSpPr>
            <p:nvPr/>
          </p:nvCxnSpPr>
          <p:spPr bwMode="auto">
            <a:xfrm>
              <a:off x="1231151" y="227902"/>
              <a:ext cx="193135" cy="682"/>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8" name="Text Box 274">
              <a:extLst>
                <a:ext uri="{FF2B5EF4-FFF2-40B4-BE49-F238E27FC236}">
                  <a16:creationId xmlns:a16="http://schemas.microsoft.com/office/drawing/2014/main" id="{17DF34C4-DDAB-4141-B311-61D2D58C0178}"/>
                </a:ext>
              </a:extLst>
            </p:cNvPr>
            <p:cNvSpPr txBox="1">
              <a:spLocks noRot="1" noChangeAspect="1" noEditPoints="1" noChangeArrowheads="1" noChangeShapeType="1" noTextEdit="1"/>
            </p:cNvSpPr>
            <p:nvPr/>
          </p:nvSpPr>
          <p:spPr bwMode="auto">
            <a:xfrm>
              <a:off x="1424286" y="73693"/>
              <a:ext cx="1132195" cy="308419"/>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vert="horz" wrap="square" lIns="18000" tIns="38943" rIns="7200" bIns="38943" anchor="t" anchorCtr="0" upright="1">
              <a:noAutofit/>
            </a:bodyPr>
            <a:lstStyle/>
            <a:p>
              <a:pPr algn="ctr">
                <a:spcAft>
                  <a:spcPts val="600"/>
                </a:spcAft>
              </a:pPr>
              <a:r>
                <a:rPr lang="tr-TR" sz="1400" b="1">
                  <a:effectLst/>
                  <a:latin typeface="Times New Roman" panose="02020603050405020304" pitchFamily="18" charset="0"/>
                  <a:ea typeface="Times New Roman" panose="02020603050405020304" pitchFamily="18" charset="0"/>
                </a:rPr>
                <a:t>Kriterlerin Tanımlanması</a:t>
              </a:r>
            </a:p>
          </p:txBody>
        </p:sp>
        <p:sp>
          <p:nvSpPr>
            <p:cNvPr id="9" name="Text Box 275">
              <a:extLst>
                <a:ext uri="{FF2B5EF4-FFF2-40B4-BE49-F238E27FC236}">
                  <a16:creationId xmlns:a16="http://schemas.microsoft.com/office/drawing/2014/main" id="{57F70F2C-456D-9C45-A92B-1E7B48013CF7}"/>
                </a:ext>
              </a:extLst>
            </p:cNvPr>
            <p:cNvSpPr txBox="1">
              <a:spLocks noRot="1" noChangeAspect="1" noEditPoints="1" noChangeArrowheads="1" noChangeShapeType="1" noTextEdit="1"/>
            </p:cNvSpPr>
            <p:nvPr/>
          </p:nvSpPr>
          <p:spPr bwMode="auto">
            <a:xfrm>
              <a:off x="2750299" y="73693"/>
              <a:ext cx="1132195" cy="308419"/>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vert="horz" wrap="square" lIns="18000" tIns="38943" rIns="7200" bIns="38943" anchor="t" anchorCtr="0" upright="1">
              <a:noAutofit/>
            </a:bodyPr>
            <a:lstStyle/>
            <a:p>
              <a:pPr algn="ctr">
                <a:spcAft>
                  <a:spcPts val="600"/>
                </a:spcAft>
              </a:pPr>
              <a:r>
                <a:rPr lang="tr-TR" sz="1400" b="1">
                  <a:effectLst/>
                  <a:latin typeface="Times New Roman" panose="02020603050405020304" pitchFamily="18" charset="0"/>
                  <a:ea typeface="Times New Roman" panose="02020603050405020304" pitchFamily="18" charset="0"/>
                </a:rPr>
                <a:t>Alternatiflerin Belirlenmesi</a:t>
              </a:r>
            </a:p>
          </p:txBody>
        </p:sp>
        <p:cxnSp>
          <p:nvCxnSpPr>
            <p:cNvPr id="10" name="AutoShape 276">
              <a:extLst>
                <a:ext uri="{FF2B5EF4-FFF2-40B4-BE49-F238E27FC236}">
                  <a16:creationId xmlns:a16="http://schemas.microsoft.com/office/drawing/2014/main" id="{4F2E7915-40F9-E14C-88A0-35A1D45B88C7}"/>
                </a:ext>
              </a:extLst>
            </p:cNvPr>
            <p:cNvCxnSpPr>
              <a:cxnSpLocks noRot="1" noChangeAspect="1" noEditPoints="1" noChangeArrowheads="1" noChangeShapeType="1"/>
            </p:cNvCxnSpPr>
            <p:nvPr/>
          </p:nvCxnSpPr>
          <p:spPr bwMode="auto">
            <a:xfrm>
              <a:off x="2556481" y="228585"/>
              <a:ext cx="193818" cy="1365"/>
            </a:xfrm>
            <a:prstGeom prst="straightConnector1">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cxnSp>
        <p:sp>
          <p:nvSpPr>
            <p:cNvPr id="11" name="Text Box 277">
              <a:extLst>
                <a:ext uri="{FF2B5EF4-FFF2-40B4-BE49-F238E27FC236}">
                  <a16:creationId xmlns:a16="http://schemas.microsoft.com/office/drawing/2014/main" id="{B301FE65-4958-0A43-9F77-9B042D588F3F}"/>
                </a:ext>
              </a:extLst>
            </p:cNvPr>
            <p:cNvSpPr txBox="1">
              <a:spLocks noRot="1" noChangeAspect="1" noEditPoints="1" noChangeArrowheads="1" noChangeShapeType="1" noTextEdit="1"/>
            </p:cNvSpPr>
            <p:nvPr/>
          </p:nvSpPr>
          <p:spPr bwMode="auto">
            <a:xfrm>
              <a:off x="99639" y="607967"/>
              <a:ext cx="1132195" cy="308419"/>
            </a:xfrm>
            <a:prstGeom prst="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vert="horz" wrap="square" lIns="18000" tIns="38943" rIns="7200" bIns="38943" anchor="t" anchorCtr="0" upright="1">
              <a:noAutofit/>
            </a:bodyPr>
            <a:lstStyle/>
            <a:p>
              <a:pPr algn="ctr">
                <a:spcAft>
                  <a:spcPts val="600"/>
                </a:spcAft>
              </a:pPr>
              <a:r>
                <a:rPr lang="tr-TR" sz="1400" b="1" dirty="0">
                  <a:effectLst/>
                  <a:latin typeface="Times New Roman" panose="02020603050405020304" pitchFamily="18" charset="0"/>
                  <a:ea typeface="Times New Roman" panose="02020603050405020304" pitchFamily="18" charset="0"/>
                </a:rPr>
                <a:t>Hiyerarşik Yapının Oluşturulması</a:t>
              </a:r>
            </a:p>
          </p:txBody>
        </p:sp>
        <p:cxnSp>
          <p:nvCxnSpPr>
            <p:cNvPr id="12" name="AutoShape 278">
              <a:extLst>
                <a:ext uri="{FF2B5EF4-FFF2-40B4-BE49-F238E27FC236}">
                  <a16:creationId xmlns:a16="http://schemas.microsoft.com/office/drawing/2014/main" id="{D72BCF41-8ECC-6240-B808-DA78234C96AE}"/>
                </a:ext>
              </a:extLst>
            </p:cNvPr>
            <p:cNvCxnSpPr>
              <a:cxnSpLocks noRot="1" noChangeAspect="1" noEditPoints="1" noChangeArrowheads="1" noChangeShapeType="1"/>
            </p:cNvCxnSpPr>
            <p:nvPr/>
          </p:nvCxnSpPr>
          <p:spPr bwMode="auto">
            <a:xfrm>
              <a:off x="1231834" y="761494"/>
              <a:ext cx="192453" cy="1365"/>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3" name="Text Box 279">
              <a:extLst>
                <a:ext uri="{FF2B5EF4-FFF2-40B4-BE49-F238E27FC236}">
                  <a16:creationId xmlns:a16="http://schemas.microsoft.com/office/drawing/2014/main" id="{ABB9696B-2546-264E-A869-9986B78DC8E9}"/>
                </a:ext>
              </a:extLst>
            </p:cNvPr>
            <p:cNvSpPr txBox="1">
              <a:spLocks noRot="1" noChangeAspect="1" noEditPoints="1" noChangeArrowheads="1" noChangeShapeType="1" noTextEdit="1"/>
            </p:cNvSpPr>
            <p:nvPr/>
          </p:nvSpPr>
          <p:spPr bwMode="auto">
            <a:xfrm>
              <a:off x="1424286" y="607967"/>
              <a:ext cx="1132195" cy="308419"/>
            </a:xfrm>
            <a:prstGeom prst="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vert="horz" wrap="square" lIns="18000" tIns="38943" rIns="7200" bIns="38943" anchor="t" anchorCtr="0" upright="1">
              <a:noAutofit/>
            </a:bodyPr>
            <a:lstStyle/>
            <a:p>
              <a:pPr algn="ctr">
                <a:spcAft>
                  <a:spcPts val="600"/>
                </a:spcAft>
              </a:pPr>
              <a:r>
                <a:rPr lang="tr-TR" sz="1400" b="1">
                  <a:effectLst/>
                  <a:latin typeface="Times New Roman" panose="02020603050405020304" pitchFamily="18" charset="0"/>
                  <a:ea typeface="Times New Roman" panose="02020603050405020304" pitchFamily="18" charset="0"/>
                </a:rPr>
                <a:t>Görece Önem Ölçeğinin Belirlenmesi</a:t>
              </a:r>
            </a:p>
          </p:txBody>
        </p:sp>
        <p:sp>
          <p:nvSpPr>
            <p:cNvPr id="14" name="Text Box 280">
              <a:extLst>
                <a:ext uri="{FF2B5EF4-FFF2-40B4-BE49-F238E27FC236}">
                  <a16:creationId xmlns:a16="http://schemas.microsoft.com/office/drawing/2014/main" id="{55723187-0854-4A49-BC3A-267C34FDBAD2}"/>
                </a:ext>
              </a:extLst>
            </p:cNvPr>
            <p:cNvSpPr txBox="1">
              <a:spLocks noRot="1" noChangeAspect="1" noEditPoints="1" noChangeArrowheads="1" noChangeShapeType="1" noTextEdit="1"/>
            </p:cNvSpPr>
            <p:nvPr/>
          </p:nvSpPr>
          <p:spPr bwMode="auto">
            <a:xfrm>
              <a:off x="2750299" y="607967"/>
              <a:ext cx="1132195" cy="308419"/>
            </a:xfrm>
            <a:prstGeom prst="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vert="horz" wrap="square" lIns="18000" tIns="38943" rIns="7200" bIns="38943" anchor="t" anchorCtr="0" upright="1">
              <a:noAutofit/>
            </a:bodyPr>
            <a:lstStyle/>
            <a:p>
              <a:pPr algn="ctr">
                <a:spcAft>
                  <a:spcPts val="0"/>
                </a:spcAft>
              </a:pPr>
              <a:r>
                <a:rPr lang="tr-TR" sz="1400" b="1">
                  <a:effectLst/>
                  <a:latin typeface="Times New Roman" panose="02020603050405020304" pitchFamily="18" charset="0"/>
                  <a:ea typeface="Times New Roman" panose="02020603050405020304" pitchFamily="18" charset="0"/>
                </a:rPr>
                <a:t>Karar Vericilerin Tercihlerinin Belirlenmesi</a:t>
              </a:r>
            </a:p>
          </p:txBody>
        </p:sp>
        <p:cxnSp>
          <p:nvCxnSpPr>
            <p:cNvPr id="15" name="AutoShape 281">
              <a:extLst>
                <a:ext uri="{FF2B5EF4-FFF2-40B4-BE49-F238E27FC236}">
                  <a16:creationId xmlns:a16="http://schemas.microsoft.com/office/drawing/2014/main" id="{771DA668-D29A-CA45-AD64-E3B6CBA7F685}"/>
                </a:ext>
              </a:extLst>
            </p:cNvPr>
            <p:cNvCxnSpPr>
              <a:cxnSpLocks noRot="1" noChangeAspect="1" noEditPoints="1" noChangeArrowheads="1" noChangeShapeType="1"/>
            </p:cNvCxnSpPr>
            <p:nvPr/>
          </p:nvCxnSpPr>
          <p:spPr bwMode="auto">
            <a:xfrm>
              <a:off x="2556481" y="762858"/>
              <a:ext cx="193818" cy="1365"/>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6" name="Text Box 282">
              <a:extLst>
                <a:ext uri="{FF2B5EF4-FFF2-40B4-BE49-F238E27FC236}">
                  <a16:creationId xmlns:a16="http://schemas.microsoft.com/office/drawing/2014/main" id="{9C1DBAD6-23B1-6B4D-B387-E091A3E64D22}"/>
                </a:ext>
              </a:extLst>
            </p:cNvPr>
            <p:cNvSpPr txBox="1">
              <a:spLocks noRot="1" noChangeAspect="1" noEditPoints="1" noChangeArrowheads="1" noChangeShapeType="1" noTextEdit="1"/>
            </p:cNvSpPr>
            <p:nvPr/>
          </p:nvSpPr>
          <p:spPr bwMode="auto">
            <a:xfrm>
              <a:off x="-1" y="1164758"/>
              <a:ext cx="1228422" cy="309101"/>
            </a:xfrm>
            <a:prstGeom prst="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vert="horz" wrap="square" lIns="18000" tIns="38943" rIns="7200" bIns="38943" anchor="t" anchorCtr="0" upright="1">
              <a:noAutofit/>
            </a:bodyPr>
            <a:lstStyle/>
            <a:p>
              <a:pPr algn="ctr">
                <a:spcAft>
                  <a:spcPts val="600"/>
                </a:spcAft>
              </a:pPr>
              <a:r>
                <a:rPr lang="tr-TR" sz="1400" b="1">
                  <a:effectLst/>
                  <a:latin typeface="Times New Roman" panose="02020603050405020304" pitchFamily="18" charset="0"/>
                  <a:ea typeface="Times New Roman" panose="02020603050405020304" pitchFamily="18" charset="0"/>
                </a:rPr>
                <a:t>Kriterlerin İkili Karşılaştırılmalarının Yapılması</a:t>
              </a:r>
            </a:p>
          </p:txBody>
        </p:sp>
        <p:cxnSp>
          <p:nvCxnSpPr>
            <p:cNvPr id="17" name="AutoShape 283">
              <a:extLst>
                <a:ext uri="{FF2B5EF4-FFF2-40B4-BE49-F238E27FC236}">
                  <a16:creationId xmlns:a16="http://schemas.microsoft.com/office/drawing/2014/main" id="{8ED9379A-B47B-6745-8151-A1C52BAA7978}"/>
                </a:ext>
              </a:extLst>
            </p:cNvPr>
            <p:cNvCxnSpPr>
              <a:cxnSpLocks noRot="1" noChangeAspect="1" noEditPoints="1" noChangeArrowheads="1" noChangeShapeType="1"/>
            </p:cNvCxnSpPr>
            <p:nvPr/>
          </p:nvCxnSpPr>
          <p:spPr bwMode="auto">
            <a:xfrm>
              <a:off x="1228421" y="1318285"/>
              <a:ext cx="192453" cy="2047"/>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8" name="Text Box 284">
              <a:extLst>
                <a:ext uri="{FF2B5EF4-FFF2-40B4-BE49-F238E27FC236}">
                  <a16:creationId xmlns:a16="http://schemas.microsoft.com/office/drawing/2014/main" id="{BCC3CDB8-5812-9D4B-8FF1-79FE74EF88B8}"/>
                </a:ext>
              </a:extLst>
            </p:cNvPr>
            <p:cNvSpPr txBox="1">
              <a:spLocks noRot="1" noChangeAspect="1" noEditPoints="1" noChangeArrowheads="1" noChangeShapeType="1" noTextEdit="1"/>
            </p:cNvSpPr>
            <p:nvPr/>
          </p:nvSpPr>
          <p:spPr bwMode="auto">
            <a:xfrm>
              <a:off x="1421556" y="1164758"/>
              <a:ext cx="1132195" cy="309101"/>
            </a:xfrm>
            <a:prstGeom prst="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vert="horz" wrap="square" lIns="18000" tIns="38943" rIns="7200" bIns="38943" anchor="t" anchorCtr="0" upright="1">
              <a:noAutofit/>
            </a:bodyPr>
            <a:lstStyle/>
            <a:p>
              <a:pPr algn="ctr">
                <a:spcAft>
                  <a:spcPts val="600"/>
                </a:spcAft>
              </a:pPr>
              <a:r>
                <a:rPr lang="tr-TR" sz="1400" b="1">
                  <a:effectLst/>
                  <a:latin typeface="Times New Roman" panose="02020603050405020304" pitchFamily="18" charset="0"/>
                  <a:ea typeface="Times New Roman" panose="02020603050405020304" pitchFamily="18" charset="0"/>
                </a:rPr>
                <a:t>Kriterlerin Yüzde Ağırlıklarının Hesaplanması</a:t>
              </a:r>
            </a:p>
          </p:txBody>
        </p:sp>
        <p:sp>
          <p:nvSpPr>
            <p:cNvPr id="19" name="Text Box 285">
              <a:extLst>
                <a:ext uri="{FF2B5EF4-FFF2-40B4-BE49-F238E27FC236}">
                  <a16:creationId xmlns:a16="http://schemas.microsoft.com/office/drawing/2014/main" id="{F23A1402-FB9D-F647-9989-F55EDBD72E55}"/>
                </a:ext>
              </a:extLst>
            </p:cNvPr>
            <p:cNvSpPr txBox="1">
              <a:spLocks noRot="1" noChangeAspect="1" noEditPoints="1" noChangeArrowheads="1" noChangeShapeType="1" noTextEdit="1"/>
            </p:cNvSpPr>
            <p:nvPr/>
          </p:nvSpPr>
          <p:spPr bwMode="auto">
            <a:xfrm>
              <a:off x="2747569" y="1164758"/>
              <a:ext cx="1132195" cy="309101"/>
            </a:xfrm>
            <a:prstGeom prst="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vert="horz" wrap="square" lIns="18000" tIns="38943" rIns="7200" bIns="38943" anchor="t" anchorCtr="0" upright="1">
              <a:noAutofit/>
            </a:bodyPr>
            <a:lstStyle/>
            <a:p>
              <a:pPr algn="ctr">
                <a:spcAft>
                  <a:spcPts val="600"/>
                </a:spcAft>
              </a:pPr>
              <a:r>
                <a:rPr lang="tr-TR" sz="1400" b="1">
                  <a:effectLst/>
                  <a:latin typeface="Times New Roman" panose="02020603050405020304" pitchFamily="18" charset="0"/>
                  <a:ea typeface="Times New Roman" panose="02020603050405020304" pitchFamily="18" charset="0"/>
                </a:rPr>
                <a:t>Tutarlılık Analizinin Yapılması</a:t>
              </a:r>
            </a:p>
            <a:p>
              <a:pPr>
                <a:spcAft>
                  <a:spcPts val="0"/>
                </a:spcAft>
              </a:pPr>
              <a:r>
                <a:rPr lang="tr-TR" sz="1400" b="1">
                  <a:effectLst/>
                  <a:latin typeface="Times New Roman" panose="02020603050405020304" pitchFamily="18" charset="0"/>
                  <a:ea typeface="Times New Roman" panose="02020603050405020304" pitchFamily="18" charset="0"/>
                </a:rPr>
                <a:t> </a:t>
              </a:r>
            </a:p>
          </p:txBody>
        </p:sp>
        <p:cxnSp>
          <p:nvCxnSpPr>
            <p:cNvPr id="20" name="AutoShape 286">
              <a:extLst>
                <a:ext uri="{FF2B5EF4-FFF2-40B4-BE49-F238E27FC236}">
                  <a16:creationId xmlns:a16="http://schemas.microsoft.com/office/drawing/2014/main" id="{29CA72F8-0343-C443-8FBD-9FB4DD341072}"/>
                </a:ext>
              </a:extLst>
            </p:cNvPr>
            <p:cNvCxnSpPr>
              <a:cxnSpLocks noRot="1" noChangeAspect="1" noEditPoints="1" noChangeArrowheads="1" noChangeShapeType="1"/>
            </p:cNvCxnSpPr>
            <p:nvPr/>
          </p:nvCxnSpPr>
          <p:spPr bwMode="auto">
            <a:xfrm>
              <a:off x="2553751" y="1317602"/>
              <a:ext cx="193818" cy="682"/>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1" name="Text Box 287">
              <a:extLst>
                <a:ext uri="{FF2B5EF4-FFF2-40B4-BE49-F238E27FC236}">
                  <a16:creationId xmlns:a16="http://schemas.microsoft.com/office/drawing/2014/main" id="{A9949C1D-3381-0D48-AF57-FB4862E28EB7}"/>
                </a:ext>
              </a:extLst>
            </p:cNvPr>
            <p:cNvSpPr txBox="1">
              <a:spLocks noRot="1" noChangeAspect="1" noEditPoints="1" noChangeArrowheads="1" noChangeShapeType="1" noTextEdit="1"/>
            </p:cNvSpPr>
            <p:nvPr/>
          </p:nvSpPr>
          <p:spPr bwMode="auto">
            <a:xfrm>
              <a:off x="95544" y="1731102"/>
              <a:ext cx="1132877" cy="1024005"/>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vert="horz" wrap="square" lIns="18000" tIns="38943" rIns="7200" bIns="38943" anchor="t" anchorCtr="0" upright="1">
              <a:noAutofit/>
            </a:bodyPr>
            <a:lstStyle/>
            <a:p>
              <a:pPr algn="ctr">
                <a:spcAft>
                  <a:spcPts val="600"/>
                </a:spcAft>
              </a:pPr>
              <a:r>
                <a:rPr lang="tr-TR" sz="1400" b="1">
                  <a:effectLst/>
                  <a:latin typeface="Times New Roman" panose="02020603050405020304" pitchFamily="18" charset="0"/>
                  <a:ea typeface="Times New Roman" panose="02020603050405020304" pitchFamily="18" charset="0"/>
                </a:rPr>
                <a:t>Kriterler Açısından Alternatiflerin; İkili Karşılaştırmalarının Yapılması, Yüzde Ağırlıklarının Hesaplanması ve Tutarlılık Analizlerinin Yapılması</a:t>
              </a:r>
            </a:p>
          </p:txBody>
        </p:sp>
        <p:cxnSp>
          <p:nvCxnSpPr>
            <p:cNvPr id="22" name="AutoShape 288">
              <a:extLst>
                <a:ext uri="{FF2B5EF4-FFF2-40B4-BE49-F238E27FC236}">
                  <a16:creationId xmlns:a16="http://schemas.microsoft.com/office/drawing/2014/main" id="{D9D43B69-9F49-3048-9AD1-C26F17741981}"/>
                </a:ext>
              </a:extLst>
            </p:cNvPr>
            <p:cNvCxnSpPr>
              <a:cxnSpLocks noRot="1" noChangeAspect="1" noEditPoints="1" noChangeArrowheads="1" noChangeShapeType="1"/>
            </p:cNvCxnSpPr>
            <p:nvPr/>
          </p:nvCxnSpPr>
          <p:spPr bwMode="auto">
            <a:xfrm>
              <a:off x="1227739" y="1944675"/>
              <a:ext cx="192453" cy="2047"/>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3" name="Text Box 289">
              <a:extLst>
                <a:ext uri="{FF2B5EF4-FFF2-40B4-BE49-F238E27FC236}">
                  <a16:creationId xmlns:a16="http://schemas.microsoft.com/office/drawing/2014/main" id="{096D748E-1B4B-5849-A2F0-5F932CB87601}"/>
                </a:ext>
              </a:extLst>
            </p:cNvPr>
            <p:cNvSpPr txBox="1">
              <a:spLocks noRot="1" noChangeAspect="1" noEditPoints="1" noChangeArrowheads="1" noChangeShapeType="1" noTextEdit="1"/>
            </p:cNvSpPr>
            <p:nvPr/>
          </p:nvSpPr>
          <p:spPr bwMode="auto">
            <a:xfrm>
              <a:off x="1420874" y="1731102"/>
              <a:ext cx="1132195" cy="453757"/>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vert="horz" wrap="square" lIns="18000" tIns="38943" rIns="7200" bIns="38943" anchor="t" anchorCtr="0" upright="1">
              <a:noAutofit/>
            </a:bodyPr>
            <a:lstStyle/>
            <a:p>
              <a:pPr algn="ctr">
                <a:spcAft>
                  <a:spcPts val="600"/>
                </a:spcAft>
              </a:pPr>
              <a:r>
                <a:rPr lang="tr-TR" sz="1400" b="1">
                  <a:effectLst/>
                  <a:latin typeface="Times New Roman" panose="02020603050405020304" pitchFamily="18" charset="0"/>
                  <a:ea typeface="Times New Roman" panose="02020603050405020304" pitchFamily="18" charset="0"/>
                </a:rPr>
                <a:t>Hedef İçin Alternatiflerin Görece Önem Değerlerinin Hesaplanması</a:t>
              </a:r>
            </a:p>
          </p:txBody>
        </p:sp>
        <p:sp>
          <p:nvSpPr>
            <p:cNvPr id="24" name="Text Box 290">
              <a:extLst>
                <a:ext uri="{FF2B5EF4-FFF2-40B4-BE49-F238E27FC236}">
                  <a16:creationId xmlns:a16="http://schemas.microsoft.com/office/drawing/2014/main" id="{7BAF0D5B-F61F-324C-8D65-96FA30D526DE}"/>
                </a:ext>
              </a:extLst>
            </p:cNvPr>
            <p:cNvSpPr txBox="1">
              <a:spLocks noRot="1" noChangeAspect="1" noEditPoints="1" noChangeArrowheads="1" noChangeShapeType="1" noTextEdit="1"/>
            </p:cNvSpPr>
            <p:nvPr/>
          </p:nvSpPr>
          <p:spPr bwMode="auto">
            <a:xfrm>
              <a:off x="2746887" y="1731102"/>
              <a:ext cx="1132195" cy="453757"/>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vert="horz" wrap="square" lIns="18000" tIns="38943" rIns="7200" bIns="38943" anchor="t" anchorCtr="0" upright="1">
              <a:noAutofit/>
            </a:bodyPr>
            <a:lstStyle/>
            <a:p>
              <a:pPr algn="ctr">
                <a:spcAft>
                  <a:spcPts val="600"/>
                </a:spcAft>
              </a:pPr>
              <a:r>
                <a:rPr lang="tr-TR" sz="1400" b="1">
                  <a:effectLst/>
                  <a:latin typeface="Times New Roman" panose="02020603050405020304" pitchFamily="18" charset="0"/>
                  <a:ea typeface="Times New Roman" panose="02020603050405020304" pitchFamily="18" charset="0"/>
                </a:rPr>
                <a:t>En Yüksek Görece Öneme Sahip Alternatifin Seçilmesi</a:t>
              </a:r>
            </a:p>
          </p:txBody>
        </p:sp>
        <p:cxnSp>
          <p:nvCxnSpPr>
            <p:cNvPr id="25" name="AutoShape 291">
              <a:extLst>
                <a:ext uri="{FF2B5EF4-FFF2-40B4-BE49-F238E27FC236}">
                  <a16:creationId xmlns:a16="http://schemas.microsoft.com/office/drawing/2014/main" id="{9610269D-ED0A-8F4B-B643-620FA5638B04}"/>
                </a:ext>
              </a:extLst>
            </p:cNvPr>
            <p:cNvCxnSpPr>
              <a:cxnSpLocks noRot="1" noChangeAspect="1" noEditPoints="1" noChangeArrowheads="1" noChangeShapeType="1"/>
            </p:cNvCxnSpPr>
            <p:nvPr/>
          </p:nvCxnSpPr>
          <p:spPr bwMode="auto">
            <a:xfrm>
              <a:off x="2553069" y="1942628"/>
              <a:ext cx="193818" cy="2047"/>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6" name="AutoShape 292">
              <a:extLst>
                <a:ext uri="{FF2B5EF4-FFF2-40B4-BE49-F238E27FC236}">
                  <a16:creationId xmlns:a16="http://schemas.microsoft.com/office/drawing/2014/main" id="{9398DCA4-C0CD-F94F-9226-5E9A2B8041B3}"/>
                </a:ext>
              </a:extLst>
            </p:cNvPr>
            <p:cNvCxnSpPr>
              <a:cxnSpLocks noRot="1" noChangeAspect="1" noEditPoints="1" noChangeArrowheads="1" noChangeShapeType="1"/>
              <a:stCxn id="9" idx="2"/>
              <a:endCxn id="11" idx="0"/>
            </p:cNvCxnSpPr>
            <p:nvPr/>
          </p:nvCxnSpPr>
          <p:spPr bwMode="auto">
            <a:xfrm rot="5400000">
              <a:off x="1878139" y="-829950"/>
              <a:ext cx="225855" cy="2650660"/>
            </a:xfrm>
            <a:prstGeom prst="bentConnector3">
              <a:avLst>
                <a:gd name="adj1" fmla="val 4986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7" name="AutoShape 293">
              <a:extLst>
                <a:ext uri="{FF2B5EF4-FFF2-40B4-BE49-F238E27FC236}">
                  <a16:creationId xmlns:a16="http://schemas.microsoft.com/office/drawing/2014/main" id="{15F1856D-4EFB-3946-B509-74F3D7857672}"/>
                </a:ext>
              </a:extLst>
            </p:cNvPr>
            <p:cNvCxnSpPr>
              <a:cxnSpLocks noRot="1" noChangeAspect="1" noEditPoints="1" noChangeArrowheads="1" noChangeShapeType="1"/>
              <a:stCxn id="14" idx="2"/>
              <a:endCxn id="16" idx="0"/>
            </p:cNvCxnSpPr>
            <p:nvPr/>
          </p:nvCxnSpPr>
          <p:spPr bwMode="auto">
            <a:xfrm rot="5400000">
              <a:off x="1841118" y="-310521"/>
              <a:ext cx="248371" cy="2702186"/>
            </a:xfrm>
            <a:prstGeom prst="bentConnector3">
              <a:avLst>
                <a:gd name="adj1" fmla="val 50000"/>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8" name="AutoShape 294">
              <a:extLst>
                <a:ext uri="{FF2B5EF4-FFF2-40B4-BE49-F238E27FC236}">
                  <a16:creationId xmlns:a16="http://schemas.microsoft.com/office/drawing/2014/main" id="{9EFD0D29-4766-0E46-9E4D-E48AD550D692}"/>
                </a:ext>
              </a:extLst>
            </p:cNvPr>
            <p:cNvCxnSpPr>
              <a:cxnSpLocks noRot="1" noChangeAspect="1" noEditPoints="1" noChangeArrowheads="1" noChangeShapeType="1"/>
              <a:stCxn id="19" idx="2"/>
              <a:endCxn id="21" idx="0"/>
            </p:cNvCxnSpPr>
            <p:nvPr/>
          </p:nvCxnSpPr>
          <p:spPr bwMode="auto">
            <a:xfrm rot="5400000">
              <a:off x="1859203" y="276638"/>
              <a:ext cx="257243" cy="2651684"/>
            </a:xfrm>
            <a:prstGeom prst="bentConnector3">
              <a:avLst>
                <a:gd name="adj1" fmla="val 50000"/>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0772704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1 Başlık">
            <a:extLst>
              <a:ext uri="{FF2B5EF4-FFF2-40B4-BE49-F238E27FC236}">
                <a16:creationId xmlns:a16="http://schemas.microsoft.com/office/drawing/2014/main" id="{0D99A17D-FFC4-9C4D-805D-F11410228F28}"/>
              </a:ext>
            </a:extLst>
          </p:cNvPr>
          <p:cNvSpPr>
            <a:spLocks noGrp="1"/>
          </p:cNvSpPr>
          <p:nvPr>
            <p:ph type="title"/>
          </p:nvPr>
        </p:nvSpPr>
        <p:spPr/>
        <p:txBody>
          <a:bodyPr/>
          <a:lstStyle/>
          <a:p>
            <a:r>
              <a:rPr lang="tr-TR" altLang="tr-TR" dirty="0" err="1"/>
              <a:t>AHP’nin</a:t>
            </a:r>
            <a:r>
              <a:rPr lang="tr-TR" altLang="tr-TR" dirty="0"/>
              <a:t> Hiyerarşik Yapısı</a:t>
            </a:r>
          </a:p>
        </p:txBody>
      </p:sp>
      <p:grpSp>
        <p:nvGrpSpPr>
          <p:cNvPr id="2" name="Grup 1"/>
          <p:cNvGrpSpPr/>
          <p:nvPr/>
        </p:nvGrpSpPr>
        <p:grpSpPr>
          <a:xfrm>
            <a:off x="609600" y="1362460"/>
            <a:ext cx="7772400" cy="4953001"/>
            <a:chOff x="609600" y="1362460"/>
            <a:chExt cx="7772400" cy="4953001"/>
          </a:xfrm>
        </p:grpSpPr>
        <p:sp>
          <p:nvSpPr>
            <p:cNvPr id="6" name="Dikdörtgen 5">
              <a:extLst>
                <a:ext uri="{FF2B5EF4-FFF2-40B4-BE49-F238E27FC236}">
                  <a16:creationId xmlns:a16="http://schemas.microsoft.com/office/drawing/2014/main" id="{28E7D8A3-A003-B94B-A3C3-F5C9E1BD0DAA}"/>
                </a:ext>
              </a:extLst>
            </p:cNvPr>
            <p:cNvSpPr/>
            <p:nvPr/>
          </p:nvSpPr>
          <p:spPr>
            <a:xfrm>
              <a:off x="609600" y="1362460"/>
              <a:ext cx="7772400" cy="4953001"/>
            </a:xfrm>
            <a:prstGeom prst="rect">
              <a:avLst/>
            </a:prstGeom>
          </p:spPr>
          <p:style>
            <a:lnRef idx="2">
              <a:schemeClr val="dk1"/>
            </a:lnRef>
            <a:fillRef idx="1">
              <a:schemeClr val="lt1"/>
            </a:fillRef>
            <a:effectRef idx="0">
              <a:schemeClr val="dk1"/>
            </a:effectRef>
            <a:fontRef idx="minor">
              <a:schemeClr val="dk1"/>
            </a:fontRef>
          </p:style>
        </p:sp>
        <p:sp>
          <p:nvSpPr>
            <p:cNvPr id="7" name="Text Box 99">
              <a:extLst>
                <a:ext uri="{FF2B5EF4-FFF2-40B4-BE49-F238E27FC236}">
                  <a16:creationId xmlns:a16="http://schemas.microsoft.com/office/drawing/2014/main" id="{986B6456-95AB-6D44-B830-021EEDE99A4C}"/>
                </a:ext>
              </a:extLst>
            </p:cNvPr>
            <p:cNvSpPr txBox="1">
              <a:spLocks noRot="1" noChangeAspect="1" noEditPoints="1" noChangeArrowheads="1" noChangeShapeType="1" noTextEdit="1"/>
            </p:cNvSpPr>
            <p:nvPr/>
          </p:nvSpPr>
          <p:spPr bwMode="auto">
            <a:xfrm>
              <a:off x="609600" y="1362460"/>
              <a:ext cx="1783080" cy="4953001"/>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rot="0" vert="horz" wrap="square" lIns="69689" tIns="34844" rIns="69689" bIns="34844" anchor="t" anchorCtr="0" upright="1">
              <a:noAutofit/>
            </a:bodyPr>
            <a:lstStyle/>
            <a:p>
              <a:pPr>
                <a:spcAft>
                  <a:spcPts val="0"/>
                </a:spcAft>
              </a:pPr>
              <a:r>
                <a:rPr lang="tr-TR" sz="1800">
                  <a:effectLst/>
                  <a:latin typeface="Times New Roman" panose="02020603050405020304" pitchFamily="18" charset="0"/>
                  <a:ea typeface="Times New Roman" panose="02020603050405020304" pitchFamily="18" charset="0"/>
                </a:rPr>
                <a:t> </a:t>
              </a:r>
              <a:r>
                <a:rPr lang="tr-TR" sz="1800" b="1">
                  <a:effectLst/>
                  <a:latin typeface="Times New Roman" panose="02020603050405020304" pitchFamily="18" charset="0"/>
                  <a:ea typeface="Times New Roman" panose="02020603050405020304" pitchFamily="18" charset="0"/>
                </a:rPr>
                <a:t>Hedef </a:t>
              </a:r>
              <a:r>
                <a:rPr lang="tr-TR" sz="1800">
                  <a:effectLst/>
                  <a:latin typeface="Times New Roman" panose="02020603050405020304" pitchFamily="18" charset="0"/>
                  <a:ea typeface="Times New Roman" panose="02020603050405020304" pitchFamily="18" charset="0"/>
                </a:rPr>
                <a:t>(Birinci Düzey)</a:t>
              </a:r>
            </a:p>
            <a:p>
              <a:pPr>
                <a:spcAft>
                  <a:spcPts val="0"/>
                </a:spcAft>
              </a:pPr>
              <a:r>
                <a:rPr lang="tr-TR" sz="1800">
                  <a:effectLst/>
                  <a:latin typeface="Times New Roman" panose="02020603050405020304" pitchFamily="18" charset="0"/>
                  <a:ea typeface="Times New Roman" panose="02020603050405020304" pitchFamily="18" charset="0"/>
                </a:rPr>
                <a:t> </a:t>
              </a:r>
            </a:p>
            <a:p>
              <a:pPr>
                <a:spcAft>
                  <a:spcPts val="0"/>
                </a:spcAft>
              </a:pPr>
              <a:r>
                <a:rPr lang="tr-TR" sz="1800">
                  <a:effectLst/>
                  <a:latin typeface="Times New Roman" panose="02020603050405020304" pitchFamily="18" charset="0"/>
                  <a:ea typeface="Times New Roman" panose="02020603050405020304" pitchFamily="18" charset="0"/>
                </a:rPr>
                <a:t> </a:t>
              </a:r>
            </a:p>
            <a:p>
              <a:pPr>
                <a:spcAft>
                  <a:spcPts val="0"/>
                </a:spcAft>
              </a:pPr>
              <a:r>
                <a:rPr lang="tr-TR" sz="1800">
                  <a:effectLst/>
                  <a:latin typeface="Times New Roman" panose="02020603050405020304" pitchFamily="18" charset="0"/>
                  <a:ea typeface="Times New Roman" panose="02020603050405020304" pitchFamily="18" charset="0"/>
                </a:rPr>
                <a:t> </a:t>
              </a:r>
            </a:p>
            <a:p>
              <a:pPr>
                <a:spcAft>
                  <a:spcPts val="0"/>
                </a:spcAft>
              </a:pPr>
              <a:r>
                <a:rPr lang="tr-TR" sz="1800" b="1">
                  <a:effectLst/>
                  <a:latin typeface="Times New Roman" panose="02020603050405020304" pitchFamily="18" charset="0"/>
                  <a:ea typeface="Times New Roman" panose="02020603050405020304" pitchFamily="18" charset="0"/>
                </a:rPr>
                <a:t>Kriterler</a:t>
              </a:r>
              <a:r>
                <a:rPr lang="tr-TR" sz="1800">
                  <a:effectLst/>
                  <a:latin typeface="Times New Roman" panose="02020603050405020304" pitchFamily="18" charset="0"/>
                  <a:ea typeface="Times New Roman" panose="02020603050405020304" pitchFamily="18" charset="0"/>
                </a:rPr>
                <a:t> (İkinci Düzey)</a:t>
              </a:r>
            </a:p>
            <a:p>
              <a:pPr>
                <a:spcAft>
                  <a:spcPts val="0"/>
                </a:spcAft>
              </a:pPr>
              <a:r>
                <a:rPr lang="tr-TR" sz="1800">
                  <a:effectLst/>
                  <a:latin typeface="Times New Roman" panose="02020603050405020304" pitchFamily="18" charset="0"/>
                  <a:ea typeface="Times New Roman" panose="02020603050405020304" pitchFamily="18" charset="0"/>
                </a:rPr>
                <a:t> </a:t>
              </a:r>
            </a:p>
            <a:p>
              <a:pPr>
                <a:spcAft>
                  <a:spcPts val="0"/>
                </a:spcAft>
              </a:pPr>
              <a:r>
                <a:rPr lang="tr-TR" sz="1800">
                  <a:effectLst/>
                  <a:latin typeface="Times New Roman" panose="02020603050405020304" pitchFamily="18" charset="0"/>
                  <a:ea typeface="Times New Roman" panose="02020603050405020304" pitchFamily="18" charset="0"/>
                </a:rPr>
                <a:t> </a:t>
              </a:r>
            </a:p>
            <a:p>
              <a:pPr>
                <a:spcAft>
                  <a:spcPts val="0"/>
                </a:spcAft>
              </a:pPr>
              <a:r>
                <a:rPr lang="tr-TR" sz="1800">
                  <a:effectLst/>
                  <a:latin typeface="Times New Roman" panose="02020603050405020304" pitchFamily="18" charset="0"/>
                  <a:ea typeface="Times New Roman" panose="02020603050405020304" pitchFamily="18" charset="0"/>
                </a:rPr>
                <a:t> </a:t>
              </a:r>
            </a:p>
            <a:p>
              <a:pPr>
                <a:spcAft>
                  <a:spcPts val="0"/>
                </a:spcAft>
              </a:pPr>
              <a:r>
                <a:rPr lang="tr-TR" sz="1800" b="1">
                  <a:effectLst/>
                  <a:latin typeface="Times New Roman" panose="02020603050405020304" pitchFamily="18" charset="0"/>
                  <a:ea typeface="Times New Roman" panose="02020603050405020304" pitchFamily="18" charset="0"/>
                </a:rPr>
                <a:t>Alternatifler</a:t>
              </a:r>
              <a:r>
                <a:rPr lang="tr-TR" sz="1800">
                  <a:effectLst/>
                  <a:latin typeface="Times New Roman" panose="02020603050405020304" pitchFamily="18" charset="0"/>
                  <a:ea typeface="Times New Roman" panose="02020603050405020304" pitchFamily="18" charset="0"/>
                </a:rPr>
                <a:t> (Üçüncü düzey)</a:t>
              </a:r>
            </a:p>
          </p:txBody>
        </p:sp>
        <p:sp>
          <p:nvSpPr>
            <p:cNvPr id="8" name="Text Box 161">
              <a:extLst>
                <a:ext uri="{FF2B5EF4-FFF2-40B4-BE49-F238E27FC236}">
                  <a16:creationId xmlns:a16="http://schemas.microsoft.com/office/drawing/2014/main" id="{EB53EB8C-3346-1C4D-8A92-69965BD74003}"/>
                </a:ext>
              </a:extLst>
            </p:cNvPr>
            <p:cNvSpPr txBox="1">
              <a:spLocks noRot="1" noChangeAspect="1" noEditPoints="1" noChangeArrowheads="1" noChangeShapeType="1" noTextEdit="1"/>
            </p:cNvSpPr>
            <p:nvPr/>
          </p:nvSpPr>
          <p:spPr bwMode="auto">
            <a:xfrm>
              <a:off x="4109465" y="1524435"/>
              <a:ext cx="2406014" cy="1189419"/>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rot="0" vert="horz" wrap="square" lIns="91440" tIns="45720" rIns="91440" bIns="45720" anchor="t" anchorCtr="0" upright="1">
              <a:noAutofit/>
            </a:bodyPr>
            <a:lstStyle/>
            <a:p>
              <a:pPr algn="ctr">
                <a:spcAft>
                  <a:spcPts val="0"/>
                </a:spcAft>
              </a:pPr>
              <a:r>
                <a:rPr lang="tr-TR" sz="1800">
                  <a:effectLst/>
                  <a:latin typeface="Times New Roman" panose="02020603050405020304" pitchFamily="18" charset="0"/>
                  <a:ea typeface="Times New Roman" panose="02020603050405020304" pitchFamily="18" charset="0"/>
                </a:rPr>
                <a:t>Hedef</a:t>
              </a:r>
            </a:p>
          </p:txBody>
        </p:sp>
        <p:sp>
          <p:nvSpPr>
            <p:cNvPr id="9" name="Text Box 162">
              <a:extLst>
                <a:ext uri="{FF2B5EF4-FFF2-40B4-BE49-F238E27FC236}">
                  <a16:creationId xmlns:a16="http://schemas.microsoft.com/office/drawing/2014/main" id="{DAD13C6D-0216-8945-9DE1-DD7C05996B0A}"/>
                </a:ext>
              </a:extLst>
            </p:cNvPr>
            <p:cNvSpPr txBox="1">
              <a:spLocks noRot="1" noChangeAspect="1" noEditPoints="1" noChangeArrowheads="1" noChangeShapeType="1" noTextEdit="1"/>
            </p:cNvSpPr>
            <p:nvPr/>
          </p:nvSpPr>
          <p:spPr bwMode="auto">
            <a:xfrm>
              <a:off x="2487550" y="3382407"/>
              <a:ext cx="1283589" cy="61932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rot="0" vert="horz" wrap="square" lIns="91440" tIns="45720" rIns="91440" bIns="45720" anchor="t" anchorCtr="0" upright="1">
              <a:noAutofit/>
            </a:bodyPr>
            <a:lstStyle/>
            <a:p>
              <a:pPr algn="ctr">
                <a:spcAft>
                  <a:spcPts val="0"/>
                </a:spcAft>
              </a:pPr>
              <a:r>
                <a:rPr lang="tr-TR" sz="1800">
                  <a:effectLst/>
                  <a:latin typeface="Times New Roman" panose="02020603050405020304" pitchFamily="18" charset="0"/>
                  <a:ea typeface="Times New Roman" panose="02020603050405020304" pitchFamily="18" charset="0"/>
                </a:rPr>
                <a:t>Kriter 1</a:t>
              </a:r>
            </a:p>
          </p:txBody>
        </p:sp>
        <p:sp>
          <p:nvSpPr>
            <p:cNvPr id="10" name="Text Box 166">
              <a:extLst>
                <a:ext uri="{FF2B5EF4-FFF2-40B4-BE49-F238E27FC236}">
                  <a16:creationId xmlns:a16="http://schemas.microsoft.com/office/drawing/2014/main" id="{6E7C7379-3D4B-D44D-A205-69BD6ED94A41}"/>
                </a:ext>
              </a:extLst>
            </p:cNvPr>
            <p:cNvSpPr txBox="1">
              <a:spLocks noRot="1" noChangeAspect="1" noEditPoints="1" noChangeArrowheads="1" noChangeShapeType="1" noTextEdit="1"/>
            </p:cNvSpPr>
            <p:nvPr/>
          </p:nvSpPr>
          <p:spPr bwMode="auto">
            <a:xfrm>
              <a:off x="2487549" y="4992646"/>
              <a:ext cx="1283589" cy="617736"/>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rot="0" vert="horz" wrap="square" lIns="18000" tIns="45720" rIns="18000" bIns="45720" anchor="t" anchorCtr="0" upright="1">
              <a:noAutofit/>
            </a:bodyPr>
            <a:lstStyle/>
            <a:p>
              <a:pPr algn="ctr">
                <a:spcAft>
                  <a:spcPts val="0"/>
                </a:spcAft>
              </a:pPr>
              <a:r>
                <a:rPr lang="tr-TR" sz="1800">
                  <a:effectLst/>
                  <a:latin typeface="Times New Roman" panose="02020603050405020304" pitchFamily="18" charset="0"/>
                  <a:ea typeface="Times New Roman" panose="02020603050405020304" pitchFamily="18" charset="0"/>
                </a:rPr>
                <a:t>Alternatif 1</a:t>
              </a:r>
            </a:p>
          </p:txBody>
        </p:sp>
        <p:sp>
          <p:nvSpPr>
            <p:cNvPr id="11" name="Text Box 169">
              <a:extLst>
                <a:ext uri="{FF2B5EF4-FFF2-40B4-BE49-F238E27FC236}">
                  <a16:creationId xmlns:a16="http://schemas.microsoft.com/office/drawing/2014/main" id="{14717E3C-84B5-B749-9022-FEF188760F13}"/>
                </a:ext>
              </a:extLst>
            </p:cNvPr>
            <p:cNvSpPr txBox="1">
              <a:spLocks noRot="1" noChangeAspect="1" noEditPoints="1" noChangeArrowheads="1" noChangeShapeType="1" noTextEdit="1"/>
            </p:cNvSpPr>
            <p:nvPr/>
          </p:nvSpPr>
          <p:spPr bwMode="auto">
            <a:xfrm>
              <a:off x="3984876" y="4992646"/>
              <a:ext cx="1283589" cy="617736"/>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rot="0" vert="horz" wrap="square" lIns="18000" tIns="45720" rIns="18000" bIns="45720" anchor="t" anchorCtr="0" upright="1">
              <a:noAutofit/>
            </a:bodyPr>
            <a:lstStyle/>
            <a:p>
              <a:pPr algn="ctr">
                <a:spcAft>
                  <a:spcPts val="0"/>
                </a:spcAft>
              </a:pPr>
              <a:r>
                <a:rPr lang="tr-TR" sz="1800">
                  <a:effectLst/>
                  <a:latin typeface="Times New Roman" panose="02020603050405020304" pitchFamily="18" charset="0"/>
                  <a:ea typeface="Times New Roman" panose="02020603050405020304" pitchFamily="18" charset="0"/>
                </a:rPr>
                <a:t>Alternatif 2</a:t>
              </a:r>
            </a:p>
          </p:txBody>
        </p:sp>
        <p:sp>
          <p:nvSpPr>
            <p:cNvPr id="12" name="Text Box 170">
              <a:extLst>
                <a:ext uri="{FF2B5EF4-FFF2-40B4-BE49-F238E27FC236}">
                  <a16:creationId xmlns:a16="http://schemas.microsoft.com/office/drawing/2014/main" id="{BE81C2AE-315F-3844-BA89-E7753876E3A7}"/>
                </a:ext>
              </a:extLst>
            </p:cNvPr>
            <p:cNvSpPr txBox="1">
              <a:spLocks noRot="1" noChangeAspect="1" noEditPoints="1" noChangeArrowheads="1" noChangeShapeType="1" noTextEdit="1"/>
            </p:cNvSpPr>
            <p:nvPr/>
          </p:nvSpPr>
          <p:spPr bwMode="auto">
            <a:xfrm>
              <a:off x="5428487" y="4992646"/>
              <a:ext cx="1283589" cy="617736"/>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rot="0" vert="horz" wrap="square" lIns="18000" tIns="45720" rIns="18000" bIns="45720" anchor="t" anchorCtr="0" upright="1">
              <a:noAutofit/>
            </a:bodyPr>
            <a:lstStyle/>
            <a:p>
              <a:pPr algn="ctr">
                <a:spcAft>
                  <a:spcPts val="0"/>
                </a:spcAft>
              </a:pPr>
              <a:r>
                <a:rPr lang="tr-TR" sz="1800">
                  <a:effectLst/>
                  <a:latin typeface="Times New Roman" panose="02020603050405020304" pitchFamily="18" charset="0"/>
                  <a:ea typeface="Times New Roman" panose="02020603050405020304" pitchFamily="18" charset="0"/>
                </a:rPr>
                <a:t>…</a:t>
              </a:r>
            </a:p>
          </p:txBody>
        </p:sp>
        <p:sp>
          <p:nvSpPr>
            <p:cNvPr id="13" name="Text Box 171">
              <a:extLst>
                <a:ext uri="{FF2B5EF4-FFF2-40B4-BE49-F238E27FC236}">
                  <a16:creationId xmlns:a16="http://schemas.microsoft.com/office/drawing/2014/main" id="{4173980A-00E3-DB4A-869C-91E61A480246}"/>
                </a:ext>
              </a:extLst>
            </p:cNvPr>
            <p:cNvSpPr txBox="1">
              <a:spLocks noRot="1" noChangeAspect="1" noEditPoints="1" noChangeArrowheads="1" noChangeShapeType="1" noTextEdit="1"/>
            </p:cNvSpPr>
            <p:nvPr/>
          </p:nvSpPr>
          <p:spPr bwMode="auto">
            <a:xfrm>
              <a:off x="6872095" y="4992646"/>
              <a:ext cx="1282446" cy="617736"/>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rot="0" vert="horz" wrap="square" lIns="18000" tIns="45720" rIns="18000" bIns="45720" anchor="t" anchorCtr="0" upright="1">
              <a:noAutofit/>
            </a:bodyPr>
            <a:lstStyle/>
            <a:p>
              <a:pPr algn="ctr">
                <a:spcAft>
                  <a:spcPts val="0"/>
                </a:spcAft>
              </a:pPr>
              <a:r>
                <a:rPr lang="tr-TR" sz="1800">
                  <a:effectLst/>
                  <a:latin typeface="Times New Roman" panose="02020603050405020304" pitchFamily="18" charset="0"/>
                  <a:ea typeface="Times New Roman" panose="02020603050405020304" pitchFamily="18" charset="0"/>
                </a:rPr>
                <a:t>Alternatif m</a:t>
              </a:r>
            </a:p>
          </p:txBody>
        </p:sp>
        <p:sp>
          <p:nvSpPr>
            <p:cNvPr id="14" name="Text Box 172">
              <a:extLst>
                <a:ext uri="{FF2B5EF4-FFF2-40B4-BE49-F238E27FC236}">
                  <a16:creationId xmlns:a16="http://schemas.microsoft.com/office/drawing/2014/main" id="{5B24A6EF-BAAB-FD4B-9706-0609FDDC6CB8}"/>
                </a:ext>
              </a:extLst>
            </p:cNvPr>
            <p:cNvSpPr txBox="1">
              <a:spLocks noRot="1" noChangeAspect="1" noEditPoints="1" noChangeArrowheads="1" noChangeShapeType="1" noTextEdit="1"/>
            </p:cNvSpPr>
            <p:nvPr/>
          </p:nvSpPr>
          <p:spPr bwMode="auto">
            <a:xfrm>
              <a:off x="3984876" y="3382407"/>
              <a:ext cx="1283589" cy="619322"/>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t" anchorCtr="0" upright="1">
              <a:noAutofit/>
            </a:bodyPr>
            <a:lstStyle/>
            <a:p>
              <a:pPr algn="ctr">
                <a:spcAft>
                  <a:spcPts val="0"/>
                </a:spcAft>
              </a:pPr>
              <a:r>
                <a:rPr lang="tr-TR" sz="1800">
                  <a:effectLst/>
                  <a:latin typeface="Times New Roman" panose="02020603050405020304" pitchFamily="18" charset="0"/>
                  <a:ea typeface="Times New Roman" panose="02020603050405020304" pitchFamily="18" charset="0"/>
                </a:rPr>
                <a:t>Kriter 2</a:t>
              </a:r>
            </a:p>
          </p:txBody>
        </p:sp>
        <p:sp>
          <p:nvSpPr>
            <p:cNvPr id="15" name="Text Box 173">
              <a:extLst>
                <a:ext uri="{FF2B5EF4-FFF2-40B4-BE49-F238E27FC236}">
                  <a16:creationId xmlns:a16="http://schemas.microsoft.com/office/drawing/2014/main" id="{98CCAB83-A2DE-1249-9363-F2C6DA6193EF}"/>
                </a:ext>
              </a:extLst>
            </p:cNvPr>
            <p:cNvSpPr txBox="1">
              <a:spLocks noRot="1" noChangeAspect="1" noEditPoints="1" noChangeArrowheads="1" noChangeShapeType="1" noTextEdit="1"/>
            </p:cNvSpPr>
            <p:nvPr/>
          </p:nvSpPr>
          <p:spPr bwMode="auto">
            <a:xfrm>
              <a:off x="5428487" y="3382407"/>
              <a:ext cx="1283589" cy="619322"/>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rot="0" vert="horz" wrap="square" lIns="91440" tIns="45720" rIns="91440" bIns="45720" anchor="t" anchorCtr="0" upright="1">
              <a:noAutofit/>
            </a:bodyPr>
            <a:lstStyle/>
            <a:p>
              <a:pPr algn="ctr">
                <a:spcAft>
                  <a:spcPts val="0"/>
                </a:spcAft>
              </a:pPr>
              <a:r>
                <a:rPr lang="tr-TR" sz="1800">
                  <a:effectLst/>
                  <a:latin typeface="Times New Roman" panose="02020603050405020304" pitchFamily="18" charset="0"/>
                  <a:ea typeface="Times New Roman" panose="02020603050405020304" pitchFamily="18" charset="0"/>
                </a:rPr>
                <a:t>…</a:t>
              </a:r>
            </a:p>
          </p:txBody>
        </p:sp>
        <p:sp>
          <p:nvSpPr>
            <p:cNvPr id="16" name="Text Box 174">
              <a:extLst>
                <a:ext uri="{FF2B5EF4-FFF2-40B4-BE49-F238E27FC236}">
                  <a16:creationId xmlns:a16="http://schemas.microsoft.com/office/drawing/2014/main" id="{583F673C-5042-F545-909E-84E27E9BF7EB}"/>
                </a:ext>
              </a:extLst>
            </p:cNvPr>
            <p:cNvSpPr txBox="1">
              <a:spLocks noRot="1" noChangeAspect="1" noEditPoints="1" noChangeArrowheads="1" noChangeShapeType="1" noTextEdit="1"/>
            </p:cNvSpPr>
            <p:nvPr/>
          </p:nvSpPr>
          <p:spPr bwMode="auto">
            <a:xfrm>
              <a:off x="6872095" y="3382407"/>
              <a:ext cx="1282446" cy="619322"/>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rot="0" vert="horz" wrap="square" lIns="91440" tIns="45720" rIns="91440" bIns="45720" anchor="t" anchorCtr="0" upright="1">
              <a:noAutofit/>
            </a:bodyPr>
            <a:lstStyle/>
            <a:p>
              <a:pPr algn="ctr">
                <a:spcAft>
                  <a:spcPts val="0"/>
                </a:spcAft>
              </a:pPr>
              <a:r>
                <a:rPr lang="tr-TR" sz="1800">
                  <a:effectLst/>
                  <a:latin typeface="Times New Roman" panose="02020603050405020304" pitchFamily="18" charset="0"/>
                  <a:ea typeface="Times New Roman" panose="02020603050405020304" pitchFamily="18" charset="0"/>
                </a:rPr>
                <a:t>Kriter n</a:t>
              </a:r>
            </a:p>
          </p:txBody>
        </p:sp>
        <p:cxnSp>
          <p:nvCxnSpPr>
            <p:cNvPr id="17" name="AutoShape 175">
              <a:extLst>
                <a:ext uri="{FF2B5EF4-FFF2-40B4-BE49-F238E27FC236}">
                  <a16:creationId xmlns:a16="http://schemas.microsoft.com/office/drawing/2014/main" id="{9433A41F-415E-634A-BA64-A8B53B85F14E}"/>
                </a:ext>
              </a:extLst>
            </p:cNvPr>
            <p:cNvCxnSpPr>
              <a:cxnSpLocks noRot="1" noChangeAspect="1" noEditPoints="1" noChangeArrowheads="1" noChangeShapeType="1"/>
              <a:stCxn id="8" idx="2"/>
              <a:endCxn id="14" idx="0"/>
            </p:cNvCxnSpPr>
            <p:nvPr/>
          </p:nvCxnSpPr>
          <p:spPr bwMode="auto">
            <a:xfrm rot="5400000">
              <a:off x="4635295" y="2704660"/>
              <a:ext cx="668551" cy="686943"/>
            </a:xfrm>
            <a:prstGeom prst="bentConnector3">
              <a:avLst>
                <a:gd name="adj1" fmla="val 49755"/>
              </a:avLst>
            </a:prstGeom>
            <a:ln>
              <a:headEnd/>
              <a:tailEnd type="triangle" w="med" len="med"/>
            </a:ln>
          </p:spPr>
          <p:style>
            <a:lnRef idx="2">
              <a:schemeClr val="accent6">
                <a:shade val="50000"/>
              </a:schemeClr>
            </a:lnRef>
            <a:fillRef idx="1">
              <a:schemeClr val="accent6"/>
            </a:fillRef>
            <a:effectRef idx="0">
              <a:schemeClr val="accent6"/>
            </a:effectRef>
            <a:fontRef idx="minor">
              <a:schemeClr val="lt1"/>
            </a:fontRef>
          </p:style>
        </p:cxnSp>
        <p:cxnSp>
          <p:nvCxnSpPr>
            <p:cNvPr id="18" name="AutoShape 176">
              <a:extLst>
                <a:ext uri="{FF2B5EF4-FFF2-40B4-BE49-F238E27FC236}">
                  <a16:creationId xmlns:a16="http://schemas.microsoft.com/office/drawing/2014/main" id="{4EA3AAE4-FB77-8746-87BC-2CF25B5B39F2}"/>
                </a:ext>
              </a:extLst>
            </p:cNvPr>
            <p:cNvCxnSpPr>
              <a:cxnSpLocks noRot="1" noChangeAspect="1" noEditPoints="1" noChangeArrowheads="1" noChangeShapeType="1"/>
              <a:stCxn id="8" idx="2"/>
              <a:endCxn id="9" idx="0"/>
            </p:cNvCxnSpPr>
            <p:nvPr/>
          </p:nvCxnSpPr>
          <p:spPr bwMode="auto">
            <a:xfrm rot="5400000">
              <a:off x="3886630" y="1957359"/>
              <a:ext cx="668551" cy="2183129"/>
            </a:xfrm>
            <a:prstGeom prst="bentConnector3">
              <a:avLst>
                <a:gd name="adj1" fmla="val 49755"/>
              </a:avLst>
            </a:prstGeom>
            <a:ln>
              <a:headEnd/>
              <a:tailEnd type="triangle" w="med" len="med"/>
            </a:ln>
          </p:spPr>
          <p:style>
            <a:lnRef idx="2">
              <a:schemeClr val="accent6">
                <a:shade val="50000"/>
              </a:schemeClr>
            </a:lnRef>
            <a:fillRef idx="1">
              <a:schemeClr val="accent6"/>
            </a:fillRef>
            <a:effectRef idx="0">
              <a:schemeClr val="accent6"/>
            </a:effectRef>
            <a:fontRef idx="minor">
              <a:schemeClr val="lt1"/>
            </a:fontRef>
          </p:style>
        </p:cxnSp>
        <p:cxnSp>
          <p:nvCxnSpPr>
            <p:cNvPr id="19" name="AutoShape 177">
              <a:extLst>
                <a:ext uri="{FF2B5EF4-FFF2-40B4-BE49-F238E27FC236}">
                  <a16:creationId xmlns:a16="http://schemas.microsoft.com/office/drawing/2014/main" id="{A93A5B03-5CA0-5F42-AAB0-61E1761D7D57}"/>
                </a:ext>
              </a:extLst>
            </p:cNvPr>
            <p:cNvCxnSpPr>
              <a:cxnSpLocks noRot="1" noChangeAspect="1" noEditPoints="1" noChangeArrowheads="1" noChangeShapeType="1"/>
              <a:stCxn id="8" idx="2"/>
              <a:endCxn id="15" idx="0"/>
            </p:cNvCxnSpPr>
            <p:nvPr/>
          </p:nvCxnSpPr>
          <p:spPr bwMode="auto">
            <a:xfrm rot="16200000" flipH="1">
              <a:off x="5356530" y="2670591"/>
              <a:ext cx="668551" cy="756668"/>
            </a:xfrm>
            <a:prstGeom prst="bentConnector3">
              <a:avLst>
                <a:gd name="adj1" fmla="val 49755"/>
              </a:avLst>
            </a:prstGeom>
            <a:ln>
              <a:headEnd/>
              <a:tailEnd type="triangle" w="med" len="med"/>
            </a:ln>
          </p:spPr>
          <p:style>
            <a:lnRef idx="2">
              <a:schemeClr val="accent6">
                <a:shade val="50000"/>
              </a:schemeClr>
            </a:lnRef>
            <a:fillRef idx="1">
              <a:schemeClr val="accent6"/>
            </a:fillRef>
            <a:effectRef idx="0">
              <a:schemeClr val="accent6"/>
            </a:effectRef>
            <a:fontRef idx="minor">
              <a:schemeClr val="lt1"/>
            </a:fontRef>
          </p:style>
        </p:cxnSp>
        <p:cxnSp>
          <p:nvCxnSpPr>
            <p:cNvPr id="20" name="AutoShape 178">
              <a:extLst>
                <a:ext uri="{FF2B5EF4-FFF2-40B4-BE49-F238E27FC236}">
                  <a16:creationId xmlns:a16="http://schemas.microsoft.com/office/drawing/2014/main" id="{A2C5858B-97BC-9B4B-912A-3406E9550C5F}"/>
                </a:ext>
              </a:extLst>
            </p:cNvPr>
            <p:cNvCxnSpPr>
              <a:cxnSpLocks noRot="1" noChangeAspect="1" noEditPoints="1" noChangeArrowheads="1" noChangeShapeType="1"/>
              <a:stCxn id="8" idx="2"/>
              <a:endCxn id="16" idx="0"/>
            </p:cNvCxnSpPr>
            <p:nvPr/>
          </p:nvCxnSpPr>
          <p:spPr bwMode="auto">
            <a:xfrm rot="16200000" flipH="1">
              <a:off x="6078904" y="1947992"/>
              <a:ext cx="668551" cy="2200276"/>
            </a:xfrm>
            <a:prstGeom prst="bentConnector3">
              <a:avLst>
                <a:gd name="adj1" fmla="val 49755"/>
              </a:avLst>
            </a:prstGeom>
            <a:ln>
              <a:headEnd/>
              <a:tailEnd type="triangle" w="med" len="med"/>
            </a:ln>
          </p:spPr>
          <p:style>
            <a:lnRef idx="2">
              <a:schemeClr val="accent6">
                <a:shade val="50000"/>
              </a:schemeClr>
            </a:lnRef>
            <a:fillRef idx="1">
              <a:schemeClr val="accent6"/>
            </a:fillRef>
            <a:effectRef idx="0">
              <a:schemeClr val="accent6"/>
            </a:effectRef>
            <a:fontRef idx="minor">
              <a:schemeClr val="lt1"/>
            </a:fontRef>
          </p:style>
        </p:cxnSp>
        <p:cxnSp>
          <p:nvCxnSpPr>
            <p:cNvPr id="21" name="AutoShape 179">
              <a:extLst>
                <a:ext uri="{FF2B5EF4-FFF2-40B4-BE49-F238E27FC236}">
                  <a16:creationId xmlns:a16="http://schemas.microsoft.com/office/drawing/2014/main" id="{7E8E3F44-FADA-1844-9AB7-46CDDFA80D84}"/>
                </a:ext>
              </a:extLst>
            </p:cNvPr>
            <p:cNvCxnSpPr>
              <a:cxnSpLocks noRot="1" noChangeAspect="1" noEditPoints="1" noChangeArrowheads="1" noChangeShapeType="1"/>
              <a:stCxn id="9" idx="2"/>
              <a:endCxn id="10" idx="0"/>
            </p:cNvCxnSpPr>
            <p:nvPr/>
          </p:nvCxnSpPr>
          <p:spPr bwMode="auto">
            <a:xfrm>
              <a:off x="3129914" y="4001727"/>
              <a:ext cx="1143" cy="990917"/>
            </a:xfrm>
            <a:prstGeom prst="straightConnector1">
              <a:avLst/>
            </a:prstGeom>
            <a:ln>
              <a:headEnd/>
              <a:tailEnd type="triangle" w="med" len="med"/>
            </a:ln>
          </p:spPr>
          <p:style>
            <a:lnRef idx="2">
              <a:schemeClr val="accent6">
                <a:shade val="50000"/>
              </a:schemeClr>
            </a:lnRef>
            <a:fillRef idx="1">
              <a:schemeClr val="accent6"/>
            </a:fillRef>
            <a:effectRef idx="0">
              <a:schemeClr val="accent6"/>
            </a:effectRef>
            <a:fontRef idx="minor">
              <a:schemeClr val="lt1"/>
            </a:fontRef>
          </p:style>
        </p:cxnSp>
        <p:cxnSp>
          <p:nvCxnSpPr>
            <p:cNvPr id="22" name="AutoShape 180">
              <a:extLst>
                <a:ext uri="{FF2B5EF4-FFF2-40B4-BE49-F238E27FC236}">
                  <a16:creationId xmlns:a16="http://schemas.microsoft.com/office/drawing/2014/main" id="{2DD07C8E-EDCC-C445-8B6B-7E687086A80C}"/>
                </a:ext>
              </a:extLst>
            </p:cNvPr>
            <p:cNvCxnSpPr>
              <a:cxnSpLocks noRot="1" noChangeAspect="1" noEditPoints="1" noChangeArrowheads="1" noChangeShapeType="1"/>
              <a:stCxn id="9" idx="2"/>
              <a:endCxn id="11" idx="0"/>
            </p:cNvCxnSpPr>
            <p:nvPr/>
          </p:nvCxnSpPr>
          <p:spPr bwMode="auto">
            <a:xfrm>
              <a:off x="3129914" y="4001727"/>
              <a:ext cx="1496187" cy="990917"/>
            </a:xfrm>
            <a:prstGeom prst="straightConnector1">
              <a:avLst/>
            </a:prstGeom>
            <a:ln>
              <a:headEnd/>
              <a:tailEnd type="triangle" w="med" len="med"/>
            </a:ln>
          </p:spPr>
          <p:style>
            <a:lnRef idx="2">
              <a:schemeClr val="accent6">
                <a:shade val="50000"/>
              </a:schemeClr>
            </a:lnRef>
            <a:fillRef idx="1">
              <a:schemeClr val="accent6"/>
            </a:fillRef>
            <a:effectRef idx="0">
              <a:schemeClr val="accent6"/>
            </a:effectRef>
            <a:fontRef idx="minor">
              <a:schemeClr val="lt1"/>
            </a:fontRef>
          </p:style>
        </p:cxnSp>
        <p:cxnSp>
          <p:nvCxnSpPr>
            <p:cNvPr id="23" name="AutoShape 181">
              <a:extLst>
                <a:ext uri="{FF2B5EF4-FFF2-40B4-BE49-F238E27FC236}">
                  <a16:creationId xmlns:a16="http://schemas.microsoft.com/office/drawing/2014/main" id="{39E63E39-0E1B-324A-AA62-8298734D9A51}"/>
                </a:ext>
              </a:extLst>
            </p:cNvPr>
            <p:cNvCxnSpPr>
              <a:cxnSpLocks noRot="1" noChangeAspect="1" noEditPoints="1" noChangeArrowheads="1" noChangeShapeType="1"/>
              <a:stCxn id="9" idx="2"/>
              <a:endCxn id="12" idx="0"/>
            </p:cNvCxnSpPr>
            <p:nvPr/>
          </p:nvCxnSpPr>
          <p:spPr bwMode="auto">
            <a:xfrm>
              <a:off x="3129914" y="4001727"/>
              <a:ext cx="2939795" cy="990917"/>
            </a:xfrm>
            <a:prstGeom prst="straightConnector1">
              <a:avLst/>
            </a:prstGeom>
            <a:ln>
              <a:headEnd/>
              <a:tailEnd type="triangle" w="med" len="med"/>
            </a:ln>
          </p:spPr>
          <p:style>
            <a:lnRef idx="2">
              <a:schemeClr val="accent6">
                <a:shade val="50000"/>
              </a:schemeClr>
            </a:lnRef>
            <a:fillRef idx="1">
              <a:schemeClr val="accent6"/>
            </a:fillRef>
            <a:effectRef idx="0">
              <a:schemeClr val="accent6"/>
            </a:effectRef>
            <a:fontRef idx="minor">
              <a:schemeClr val="lt1"/>
            </a:fontRef>
          </p:style>
        </p:cxnSp>
        <p:cxnSp>
          <p:nvCxnSpPr>
            <p:cNvPr id="24" name="AutoShape 182">
              <a:extLst>
                <a:ext uri="{FF2B5EF4-FFF2-40B4-BE49-F238E27FC236}">
                  <a16:creationId xmlns:a16="http://schemas.microsoft.com/office/drawing/2014/main" id="{197925D7-89C8-D842-9810-DF429419F7B4}"/>
                </a:ext>
              </a:extLst>
            </p:cNvPr>
            <p:cNvCxnSpPr>
              <a:cxnSpLocks noRot="1" noChangeAspect="1" noEditPoints="1" noChangeArrowheads="1" noChangeShapeType="1"/>
              <a:stCxn id="9" idx="2"/>
              <a:endCxn id="13" idx="0"/>
            </p:cNvCxnSpPr>
            <p:nvPr/>
          </p:nvCxnSpPr>
          <p:spPr bwMode="auto">
            <a:xfrm>
              <a:off x="3129914" y="4001727"/>
              <a:ext cx="4383404" cy="990917"/>
            </a:xfrm>
            <a:prstGeom prst="straightConnector1">
              <a:avLst/>
            </a:prstGeom>
            <a:ln>
              <a:headEnd/>
              <a:tailEnd type="triangle" w="med" len="med"/>
            </a:ln>
          </p:spPr>
          <p:style>
            <a:lnRef idx="2">
              <a:schemeClr val="accent6">
                <a:shade val="50000"/>
              </a:schemeClr>
            </a:lnRef>
            <a:fillRef idx="1">
              <a:schemeClr val="accent6"/>
            </a:fillRef>
            <a:effectRef idx="0">
              <a:schemeClr val="accent6"/>
            </a:effectRef>
            <a:fontRef idx="minor">
              <a:schemeClr val="lt1"/>
            </a:fontRef>
          </p:style>
        </p:cxnSp>
        <p:cxnSp>
          <p:nvCxnSpPr>
            <p:cNvPr id="25" name="AutoShape 183">
              <a:extLst>
                <a:ext uri="{FF2B5EF4-FFF2-40B4-BE49-F238E27FC236}">
                  <a16:creationId xmlns:a16="http://schemas.microsoft.com/office/drawing/2014/main" id="{786729EB-A4AB-9D49-9BED-CC3C6C67BCFB}"/>
                </a:ext>
              </a:extLst>
            </p:cNvPr>
            <p:cNvCxnSpPr>
              <a:cxnSpLocks noRot="1" noChangeAspect="1" noEditPoints="1" noChangeArrowheads="1" noChangeShapeType="1"/>
              <a:stCxn id="14" idx="2"/>
              <a:endCxn id="10" idx="0"/>
            </p:cNvCxnSpPr>
            <p:nvPr/>
          </p:nvCxnSpPr>
          <p:spPr bwMode="auto">
            <a:xfrm flipH="1">
              <a:off x="3129914" y="4001727"/>
              <a:ext cx="1496187" cy="990917"/>
            </a:xfrm>
            <a:prstGeom prst="straightConnector1">
              <a:avLst/>
            </a:prstGeom>
            <a:ln>
              <a:headEnd/>
              <a:tailEnd type="triangle" w="med" len="med"/>
            </a:ln>
          </p:spPr>
          <p:style>
            <a:lnRef idx="2">
              <a:schemeClr val="accent6">
                <a:shade val="50000"/>
              </a:schemeClr>
            </a:lnRef>
            <a:fillRef idx="1">
              <a:schemeClr val="accent6"/>
            </a:fillRef>
            <a:effectRef idx="0">
              <a:schemeClr val="accent6"/>
            </a:effectRef>
            <a:fontRef idx="minor">
              <a:schemeClr val="lt1"/>
            </a:fontRef>
          </p:style>
        </p:cxnSp>
        <p:cxnSp>
          <p:nvCxnSpPr>
            <p:cNvPr id="26" name="AutoShape 184">
              <a:extLst>
                <a:ext uri="{FF2B5EF4-FFF2-40B4-BE49-F238E27FC236}">
                  <a16:creationId xmlns:a16="http://schemas.microsoft.com/office/drawing/2014/main" id="{884DE19A-190D-9843-9E5F-6F424D014AA8}"/>
                </a:ext>
              </a:extLst>
            </p:cNvPr>
            <p:cNvCxnSpPr>
              <a:cxnSpLocks noRot="1" noChangeAspect="1" noEditPoints="1" noChangeArrowheads="1" noChangeShapeType="1"/>
              <a:stCxn id="14" idx="2"/>
              <a:endCxn id="11" idx="0"/>
            </p:cNvCxnSpPr>
            <p:nvPr/>
          </p:nvCxnSpPr>
          <p:spPr bwMode="auto">
            <a:xfrm>
              <a:off x="4626099" y="4001727"/>
              <a:ext cx="1143" cy="990917"/>
            </a:xfrm>
            <a:prstGeom prst="straightConnector1">
              <a:avLst/>
            </a:prstGeom>
            <a:ln>
              <a:headEnd/>
              <a:tailEnd type="triangle" w="med" len="med"/>
            </a:ln>
          </p:spPr>
          <p:style>
            <a:lnRef idx="2">
              <a:schemeClr val="accent6">
                <a:shade val="50000"/>
              </a:schemeClr>
            </a:lnRef>
            <a:fillRef idx="1">
              <a:schemeClr val="accent6"/>
            </a:fillRef>
            <a:effectRef idx="0">
              <a:schemeClr val="accent6"/>
            </a:effectRef>
            <a:fontRef idx="minor">
              <a:schemeClr val="lt1"/>
            </a:fontRef>
          </p:style>
        </p:cxnSp>
        <p:cxnSp>
          <p:nvCxnSpPr>
            <p:cNvPr id="27" name="AutoShape 185">
              <a:extLst>
                <a:ext uri="{FF2B5EF4-FFF2-40B4-BE49-F238E27FC236}">
                  <a16:creationId xmlns:a16="http://schemas.microsoft.com/office/drawing/2014/main" id="{F17D0315-904A-384F-A32A-3D0D6C16ED1C}"/>
                </a:ext>
              </a:extLst>
            </p:cNvPr>
            <p:cNvCxnSpPr>
              <a:cxnSpLocks noRot="1" noChangeAspect="1" noEditPoints="1" noChangeArrowheads="1" noChangeShapeType="1"/>
              <a:stCxn id="14" idx="2"/>
              <a:endCxn id="12" idx="0"/>
            </p:cNvCxnSpPr>
            <p:nvPr/>
          </p:nvCxnSpPr>
          <p:spPr bwMode="auto">
            <a:xfrm>
              <a:off x="4626099" y="4001727"/>
              <a:ext cx="1443609" cy="990917"/>
            </a:xfrm>
            <a:prstGeom prst="straightConnector1">
              <a:avLst/>
            </a:prstGeom>
            <a:ln>
              <a:headEnd/>
              <a:tailEnd type="triangle" w="med" len="med"/>
            </a:ln>
          </p:spPr>
          <p:style>
            <a:lnRef idx="2">
              <a:schemeClr val="accent6">
                <a:shade val="50000"/>
              </a:schemeClr>
            </a:lnRef>
            <a:fillRef idx="1">
              <a:schemeClr val="accent6"/>
            </a:fillRef>
            <a:effectRef idx="0">
              <a:schemeClr val="accent6"/>
            </a:effectRef>
            <a:fontRef idx="minor">
              <a:schemeClr val="lt1"/>
            </a:fontRef>
          </p:style>
        </p:cxnSp>
        <p:cxnSp>
          <p:nvCxnSpPr>
            <p:cNvPr id="28" name="AutoShape 186">
              <a:extLst>
                <a:ext uri="{FF2B5EF4-FFF2-40B4-BE49-F238E27FC236}">
                  <a16:creationId xmlns:a16="http://schemas.microsoft.com/office/drawing/2014/main" id="{E0CC9EE3-01B6-B144-9E89-117ACE1562B1}"/>
                </a:ext>
              </a:extLst>
            </p:cNvPr>
            <p:cNvCxnSpPr>
              <a:cxnSpLocks noRot="1" noChangeAspect="1" noEditPoints="1" noChangeArrowheads="1" noChangeShapeType="1"/>
              <a:stCxn id="14" idx="2"/>
              <a:endCxn id="13" idx="0"/>
            </p:cNvCxnSpPr>
            <p:nvPr/>
          </p:nvCxnSpPr>
          <p:spPr bwMode="auto">
            <a:xfrm>
              <a:off x="4626099" y="4001727"/>
              <a:ext cx="2887217" cy="990917"/>
            </a:xfrm>
            <a:prstGeom prst="straightConnector1">
              <a:avLst/>
            </a:prstGeom>
            <a:ln>
              <a:headEnd/>
              <a:tailEnd type="triangle" w="med" len="med"/>
            </a:ln>
          </p:spPr>
          <p:style>
            <a:lnRef idx="2">
              <a:schemeClr val="accent6">
                <a:shade val="50000"/>
              </a:schemeClr>
            </a:lnRef>
            <a:fillRef idx="1">
              <a:schemeClr val="accent6"/>
            </a:fillRef>
            <a:effectRef idx="0">
              <a:schemeClr val="accent6"/>
            </a:effectRef>
            <a:fontRef idx="minor">
              <a:schemeClr val="lt1"/>
            </a:fontRef>
          </p:style>
        </p:cxnSp>
        <p:cxnSp>
          <p:nvCxnSpPr>
            <p:cNvPr id="29" name="AutoShape 187">
              <a:extLst>
                <a:ext uri="{FF2B5EF4-FFF2-40B4-BE49-F238E27FC236}">
                  <a16:creationId xmlns:a16="http://schemas.microsoft.com/office/drawing/2014/main" id="{A8862A8D-2A75-A042-A235-E822D695CD2D}"/>
                </a:ext>
              </a:extLst>
            </p:cNvPr>
            <p:cNvCxnSpPr>
              <a:cxnSpLocks noRot="1" noChangeAspect="1" noEditPoints="1" noChangeArrowheads="1" noChangeShapeType="1"/>
              <a:stCxn id="15" idx="2"/>
              <a:endCxn id="10" idx="0"/>
            </p:cNvCxnSpPr>
            <p:nvPr/>
          </p:nvCxnSpPr>
          <p:spPr bwMode="auto">
            <a:xfrm flipH="1">
              <a:off x="3129914" y="4001727"/>
              <a:ext cx="2939795" cy="990917"/>
            </a:xfrm>
            <a:prstGeom prst="straightConnector1">
              <a:avLst/>
            </a:prstGeom>
            <a:ln>
              <a:headEnd/>
              <a:tailEnd type="triangle" w="med" len="med"/>
            </a:ln>
          </p:spPr>
          <p:style>
            <a:lnRef idx="2">
              <a:schemeClr val="accent6">
                <a:shade val="50000"/>
              </a:schemeClr>
            </a:lnRef>
            <a:fillRef idx="1">
              <a:schemeClr val="accent6"/>
            </a:fillRef>
            <a:effectRef idx="0">
              <a:schemeClr val="accent6"/>
            </a:effectRef>
            <a:fontRef idx="minor">
              <a:schemeClr val="lt1"/>
            </a:fontRef>
          </p:style>
        </p:cxnSp>
        <p:cxnSp>
          <p:nvCxnSpPr>
            <p:cNvPr id="30" name="AutoShape 188">
              <a:extLst>
                <a:ext uri="{FF2B5EF4-FFF2-40B4-BE49-F238E27FC236}">
                  <a16:creationId xmlns:a16="http://schemas.microsoft.com/office/drawing/2014/main" id="{B2BA9755-8DD7-2D49-8BEE-7649D9CF1A20}"/>
                </a:ext>
              </a:extLst>
            </p:cNvPr>
            <p:cNvCxnSpPr>
              <a:cxnSpLocks noRot="1" noChangeAspect="1" noEditPoints="1" noChangeArrowheads="1" noChangeShapeType="1"/>
              <a:stCxn id="15" idx="2"/>
              <a:endCxn id="11" idx="0"/>
            </p:cNvCxnSpPr>
            <p:nvPr/>
          </p:nvCxnSpPr>
          <p:spPr bwMode="auto">
            <a:xfrm flipH="1">
              <a:off x="4626099" y="4001727"/>
              <a:ext cx="1443609" cy="990917"/>
            </a:xfrm>
            <a:prstGeom prst="straightConnector1">
              <a:avLst/>
            </a:prstGeom>
            <a:ln>
              <a:headEnd/>
              <a:tailEnd type="triangle" w="med" len="med"/>
            </a:ln>
          </p:spPr>
          <p:style>
            <a:lnRef idx="2">
              <a:schemeClr val="accent6">
                <a:shade val="50000"/>
              </a:schemeClr>
            </a:lnRef>
            <a:fillRef idx="1">
              <a:schemeClr val="accent6"/>
            </a:fillRef>
            <a:effectRef idx="0">
              <a:schemeClr val="accent6"/>
            </a:effectRef>
            <a:fontRef idx="minor">
              <a:schemeClr val="lt1"/>
            </a:fontRef>
          </p:style>
        </p:cxnSp>
        <p:cxnSp>
          <p:nvCxnSpPr>
            <p:cNvPr id="31" name="AutoShape 189">
              <a:extLst>
                <a:ext uri="{FF2B5EF4-FFF2-40B4-BE49-F238E27FC236}">
                  <a16:creationId xmlns:a16="http://schemas.microsoft.com/office/drawing/2014/main" id="{E78809B6-94CC-3345-B066-4829F3CECBBC}"/>
                </a:ext>
              </a:extLst>
            </p:cNvPr>
            <p:cNvCxnSpPr>
              <a:cxnSpLocks noRot="1" noChangeAspect="1" noEditPoints="1" noChangeArrowheads="1" noChangeShapeType="1"/>
              <a:stCxn id="15" idx="2"/>
              <a:endCxn id="12" idx="0"/>
            </p:cNvCxnSpPr>
            <p:nvPr/>
          </p:nvCxnSpPr>
          <p:spPr bwMode="auto">
            <a:xfrm>
              <a:off x="6069708" y="4001727"/>
              <a:ext cx="1143" cy="990917"/>
            </a:xfrm>
            <a:prstGeom prst="straightConnector1">
              <a:avLst/>
            </a:prstGeom>
            <a:ln>
              <a:headEnd/>
              <a:tailEnd type="triangle" w="med" len="med"/>
            </a:ln>
          </p:spPr>
          <p:style>
            <a:lnRef idx="2">
              <a:schemeClr val="accent6">
                <a:shade val="50000"/>
              </a:schemeClr>
            </a:lnRef>
            <a:fillRef idx="1">
              <a:schemeClr val="accent6"/>
            </a:fillRef>
            <a:effectRef idx="0">
              <a:schemeClr val="accent6"/>
            </a:effectRef>
            <a:fontRef idx="minor">
              <a:schemeClr val="lt1"/>
            </a:fontRef>
          </p:style>
        </p:cxnSp>
        <p:cxnSp>
          <p:nvCxnSpPr>
            <p:cNvPr id="32" name="AutoShape 190">
              <a:extLst>
                <a:ext uri="{FF2B5EF4-FFF2-40B4-BE49-F238E27FC236}">
                  <a16:creationId xmlns:a16="http://schemas.microsoft.com/office/drawing/2014/main" id="{B5079796-1EAC-244D-9396-0659B98F050B}"/>
                </a:ext>
              </a:extLst>
            </p:cNvPr>
            <p:cNvCxnSpPr>
              <a:cxnSpLocks noRot="1" noChangeAspect="1" noEditPoints="1" noChangeArrowheads="1" noChangeShapeType="1"/>
              <a:stCxn id="15" idx="2"/>
              <a:endCxn id="13" idx="0"/>
            </p:cNvCxnSpPr>
            <p:nvPr/>
          </p:nvCxnSpPr>
          <p:spPr bwMode="auto">
            <a:xfrm>
              <a:off x="6069708" y="4001727"/>
              <a:ext cx="1443609" cy="990917"/>
            </a:xfrm>
            <a:prstGeom prst="straightConnector1">
              <a:avLst/>
            </a:prstGeom>
            <a:ln>
              <a:headEnd/>
              <a:tailEnd type="triangle" w="med" len="med"/>
            </a:ln>
          </p:spPr>
          <p:style>
            <a:lnRef idx="2">
              <a:schemeClr val="accent6">
                <a:shade val="50000"/>
              </a:schemeClr>
            </a:lnRef>
            <a:fillRef idx="1">
              <a:schemeClr val="accent6"/>
            </a:fillRef>
            <a:effectRef idx="0">
              <a:schemeClr val="accent6"/>
            </a:effectRef>
            <a:fontRef idx="minor">
              <a:schemeClr val="lt1"/>
            </a:fontRef>
          </p:style>
        </p:cxnSp>
        <p:cxnSp>
          <p:nvCxnSpPr>
            <p:cNvPr id="33" name="AutoShape 191">
              <a:extLst>
                <a:ext uri="{FF2B5EF4-FFF2-40B4-BE49-F238E27FC236}">
                  <a16:creationId xmlns:a16="http://schemas.microsoft.com/office/drawing/2014/main" id="{666968C0-384F-7B4F-A61B-DC563412F72B}"/>
                </a:ext>
              </a:extLst>
            </p:cNvPr>
            <p:cNvCxnSpPr>
              <a:cxnSpLocks noRot="1" noChangeAspect="1" noEditPoints="1" noChangeArrowheads="1" noChangeShapeType="1"/>
              <a:stCxn id="16" idx="2"/>
              <a:endCxn id="10" idx="0"/>
            </p:cNvCxnSpPr>
            <p:nvPr/>
          </p:nvCxnSpPr>
          <p:spPr bwMode="auto">
            <a:xfrm flipH="1">
              <a:off x="3129914" y="4001727"/>
              <a:ext cx="4383404" cy="990917"/>
            </a:xfrm>
            <a:prstGeom prst="straightConnector1">
              <a:avLst/>
            </a:prstGeom>
            <a:ln>
              <a:headEnd/>
              <a:tailEnd type="triangle" w="med" len="med"/>
            </a:ln>
          </p:spPr>
          <p:style>
            <a:lnRef idx="2">
              <a:schemeClr val="accent6">
                <a:shade val="50000"/>
              </a:schemeClr>
            </a:lnRef>
            <a:fillRef idx="1">
              <a:schemeClr val="accent6"/>
            </a:fillRef>
            <a:effectRef idx="0">
              <a:schemeClr val="accent6"/>
            </a:effectRef>
            <a:fontRef idx="minor">
              <a:schemeClr val="lt1"/>
            </a:fontRef>
          </p:style>
        </p:cxnSp>
        <p:cxnSp>
          <p:nvCxnSpPr>
            <p:cNvPr id="34" name="AutoShape 192">
              <a:extLst>
                <a:ext uri="{FF2B5EF4-FFF2-40B4-BE49-F238E27FC236}">
                  <a16:creationId xmlns:a16="http://schemas.microsoft.com/office/drawing/2014/main" id="{C4CDE997-E845-8440-848E-2672E1AD2BF7}"/>
                </a:ext>
              </a:extLst>
            </p:cNvPr>
            <p:cNvCxnSpPr>
              <a:cxnSpLocks noRot="1" noChangeAspect="1" noEditPoints="1" noChangeArrowheads="1" noChangeShapeType="1"/>
              <a:stCxn id="16" idx="2"/>
              <a:endCxn id="11" idx="0"/>
            </p:cNvCxnSpPr>
            <p:nvPr/>
          </p:nvCxnSpPr>
          <p:spPr bwMode="auto">
            <a:xfrm flipH="1">
              <a:off x="4626099" y="4001727"/>
              <a:ext cx="2887217" cy="990917"/>
            </a:xfrm>
            <a:prstGeom prst="straightConnector1">
              <a:avLst/>
            </a:prstGeom>
            <a:ln>
              <a:headEnd/>
              <a:tailEnd type="triangle" w="med" len="med"/>
            </a:ln>
          </p:spPr>
          <p:style>
            <a:lnRef idx="2">
              <a:schemeClr val="accent6">
                <a:shade val="50000"/>
              </a:schemeClr>
            </a:lnRef>
            <a:fillRef idx="1">
              <a:schemeClr val="accent6"/>
            </a:fillRef>
            <a:effectRef idx="0">
              <a:schemeClr val="accent6"/>
            </a:effectRef>
            <a:fontRef idx="minor">
              <a:schemeClr val="lt1"/>
            </a:fontRef>
          </p:style>
        </p:cxnSp>
        <p:cxnSp>
          <p:nvCxnSpPr>
            <p:cNvPr id="35" name="AutoShape 193">
              <a:extLst>
                <a:ext uri="{FF2B5EF4-FFF2-40B4-BE49-F238E27FC236}">
                  <a16:creationId xmlns:a16="http://schemas.microsoft.com/office/drawing/2014/main" id="{63F5A598-CD1B-564E-ABFA-C64629A0D54F}"/>
                </a:ext>
              </a:extLst>
            </p:cNvPr>
            <p:cNvCxnSpPr>
              <a:cxnSpLocks noRot="1" noChangeAspect="1" noEditPoints="1" noChangeArrowheads="1" noChangeShapeType="1"/>
              <a:stCxn id="16" idx="2"/>
              <a:endCxn id="12" idx="0"/>
            </p:cNvCxnSpPr>
            <p:nvPr/>
          </p:nvCxnSpPr>
          <p:spPr bwMode="auto">
            <a:xfrm flipH="1">
              <a:off x="6069708" y="4001727"/>
              <a:ext cx="1443609" cy="990917"/>
            </a:xfrm>
            <a:prstGeom prst="straightConnector1">
              <a:avLst/>
            </a:prstGeom>
            <a:ln>
              <a:headEnd/>
              <a:tailEnd type="triangle" w="med" len="med"/>
            </a:ln>
          </p:spPr>
          <p:style>
            <a:lnRef idx="2">
              <a:schemeClr val="accent6">
                <a:shade val="50000"/>
              </a:schemeClr>
            </a:lnRef>
            <a:fillRef idx="1">
              <a:schemeClr val="accent6"/>
            </a:fillRef>
            <a:effectRef idx="0">
              <a:schemeClr val="accent6"/>
            </a:effectRef>
            <a:fontRef idx="minor">
              <a:schemeClr val="lt1"/>
            </a:fontRef>
          </p:style>
        </p:cxnSp>
        <p:cxnSp>
          <p:nvCxnSpPr>
            <p:cNvPr id="36" name="AutoShape 194">
              <a:extLst>
                <a:ext uri="{FF2B5EF4-FFF2-40B4-BE49-F238E27FC236}">
                  <a16:creationId xmlns:a16="http://schemas.microsoft.com/office/drawing/2014/main" id="{0935D9C2-CC96-C74A-A5A6-F40E5DBA6809}"/>
                </a:ext>
              </a:extLst>
            </p:cNvPr>
            <p:cNvCxnSpPr>
              <a:cxnSpLocks noRot="1" noChangeAspect="1" noEditPoints="1" noChangeArrowheads="1" noChangeShapeType="1"/>
              <a:stCxn id="16" idx="2"/>
              <a:endCxn id="13" idx="0"/>
            </p:cNvCxnSpPr>
            <p:nvPr/>
          </p:nvCxnSpPr>
          <p:spPr bwMode="auto">
            <a:xfrm>
              <a:off x="7512271" y="4001727"/>
              <a:ext cx="1143" cy="990917"/>
            </a:xfrm>
            <a:prstGeom prst="straightConnector1">
              <a:avLst/>
            </a:prstGeom>
            <a:ln>
              <a:headEnd/>
              <a:tailEnd type="triangle" w="med" len="med"/>
            </a:ln>
          </p:spPr>
          <p:style>
            <a:lnRef idx="2">
              <a:schemeClr val="accent6">
                <a:shade val="50000"/>
              </a:schemeClr>
            </a:lnRef>
            <a:fillRef idx="1">
              <a:schemeClr val="accent6"/>
            </a:fillRef>
            <a:effectRef idx="0">
              <a:schemeClr val="accent6"/>
            </a:effectRef>
            <a:fontRef idx="minor">
              <a:schemeClr val="lt1"/>
            </a:fontRef>
          </p:style>
        </p:cxnSp>
      </p:grpSp>
    </p:spTree>
    <p:extLst>
      <p:ext uri="{BB962C8B-B14F-4D97-AF65-F5344CB8AC3E}">
        <p14:creationId xmlns:p14="http://schemas.microsoft.com/office/powerpoint/2010/main" val="22931997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D0B0CA09-5534-954A-B926-1A93A91654F8}"/>
              </a:ext>
            </a:extLst>
          </p:cNvPr>
          <p:cNvSpPr>
            <a:spLocks noGrp="1"/>
          </p:cNvSpPr>
          <p:nvPr>
            <p:ph type="title"/>
          </p:nvPr>
        </p:nvSpPr>
        <p:spPr/>
        <p:txBody>
          <a:bodyPr/>
          <a:lstStyle/>
          <a:p>
            <a:endParaRPr lang="tr-TR" dirty="0"/>
          </a:p>
        </p:txBody>
      </p:sp>
      <p:sp>
        <p:nvSpPr>
          <p:cNvPr id="6" name="Dikdörtgen 5">
            <a:extLst>
              <a:ext uri="{FF2B5EF4-FFF2-40B4-BE49-F238E27FC236}">
                <a16:creationId xmlns:a16="http://schemas.microsoft.com/office/drawing/2014/main" id="{7A56D8D5-7217-1349-8D4E-A6A5C2B0D92A}"/>
              </a:ext>
            </a:extLst>
          </p:cNvPr>
          <p:cNvSpPr/>
          <p:nvPr/>
        </p:nvSpPr>
        <p:spPr>
          <a:xfrm>
            <a:off x="304800" y="1417638"/>
            <a:ext cx="8610600" cy="461665"/>
          </a:xfrm>
          <a:prstGeom prst="rect">
            <a:avLst/>
          </a:prstGeom>
        </p:spPr>
        <p:txBody>
          <a:bodyPr wrap="square">
            <a:spAutoFit/>
          </a:bodyPr>
          <a:lstStyle/>
          <a:p>
            <a:r>
              <a:rPr lang="tr-TR" sz="2400" i="1" dirty="0">
                <a:solidFill>
                  <a:srgbClr val="000000"/>
                </a:solidFill>
                <a:latin typeface="Times New Roman" panose="02020603050405020304" pitchFamily="18" charset="0"/>
                <a:ea typeface="Times New Roman" panose="02020603050405020304" pitchFamily="18" charset="0"/>
              </a:rPr>
              <a:t>Aşama 5- </a:t>
            </a:r>
            <a:r>
              <a:rPr lang="tr-TR" sz="2400" i="1" dirty="0">
                <a:latin typeface="Times New Roman" panose="02020603050405020304" pitchFamily="18" charset="0"/>
                <a:ea typeface="Times New Roman" panose="02020603050405020304" pitchFamily="18" charset="0"/>
              </a:rPr>
              <a:t>Görece Önem Ölçeğinin Belirlenmesi:</a:t>
            </a:r>
            <a:endParaRPr lang="tr-TR" sz="2400" dirty="0"/>
          </a:p>
        </p:txBody>
      </p:sp>
      <p:graphicFrame>
        <p:nvGraphicFramePr>
          <p:cNvPr id="7" name="Tablo 6">
            <a:extLst>
              <a:ext uri="{FF2B5EF4-FFF2-40B4-BE49-F238E27FC236}">
                <a16:creationId xmlns:a16="http://schemas.microsoft.com/office/drawing/2014/main" id="{F8F5615C-1534-954B-B7E1-3FD03387DEB0}"/>
              </a:ext>
            </a:extLst>
          </p:cNvPr>
          <p:cNvGraphicFramePr>
            <a:graphicFrameLocks noGrp="1"/>
          </p:cNvGraphicFramePr>
          <p:nvPr>
            <p:extLst>
              <p:ext uri="{D42A27DB-BD31-4B8C-83A1-F6EECF244321}">
                <p14:modId xmlns:p14="http://schemas.microsoft.com/office/powerpoint/2010/main" val="1969525981"/>
              </p:ext>
            </p:extLst>
          </p:nvPr>
        </p:nvGraphicFramePr>
        <p:xfrm>
          <a:off x="304800" y="2079598"/>
          <a:ext cx="8292662" cy="4033280"/>
        </p:xfrm>
        <a:graphic>
          <a:graphicData uri="http://schemas.openxmlformats.org/drawingml/2006/table">
            <a:tbl>
              <a:tblPr firstRow="1" firstCol="1" bandRow="1">
                <a:tableStyleId>{5940675A-B579-460E-94D1-54222C63F5DA}</a:tableStyleId>
              </a:tblPr>
              <a:tblGrid>
                <a:gridCol w="1524350">
                  <a:extLst>
                    <a:ext uri="{9D8B030D-6E8A-4147-A177-3AD203B41FA5}">
                      <a16:colId xmlns:a16="http://schemas.microsoft.com/office/drawing/2014/main" val="574860773"/>
                    </a:ext>
                  </a:extLst>
                </a:gridCol>
                <a:gridCol w="2090432">
                  <a:extLst>
                    <a:ext uri="{9D8B030D-6E8A-4147-A177-3AD203B41FA5}">
                      <a16:colId xmlns:a16="http://schemas.microsoft.com/office/drawing/2014/main" val="2016314012"/>
                    </a:ext>
                  </a:extLst>
                </a:gridCol>
                <a:gridCol w="4677880">
                  <a:extLst>
                    <a:ext uri="{9D8B030D-6E8A-4147-A177-3AD203B41FA5}">
                      <a16:colId xmlns:a16="http://schemas.microsoft.com/office/drawing/2014/main" val="207333070"/>
                    </a:ext>
                  </a:extLst>
                </a:gridCol>
              </a:tblGrid>
              <a:tr h="497781">
                <a:tc>
                  <a:txBody>
                    <a:bodyPr/>
                    <a:lstStyle/>
                    <a:p>
                      <a:pPr algn="just">
                        <a:spcAft>
                          <a:spcPts val="0"/>
                        </a:spcAft>
                      </a:pPr>
                      <a:r>
                        <a:rPr lang="tr-TR" sz="1800" spc="-10" dirty="0">
                          <a:effectLst/>
                        </a:rPr>
                        <a:t>Önem Derecesi</a:t>
                      </a:r>
                      <a:endParaRPr lang="tr-TR" sz="18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solidFill>
                      <a:schemeClr val="bg1">
                        <a:lumMod val="95000"/>
                      </a:schemeClr>
                    </a:solidFill>
                  </a:tcPr>
                </a:tc>
                <a:tc>
                  <a:txBody>
                    <a:bodyPr/>
                    <a:lstStyle/>
                    <a:p>
                      <a:pPr algn="just">
                        <a:spcAft>
                          <a:spcPts val="0"/>
                        </a:spcAft>
                      </a:pPr>
                      <a:r>
                        <a:rPr lang="tr-TR" sz="1800" dirty="0">
                          <a:effectLst/>
                        </a:rPr>
                        <a:t>Kavramsal Karşılığı</a:t>
                      </a:r>
                      <a:endParaRPr lang="tr-TR" sz="18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solidFill>
                      <a:schemeClr val="bg1">
                        <a:lumMod val="95000"/>
                      </a:schemeClr>
                    </a:solidFill>
                  </a:tcPr>
                </a:tc>
                <a:tc>
                  <a:txBody>
                    <a:bodyPr/>
                    <a:lstStyle/>
                    <a:p>
                      <a:pPr algn="just">
                        <a:spcAft>
                          <a:spcPts val="0"/>
                        </a:spcAft>
                      </a:pPr>
                      <a:r>
                        <a:rPr lang="tr-TR" sz="1800" dirty="0">
                          <a:effectLst/>
                        </a:rPr>
                        <a:t>Açıklama</a:t>
                      </a:r>
                      <a:endParaRPr lang="tr-TR" sz="18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3028462184"/>
                  </a:ext>
                </a:extLst>
              </a:tr>
              <a:tr h="497781">
                <a:tc>
                  <a:txBody>
                    <a:bodyPr/>
                    <a:lstStyle/>
                    <a:p>
                      <a:pPr algn="just">
                        <a:spcAft>
                          <a:spcPts val="0"/>
                        </a:spcAft>
                      </a:pPr>
                      <a:r>
                        <a:rPr lang="tr-TR" sz="1800" dirty="0">
                          <a:effectLst/>
                        </a:rPr>
                        <a:t>1</a:t>
                      </a:r>
                      <a:endParaRPr lang="tr-TR" sz="18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solidFill>
                      <a:schemeClr val="bg1">
                        <a:lumMod val="95000"/>
                      </a:schemeClr>
                    </a:solidFill>
                  </a:tcPr>
                </a:tc>
                <a:tc>
                  <a:txBody>
                    <a:bodyPr/>
                    <a:lstStyle/>
                    <a:p>
                      <a:pPr algn="l">
                        <a:spcAft>
                          <a:spcPts val="0"/>
                        </a:spcAft>
                      </a:pPr>
                      <a:r>
                        <a:rPr lang="tr-TR" sz="1800" dirty="0">
                          <a:effectLst/>
                        </a:rPr>
                        <a:t>Eşit derecede önemli</a:t>
                      </a:r>
                      <a:endParaRPr lang="tr-TR" sz="18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spcAft>
                          <a:spcPts val="0"/>
                        </a:spcAft>
                      </a:pPr>
                      <a:r>
                        <a:rPr lang="tr-TR" sz="1800" spc="-5">
                          <a:effectLst/>
                        </a:rPr>
                        <a:t>İki seçenek eşit derecede ö</a:t>
                      </a:r>
                      <a:r>
                        <a:rPr lang="tr-TR" sz="1800">
                          <a:effectLst/>
                        </a:rPr>
                        <a:t>nemli</a:t>
                      </a:r>
                      <a:endParaRPr lang="tr-TR" sz="1800">
                        <a:solidFill>
                          <a:schemeClr val="tx1"/>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868464556"/>
                  </a:ext>
                </a:extLst>
              </a:tr>
              <a:tr h="497781">
                <a:tc>
                  <a:txBody>
                    <a:bodyPr/>
                    <a:lstStyle/>
                    <a:p>
                      <a:pPr algn="just">
                        <a:spcAft>
                          <a:spcPts val="0"/>
                        </a:spcAft>
                      </a:pPr>
                      <a:r>
                        <a:rPr lang="tr-TR" sz="1800" dirty="0">
                          <a:effectLst/>
                        </a:rPr>
                        <a:t>3</a:t>
                      </a:r>
                      <a:endParaRPr lang="tr-TR" sz="18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solidFill>
                      <a:schemeClr val="bg1">
                        <a:lumMod val="95000"/>
                      </a:schemeClr>
                    </a:solidFill>
                  </a:tcPr>
                </a:tc>
                <a:tc>
                  <a:txBody>
                    <a:bodyPr/>
                    <a:lstStyle/>
                    <a:p>
                      <a:pPr algn="l">
                        <a:spcAft>
                          <a:spcPts val="0"/>
                        </a:spcAft>
                      </a:pPr>
                      <a:r>
                        <a:rPr lang="tr-TR" sz="1800">
                          <a:effectLst/>
                        </a:rPr>
                        <a:t>Biraz daha fazla önemli</a:t>
                      </a:r>
                      <a:endParaRPr lang="tr-TR" sz="180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spcAft>
                          <a:spcPts val="0"/>
                        </a:spcAft>
                      </a:pPr>
                      <a:r>
                        <a:rPr lang="tr-TR" sz="1800" spc="-5">
                          <a:effectLst/>
                        </a:rPr>
                        <a:t>Bir seçenek diğerine göre biraz daha önemli</a:t>
                      </a:r>
                      <a:endParaRPr lang="tr-TR" sz="1800">
                        <a:solidFill>
                          <a:schemeClr val="tx1"/>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202165795"/>
                  </a:ext>
                </a:extLst>
              </a:tr>
              <a:tr h="497781">
                <a:tc>
                  <a:txBody>
                    <a:bodyPr/>
                    <a:lstStyle/>
                    <a:p>
                      <a:pPr algn="just">
                        <a:spcAft>
                          <a:spcPts val="0"/>
                        </a:spcAft>
                      </a:pPr>
                      <a:r>
                        <a:rPr lang="tr-TR" sz="1800" dirty="0">
                          <a:effectLst/>
                        </a:rPr>
                        <a:t>5</a:t>
                      </a:r>
                      <a:endParaRPr lang="tr-TR" sz="18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solidFill>
                      <a:schemeClr val="bg1">
                        <a:lumMod val="95000"/>
                      </a:schemeClr>
                    </a:solidFill>
                  </a:tcPr>
                </a:tc>
                <a:tc>
                  <a:txBody>
                    <a:bodyPr/>
                    <a:lstStyle/>
                    <a:p>
                      <a:pPr algn="l">
                        <a:spcAft>
                          <a:spcPts val="0"/>
                        </a:spcAft>
                      </a:pPr>
                      <a:r>
                        <a:rPr lang="tr-TR" sz="1800" spc="-10">
                          <a:effectLst/>
                        </a:rPr>
                        <a:t>Kuvvetli derecede önemli</a:t>
                      </a:r>
                      <a:endParaRPr lang="tr-TR" sz="180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spcAft>
                          <a:spcPts val="0"/>
                        </a:spcAft>
                      </a:pPr>
                      <a:r>
                        <a:rPr lang="tr-TR" sz="1800">
                          <a:effectLst/>
                        </a:rPr>
                        <a:t>Bir seçenek diğerine göre </a:t>
                      </a:r>
                      <a:r>
                        <a:rPr lang="tr-TR" sz="1800" spc="-5">
                          <a:effectLst/>
                        </a:rPr>
                        <a:t>oldukça önemli</a:t>
                      </a:r>
                      <a:endParaRPr lang="tr-TR" sz="1800">
                        <a:solidFill>
                          <a:schemeClr val="tx1"/>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703929417"/>
                  </a:ext>
                </a:extLst>
              </a:tr>
              <a:tr h="497781">
                <a:tc>
                  <a:txBody>
                    <a:bodyPr/>
                    <a:lstStyle/>
                    <a:p>
                      <a:pPr algn="just">
                        <a:spcAft>
                          <a:spcPts val="0"/>
                        </a:spcAft>
                      </a:pPr>
                      <a:r>
                        <a:rPr lang="tr-TR" sz="1800" dirty="0">
                          <a:effectLst/>
                        </a:rPr>
                        <a:t>7</a:t>
                      </a:r>
                      <a:endParaRPr lang="tr-TR" sz="18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solidFill>
                      <a:schemeClr val="bg1">
                        <a:lumMod val="95000"/>
                      </a:schemeClr>
                    </a:solidFill>
                  </a:tcPr>
                </a:tc>
                <a:tc>
                  <a:txBody>
                    <a:bodyPr/>
                    <a:lstStyle/>
                    <a:p>
                      <a:pPr algn="l">
                        <a:spcAft>
                          <a:spcPts val="0"/>
                        </a:spcAft>
                      </a:pPr>
                      <a:r>
                        <a:rPr lang="tr-TR" sz="1800" spc="-10">
                          <a:effectLst/>
                        </a:rPr>
                        <a:t>Çok kuvvetli derecede önemli</a:t>
                      </a:r>
                      <a:endParaRPr lang="tr-TR" sz="180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spcAft>
                          <a:spcPts val="0"/>
                        </a:spcAft>
                      </a:pPr>
                      <a:r>
                        <a:rPr lang="tr-TR" sz="1800" spc="-5">
                          <a:effectLst/>
                        </a:rPr>
                        <a:t>Bir seçenek diğerine göre çok önemli</a:t>
                      </a:r>
                      <a:endParaRPr lang="tr-TR" sz="1800">
                        <a:solidFill>
                          <a:schemeClr val="tx1"/>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598134822"/>
                  </a:ext>
                </a:extLst>
              </a:tr>
              <a:tr h="746671">
                <a:tc>
                  <a:txBody>
                    <a:bodyPr/>
                    <a:lstStyle/>
                    <a:p>
                      <a:pPr algn="just">
                        <a:spcAft>
                          <a:spcPts val="0"/>
                        </a:spcAft>
                      </a:pPr>
                      <a:r>
                        <a:rPr lang="tr-TR" sz="1800" dirty="0">
                          <a:effectLst/>
                        </a:rPr>
                        <a:t>9</a:t>
                      </a:r>
                      <a:endParaRPr lang="tr-TR" sz="18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solidFill>
                      <a:schemeClr val="bg1">
                        <a:lumMod val="95000"/>
                      </a:schemeClr>
                    </a:solidFill>
                  </a:tcPr>
                </a:tc>
                <a:tc>
                  <a:txBody>
                    <a:bodyPr/>
                    <a:lstStyle/>
                    <a:p>
                      <a:pPr algn="l">
                        <a:spcAft>
                          <a:spcPts val="0"/>
                        </a:spcAft>
                      </a:pPr>
                      <a:r>
                        <a:rPr lang="tr-TR" sz="1800" dirty="0">
                          <a:effectLst/>
                        </a:rPr>
                        <a:t>Kesin önemli</a:t>
                      </a:r>
                      <a:endParaRPr lang="tr-TR" sz="18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spcAft>
                          <a:spcPts val="0"/>
                        </a:spcAft>
                      </a:pPr>
                      <a:r>
                        <a:rPr lang="tr-TR" sz="1800" spc="-5">
                          <a:effectLst/>
                        </a:rPr>
                        <a:t>Bir seçeneğin diğerinden önemli olduğunu gösteren kanıt çok büyük güvenilirliğe sahiptir</a:t>
                      </a:r>
                      <a:endParaRPr lang="tr-TR" sz="1800">
                        <a:solidFill>
                          <a:schemeClr val="tx1"/>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851368872"/>
                  </a:ext>
                </a:extLst>
              </a:tr>
              <a:tr h="594268">
                <a:tc>
                  <a:txBody>
                    <a:bodyPr/>
                    <a:lstStyle/>
                    <a:p>
                      <a:pPr algn="just">
                        <a:spcAft>
                          <a:spcPts val="0"/>
                        </a:spcAft>
                      </a:pPr>
                      <a:r>
                        <a:rPr lang="tr-TR" sz="1800" dirty="0">
                          <a:effectLst/>
                        </a:rPr>
                        <a:t>2, 4, 6, 8</a:t>
                      </a:r>
                      <a:endParaRPr lang="tr-TR" sz="18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solidFill>
                      <a:schemeClr val="bg1">
                        <a:lumMod val="95000"/>
                      </a:schemeClr>
                    </a:solidFill>
                  </a:tcPr>
                </a:tc>
                <a:tc>
                  <a:txBody>
                    <a:bodyPr/>
                    <a:lstStyle/>
                    <a:p>
                      <a:pPr algn="l">
                        <a:spcAft>
                          <a:spcPts val="0"/>
                        </a:spcAft>
                      </a:pPr>
                      <a:r>
                        <a:rPr lang="tr-TR" sz="1800" dirty="0">
                          <a:effectLst/>
                        </a:rPr>
                        <a:t>Ara değerler</a:t>
                      </a:r>
                      <a:endParaRPr lang="tr-TR" sz="18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spcAft>
                          <a:spcPts val="0"/>
                        </a:spcAft>
                      </a:pPr>
                      <a:r>
                        <a:rPr lang="tr-TR" sz="1800" dirty="0">
                          <a:effectLst/>
                        </a:rPr>
                        <a:t>Yakın cevaplar uzlaşma gerektiğinde kullanılmak üzere iki ardışık yargı arasındaki değerler</a:t>
                      </a:r>
                      <a:endParaRPr lang="tr-TR" sz="18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236388482"/>
                  </a:ext>
                </a:extLst>
              </a:tr>
            </a:tbl>
          </a:graphicData>
        </a:graphic>
      </p:graphicFrame>
    </p:spTree>
    <p:extLst>
      <p:ext uri="{BB962C8B-B14F-4D97-AF65-F5344CB8AC3E}">
        <p14:creationId xmlns:p14="http://schemas.microsoft.com/office/powerpoint/2010/main" val="2392810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Content Placeholder 7"/>
          <p:cNvSpPr>
            <a:spLocks noGrp="1"/>
          </p:cNvSpPr>
          <p:nvPr>
            <p:ph idx="1"/>
          </p:nvPr>
        </p:nvSpPr>
        <p:spPr>
          <a:xfrm>
            <a:off x="609600" y="1220152"/>
            <a:ext cx="8077200" cy="4794567"/>
          </a:xfrm>
        </p:spPr>
        <p:txBody>
          <a:bodyPr/>
          <a:lstStyle/>
          <a:p>
            <a:r>
              <a:rPr lang="tr-TR" sz="2000" b="1" dirty="0">
                <a:solidFill>
                  <a:srgbClr val="C00000"/>
                </a:solidFill>
              </a:rPr>
              <a:t>Karar veren kişi sayısı açısından kararlar</a:t>
            </a:r>
          </a:p>
          <a:p>
            <a:pPr lvl="1"/>
            <a:r>
              <a:rPr lang="tr-TR" sz="2000" b="1" dirty="0"/>
              <a:t>Bireysel kararlar</a:t>
            </a:r>
          </a:p>
          <a:p>
            <a:pPr lvl="1"/>
            <a:r>
              <a:rPr lang="tr-TR" sz="2000" b="1" dirty="0"/>
              <a:t>Grup kararları</a:t>
            </a:r>
          </a:p>
          <a:p>
            <a:r>
              <a:rPr lang="tr-TR" sz="2000" b="1" dirty="0">
                <a:solidFill>
                  <a:srgbClr val="C00000"/>
                </a:solidFill>
              </a:rPr>
              <a:t>Bilgi derecesi açısından kararlar</a:t>
            </a:r>
          </a:p>
          <a:p>
            <a:pPr lvl="1"/>
            <a:r>
              <a:rPr lang="tr-TR" sz="2000" b="1" dirty="0"/>
              <a:t>Belirlilik altında karar verme</a:t>
            </a:r>
          </a:p>
          <a:p>
            <a:pPr lvl="1"/>
            <a:r>
              <a:rPr lang="tr-TR" sz="2000" b="1" dirty="0"/>
              <a:t>Risk altında karar verme</a:t>
            </a:r>
          </a:p>
          <a:p>
            <a:pPr lvl="1"/>
            <a:r>
              <a:rPr lang="tr-TR" sz="2000" b="1" dirty="0"/>
              <a:t>Belirsizlik altında karar verme</a:t>
            </a:r>
          </a:p>
          <a:p>
            <a:r>
              <a:rPr lang="tr-TR" sz="2000" b="1" dirty="0">
                <a:solidFill>
                  <a:srgbClr val="C00000"/>
                </a:solidFill>
              </a:rPr>
              <a:t>Amaç sayısı açısından kararlar</a:t>
            </a:r>
          </a:p>
          <a:p>
            <a:pPr lvl="1"/>
            <a:r>
              <a:rPr lang="tr-TR" sz="2000" b="1" dirty="0"/>
              <a:t>Tek amaçlı karar verme</a:t>
            </a:r>
          </a:p>
          <a:p>
            <a:pPr lvl="1"/>
            <a:r>
              <a:rPr lang="tr-TR" sz="2000" b="1" dirty="0"/>
              <a:t>Çok amaçlı karar verme</a:t>
            </a:r>
          </a:p>
          <a:p>
            <a:r>
              <a:rPr lang="tr-TR" sz="2000" b="1" dirty="0">
                <a:solidFill>
                  <a:srgbClr val="C00000"/>
                </a:solidFill>
              </a:rPr>
              <a:t>Kriter sayısı açısından kararlar</a:t>
            </a:r>
          </a:p>
          <a:p>
            <a:pPr lvl="1"/>
            <a:r>
              <a:rPr lang="tr-TR" sz="2000" b="1" dirty="0"/>
              <a:t>Tek kriterli karar verme</a:t>
            </a:r>
          </a:p>
          <a:p>
            <a:pPr lvl="1"/>
            <a:r>
              <a:rPr lang="tr-TR" sz="2000" b="1" dirty="0"/>
              <a:t>Çok kriterli karar verme</a:t>
            </a:r>
          </a:p>
        </p:txBody>
      </p:sp>
      <p:sp>
        <p:nvSpPr>
          <p:cNvPr id="178178" name="Title 6"/>
          <p:cNvSpPr>
            <a:spLocks noGrp="1"/>
          </p:cNvSpPr>
          <p:nvPr>
            <p:ph type="title"/>
          </p:nvPr>
        </p:nvSpPr>
        <p:spPr>
          <a:xfrm>
            <a:off x="95250" y="274638"/>
            <a:ext cx="8953500" cy="1025842"/>
          </a:xfrm>
        </p:spPr>
        <p:txBody>
          <a:bodyPr/>
          <a:lstStyle/>
          <a:p>
            <a:r>
              <a:rPr lang="tr-TR" altLang="tr-TR" dirty="0"/>
              <a:t>Karar Türleri</a:t>
            </a:r>
            <a:endParaRPr lang="en-US" altLang="tr-TR" dirty="0"/>
          </a:p>
        </p:txBody>
      </p:sp>
      <p:pic>
        <p:nvPicPr>
          <p:cNvPr id="2" name="Resim 1"/>
          <p:cNvPicPr>
            <a:picLocks noChangeAspect="1"/>
          </p:cNvPicPr>
          <p:nvPr/>
        </p:nvPicPr>
        <p:blipFill>
          <a:blip r:embed="rId2"/>
          <a:stretch>
            <a:fillRect/>
          </a:stretch>
        </p:blipFill>
        <p:spPr>
          <a:xfrm>
            <a:off x="6220565" y="2071053"/>
            <a:ext cx="1872827" cy="1404620"/>
          </a:xfrm>
          <a:prstGeom prst="rect">
            <a:avLst/>
          </a:prstGeom>
        </p:spPr>
      </p:pic>
      <p:pic>
        <p:nvPicPr>
          <p:cNvPr id="3" name="Resim 2"/>
          <p:cNvPicPr>
            <a:picLocks noChangeAspect="1"/>
          </p:cNvPicPr>
          <p:nvPr/>
        </p:nvPicPr>
        <p:blipFill>
          <a:blip r:embed="rId3"/>
          <a:stretch>
            <a:fillRect/>
          </a:stretch>
        </p:blipFill>
        <p:spPr>
          <a:xfrm>
            <a:off x="6296977" y="274638"/>
            <a:ext cx="1796415" cy="1796415"/>
          </a:xfrm>
          <a:prstGeom prst="rect">
            <a:avLst/>
          </a:prstGeom>
        </p:spPr>
      </p:pic>
      <p:pic>
        <p:nvPicPr>
          <p:cNvPr id="6" name="Resim 5"/>
          <p:cNvPicPr>
            <a:picLocks noChangeAspect="1"/>
          </p:cNvPicPr>
          <p:nvPr/>
        </p:nvPicPr>
        <p:blipFill>
          <a:blip r:embed="rId4"/>
          <a:stretch>
            <a:fillRect/>
          </a:stretch>
        </p:blipFill>
        <p:spPr>
          <a:xfrm>
            <a:off x="5492115" y="3475673"/>
            <a:ext cx="2889885" cy="2889885"/>
          </a:xfrm>
          <a:prstGeom prst="rect">
            <a:avLst/>
          </a:prstGeom>
        </p:spPr>
      </p:pic>
    </p:spTree>
    <p:extLst>
      <p:ext uri="{BB962C8B-B14F-4D97-AF65-F5344CB8AC3E}">
        <p14:creationId xmlns:p14="http://schemas.microsoft.com/office/powerpoint/2010/main" val="34427057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18291A14-2576-F049-9E96-0819CAA550D2}"/>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4BF31FF8-C73B-CE48-87F3-7A8F44DD9BFB}"/>
              </a:ext>
            </a:extLst>
          </p:cNvPr>
          <p:cNvSpPr>
            <a:spLocks noGrp="1"/>
          </p:cNvSpPr>
          <p:nvPr>
            <p:ph idx="1"/>
          </p:nvPr>
        </p:nvSpPr>
        <p:spPr/>
        <p:txBody>
          <a:bodyPr/>
          <a:lstStyle/>
          <a:p>
            <a:pPr marL="0" indent="0" algn="just">
              <a:buNone/>
            </a:pPr>
            <a:r>
              <a:rPr lang="tr-TR" sz="1800" i="1" u="sng" dirty="0"/>
              <a:t>Adım 6- Karar Vericilerin Tercihlerinin Belirlenmesi</a:t>
            </a:r>
            <a:r>
              <a:rPr lang="tr-TR" sz="1800" i="1" dirty="0"/>
              <a:t>: </a:t>
            </a:r>
            <a:r>
              <a:rPr lang="tr-TR" sz="1800" dirty="0" err="1"/>
              <a:t>AHY’nin</a:t>
            </a:r>
            <a:r>
              <a:rPr lang="tr-TR" sz="1800" dirty="0"/>
              <a:t> uygulanması esnasında, ilgilenilen konuyla ilgili kişi veya kişilerin tercih ettikleri kriterlerin önem dereceleri bir anketle veya mülakatla </a:t>
            </a:r>
            <a:r>
              <a:rPr lang="tr-TR" sz="1800" dirty="0" err="1"/>
              <a:t>Saaty’nin</a:t>
            </a:r>
            <a:r>
              <a:rPr lang="tr-TR" sz="1800" dirty="0"/>
              <a:t> ölçeği doğrultusunda saptanır. Burada kriterlerin her biri ikili karşılaştırmalara tabi tutulur. Sonuçların tutarlı olması ve AHY ile alınacak kararın tamamen bu kişilerin vereceği ikili kriter karşılaştırmalarına bağlı olacağından, görüşlerine başvurulacak kişilerin karar verilecek konu hakkında uzman veya yeterli düzeyde bilgiye sahip olmaları gerekir.</a:t>
            </a:r>
          </a:p>
          <a:p>
            <a:pPr marL="0" indent="0">
              <a:buNone/>
            </a:pPr>
            <a:endParaRPr lang="tr-TR" sz="1800" dirty="0"/>
          </a:p>
        </p:txBody>
      </p:sp>
      <p:sp>
        <p:nvSpPr>
          <p:cNvPr id="4" name="Dikdörtgen 3">
            <a:extLst>
              <a:ext uri="{FF2B5EF4-FFF2-40B4-BE49-F238E27FC236}">
                <a16:creationId xmlns:a16="http://schemas.microsoft.com/office/drawing/2014/main" id="{F2770F21-DBDD-F84F-AA29-110CB70DEDEA}"/>
              </a:ext>
            </a:extLst>
          </p:cNvPr>
          <p:cNvSpPr/>
          <p:nvPr/>
        </p:nvSpPr>
        <p:spPr>
          <a:xfrm>
            <a:off x="95250" y="3541085"/>
            <a:ext cx="8953500" cy="1477328"/>
          </a:xfrm>
          <a:prstGeom prst="rect">
            <a:avLst/>
          </a:prstGeom>
        </p:spPr>
        <p:txBody>
          <a:bodyPr wrap="square">
            <a:spAutoFit/>
          </a:bodyPr>
          <a:lstStyle/>
          <a:p>
            <a:r>
              <a:rPr lang="tr-TR" sz="1800" i="1" u="sng" dirty="0">
                <a:solidFill>
                  <a:srgbClr val="000000"/>
                </a:solidFill>
                <a:latin typeface="+mn-lt"/>
                <a:ea typeface="Times New Roman" panose="02020603050405020304" pitchFamily="18" charset="0"/>
              </a:rPr>
              <a:t>Aşama 7- </a:t>
            </a:r>
            <a:r>
              <a:rPr lang="tr-TR" sz="1800" i="1" u="sng" dirty="0">
                <a:latin typeface="+mn-lt"/>
                <a:ea typeface="Times New Roman" panose="02020603050405020304" pitchFamily="18" charset="0"/>
              </a:rPr>
              <a:t>Kriterlerin İkili Karşılaştırmalarının Yapılması</a:t>
            </a:r>
            <a:r>
              <a:rPr lang="tr-TR" sz="1800" i="1" dirty="0">
                <a:latin typeface="+mn-lt"/>
                <a:ea typeface="Times New Roman" panose="02020603050405020304" pitchFamily="18" charset="0"/>
              </a:rPr>
              <a:t>:</a:t>
            </a:r>
            <a:r>
              <a:rPr lang="tr-TR" sz="1800" dirty="0">
                <a:latin typeface="+mn-lt"/>
                <a:ea typeface="Times New Roman" panose="02020603050405020304" pitchFamily="18" charset="0"/>
              </a:rPr>
              <a:t> </a:t>
            </a:r>
            <a:r>
              <a:rPr lang="tr-TR" sz="1800" dirty="0">
                <a:solidFill>
                  <a:srgbClr val="000000"/>
                </a:solidFill>
                <a:latin typeface="+mn-lt"/>
                <a:ea typeface="Times New Roman" panose="02020603050405020304" pitchFamily="18" charset="0"/>
              </a:rPr>
              <a:t>Bu aşamada karar vericilerin görece önem ölçeğini kullanarak kriterler arasında ikili karşılaştırmalar yapıp belirledikleri önem derecelerini gösteren sayılarla ikili karşılaştırmalar matrisi oluşturulur. Kriter sayısı n olan bir karar sürecinde n(n+1)/2 adet karşılaştırma yapılır. Dolayısıyla ikili karşılaştırmalar matrisi de </a:t>
            </a:r>
            <a:r>
              <a:rPr lang="tr-TR" sz="1800" dirty="0" err="1">
                <a:solidFill>
                  <a:srgbClr val="000000"/>
                </a:solidFill>
                <a:latin typeface="+mn-lt"/>
                <a:ea typeface="Times New Roman" panose="02020603050405020304" pitchFamily="18" charset="0"/>
              </a:rPr>
              <a:t>nxn</a:t>
            </a:r>
            <a:r>
              <a:rPr lang="tr-TR" sz="1800" dirty="0">
                <a:solidFill>
                  <a:srgbClr val="000000"/>
                </a:solidFill>
                <a:latin typeface="+mn-lt"/>
                <a:ea typeface="Times New Roman" panose="02020603050405020304" pitchFamily="18" charset="0"/>
              </a:rPr>
              <a:t> boyutlu olur. </a:t>
            </a:r>
            <a:endParaRPr lang="tr-TR" sz="1800" dirty="0">
              <a:latin typeface="+mn-lt"/>
            </a:endParaRPr>
          </a:p>
        </p:txBody>
      </p:sp>
    </p:spTree>
    <p:extLst>
      <p:ext uri="{BB962C8B-B14F-4D97-AF65-F5344CB8AC3E}">
        <p14:creationId xmlns:p14="http://schemas.microsoft.com/office/powerpoint/2010/main" val="34845474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2 İçerik Yer Tutucusu">
            <a:extLst>
              <a:ext uri="{FF2B5EF4-FFF2-40B4-BE49-F238E27FC236}">
                <a16:creationId xmlns:a16="http://schemas.microsoft.com/office/drawing/2014/main" id="{F002FC8D-BAF6-344D-BF67-C722C756DA76}"/>
              </a:ext>
            </a:extLst>
          </p:cNvPr>
          <p:cNvSpPr>
            <a:spLocks noGrp="1"/>
          </p:cNvSpPr>
          <p:nvPr>
            <p:ph idx="1"/>
          </p:nvPr>
        </p:nvSpPr>
        <p:spPr>
          <a:xfrm>
            <a:off x="95251" y="546653"/>
            <a:ext cx="5729080" cy="3558208"/>
          </a:xfrm>
        </p:spPr>
        <p:txBody>
          <a:bodyPr/>
          <a:lstStyle/>
          <a:p>
            <a:pPr marL="0" indent="0" algn="just" eaLnBrk="1" hangingPunct="1">
              <a:buFont typeface="Arial" panose="020B0604020202020204" pitchFamily="34" charset="0"/>
              <a:buNone/>
            </a:pPr>
            <a:r>
              <a:rPr lang="tr-TR" sz="1800" dirty="0"/>
              <a:t>İkili karşılaştırmaların önem derecelerini gösteren A matrisi, tüm değerleri pozitif (</a:t>
            </a:r>
            <a:r>
              <a:rPr lang="tr-TR" sz="1800" dirty="0" err="1"/>
              <a:t>a</a:t>
            </a:r>
            <a:r>
              <a:rPr lang="tr-TR" sz="1800" baseline="-25000" dirty="0" err="1"/>
              <a:t>ij</a:t>
            </a:r>
            <a:r>
              <a:rPr lang="tr-TR" sz="1800" dirty="0"/>
              <a:t>&gt;0, </a:t>
            </a:r>
            <a:r>
              <a:rPr lang="tr-TR" sz="1800" dirty="0" err="1"/>
              <a:t>i,j</a:t>
            </a:r>
            <a:r>
              <a:rPr lang="tr-TR" sz="1800" dirty="0"/>
              <a:t>=1,2,...,n) ve köşegendeki değerleri 1 olan bir matristir.  (</a:t>
            </a:r>
            <a:r>
              <a:rPr lang="tr-TR" sz="1800" dirty="0" err="1"/>
              <a:t>a</a:t>
            </a:r>
            <a:r>
              <a:rPr lang="tr-TR" sz="1800" baseline="-25000" dirty="0" err="1"/>
              <a:t>ij</a:t>
            </a:r>
            <a:r>
              <a:rPr lang="tr-TR" sz="1800" dirty="0"/>
              <a:t>), </a:t>
            </a:r>
            <a:r>
              <a:rPr lang="tr-TR" sz="1800" dirty="0" err="1"/>
              <a:t>j’inci</a:t>
            </a:r>
            <a:r>
              <a:rPr lang="tr-TR" sz="1800" dirty="0"/>
              <a:t> kriterin </a:t>
            </a:r>
            <a:r>
              <a:rPr lang="tr-TR" sz="1800" dirty="0" err="1"/>
              <a:t>i’inci</a:t>
            </a:r>
            <a:r>
              <a:rPr lang="tr-TR" sz="1800" dirty="0"/>
              <a:t> kritere göre karşılaştırma değeri (önem derecesi), </a:t>
            </a:r>
            <a:r>
              <a:rPr lang="tr-TR" sz="1800" dirty="0" err="1"/>
              <a:t>i’inci</a:t>
            </a:r>
            <a:r>
              <a:rPr lang="tr-TR" sz="1800" dirty="0"/>
              <a:t> kriterin </a:t>
            </a:r>
            <a:r>
              <a:rPr lang="tr-TR" sz="1800" dirty="0" err="1"/>
              <a:t>j’inci</a:t>
            </a:r>
            <a:r>
              <a:rPr lang="tr-TR" sz="1800" dirty="0"/>
              <a:t> kritere göre önem derecesinin çarpmaya göre tersidir (karşılık olma aksiyomu). Karşılık olma kısaca, </a:t>
            </a:r>
            <a:r>
              <a:rPr lang="tr-TR" sz="1800" dirty="0" err="1"/>
              <a:t>a</a:t>
            </a:r>
            <a:r>
              <a:rPr lang="tr-TR" sz="1800" baseline="-25000" dirty="0" err="1"/>
              <a:t>ji</a:t>
            </a:r>
            <a:r>
              <a:rPr lang="tr-TR" sz="1800" dirty="0"/>
              <a:t>=1/</a:t>
            </a:r>
            <a:r>
              <a:rPr lang="tr-TR" sz="1800" dirty="0" err="1"/>
              <a:t>a</a:t>
            </a:r>
            <a:r>
              <a:rPr lang="tr-TR" sz="1800" baseline="-25000" dirty="0" err="1"/>
              <a:t>ij</a:t>
            </a:r>
            <a:r>
              <a:rPr lang="tr-TR" sz="1800" dirty="0"/>
              <a:t> şeklinde gösterilir.</a:t>
            </a:r>
          </a:p>
          <a:p>
            <a:pPr marL="0" indent="0" algn="just" eaLnBrk="1" hangingPunct="1">
              <a:buFont typeface="Arial" panose="020B0604020202020204" pitchFamily="34" charset="0"/>
              <a:buNone/>
            </a:pPr>
            <a:endParaRPr lang="tr-TR" altLang="tr-TR" sz="1800" dirty="0"/>
          </a:p>
          <a:p>
            <a:pPr marL="0" indent="0" algn="just" eaLnBrk="1" hangingPunct="1">
              <a:buFont typeface="Arial" panose="020B0604020202020204" pitchFamily="34" charset="0"/>
              <a:buNone/>
            </a:pPr>
            <a:endParaRPr lang="tr-TR" altLang="tr-TR" sz="1800" dirty="0"/>
          </a:p>
          <a:p>
            <a:pPr marL="0" indent="0" algn="just" eaLnBrk="1" hangingPunct="1">
              <a:buFont typeface="Arial" panose="020B0604020202020204" pitchFamily="34" charset="0"/>
              <a:buNone/>
            </a:pPr>
            <a:endParaRPr lang="tr-TR" altLang="tr-TR" sz="1800" dirty="0"/>
          </a:p>
          <a:p>
            <a:pPr marL="0" indent="0" algn="just" eaLnBrk="1" hangingPunct="1">
              <a:buFont typeface="Arial" panose="020B0604020202020204" pitchFamily="34" charset="0"/>
              <a:buNone/>
            </a:pPr>
            <a:endParaRPr lang="tr-TR" altLang="tr-TR" sz="1800" dirty="0"/>
          </a:p>
          <a:p>
            <a:pPr marL="0" indent="0" algn="just" eaLnBrk="1" hangingPunct="1">
              <a:buNone/>
            </a:pPr>
            <a:endParaRPr lang="tr-TR" sz="1800" dirty="0"/>
          </a:p>
          <a:p>
            <a:pPr marL="0" indent="0" algn="just" eaLnBrk="1" hangingPunct="1">
              <a:buNone/>
            </a:pPr>
            <a:r>
              <a:rPr lang="tr-TR" sz="1800" dirty="0"/>
              <a:t>İkili Karşılaştırma Matrisinin Tablo Şeklinde Gösterimi</a:t>
            </a:r>
          </a:p>
          <a:p>
            <a:pPr marL="0" indent="0" algn="just" eaLnBrk="1" hangingPunct="1">
              <a:buFont typeface="Arial" panose="020B0604020202020204" pitchFamily="34" charset="0"/>
              <a:buNone/>
            </a:pPr>
            <a:endParaRPr lang="tr-TR" altLang="tr-TR" sz="1800" dirty="0"/>
          </a:p>
        </p:txBody>
      </p:sp>
      <p:graphicFrame>
        <p:nvGraphicFramePr>
          <p:cNvPr id="4" name="Nesne 3">
            <a:extLst>
              <a:ext uri="{FF2B5EF4-FFF2-40B4-BE49-F238E27FC236}">
                <a16:creationId xmlns:a16="http://schemas.microsoft.com/office/drawing/2014/main" id="{637D7D84-3048-C245-A5E2-90211FD338EE}"/>
              </a:ext>
            </a:extLst>
          </p:cNvPr>
          <p:cNvGraphicFramePr>
            <a:graphicFrameLocks noChangeAspect="1"/>
          </p:cNvGraphicFramePr>
          <p:nvPr>
            <p:extLst>
              <p:ext uri="{D42A27DB-BD31-4B8C-83A1-F6EECF244321}">
                <p14:modId xmlns:p14="http://schemas.microsoft.com/office/powerpoint/2010/main" val="3289073232"/>
              </p:ext>
            </p:extLst>
          </p:nvPr>
        </p:nvGraphicFramePr>
        <p:xfrm>
          <a:off x="-115956" y="2478921"/>
          <a:ext cx="2438400" cy="1453662"/>
        </p:xfrm>
        <a:graphic>
          <a:graphicData uri="http://schemas.openxmlformats.org/presentationml/2006/ole">
            <mc:AlternateContent xmlns:mc="http://schemas.openxmlformats.org/markup-compatibility/2006">
              <mc:Choice xmlns:v="urn:schemas-microsoft-com:vml" Requires="v">
                <p:oleObj r:id="rId2" imgW="30429200" imgH="18427700" progId="Equation.3">
                  <p:embed/>
                </p:oleObj>
              </mc:Choice>
              <mc:Fallback>
                <p:oleObj r:id="rId2" imgW="30429200" imgH="18427700" progId="Equation.3">
                  <p:embed/>
                  <p:pic>
                    <p:nvPicPr>
                      <p:cNvPr id="4" name="Nesne 3">
                        <a:extLst>
                          <a:ext uri="{FF2B5EF4-FFF2-40B4-BE49-F238E27FC236}">
                            <a16:creationId xmlns:a16="http://schemas.microsoft.com/office/drawing/2014/main" id="{637D7D84-3048-C245-A5E2-90211FD338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956" y="2478921"/>
                        <a:ext cx="2438400" cy="1453662"/>
                      </a:xfrm>
                      <a:prstGeom prst="rect">
                        <a:avLst/>
                      </a:prstGeom>
                      <a:noFill/>
                    </p:spPr>
                  </p:pic>
                </p:oleObj>
              </mc:Fallback>
            </mc:AlternateContent>
          </a:graphicData>
        </a:graphic>
      </p:graphicFrame>
      <p:graphicFrame>
        <p:nvGraphicFramePr>
          <p:cNvPr id="2" name="Tablo 1">
            <a:extLst>
              <a:ext uri="{FF2B5EF4-FFF2-40B4-BE49-F238E27FC236}">
                <a16:creationId xmlns:a16="http://schemas.microsoft.com/office/drawing/2014/main" id="{3A7D2CCA-B232-954F-A231-1FDADD10CAEA}"/>
              </a:ext>
            </a:extLst>
          </p:cNvPr>
          <p:cNvGraphicFramePr>
            <a:graphicFrameLocks noGrp="1"/>
          </p:cNvGraphicFramePr>
          <p:nvPr>
            <p:extLst>
              <p:ext uri="{D42A27DB-BD31-4B8C-83A1-F6EECF244321}">
                <p14:modId xmlns:p14="http://schemas.microsoft.com/office/powerpoint/2010/main" val="2894587212"/>
              </p:ext>
            </p:extLst>
          </p:nvPr>
        </p:nvGraphicFramePr>
        <p:xfrm>
          <a:off x="609600" y="4648200"/>
          <a:ext cx="8077200" cy="1645920"/>
        </p:xfrm>
        <a:graphic>
          <a:graphicData uri="http://schemas.openxmlformats.org/drawingml/2006/table">
            <a:tbl>
              <a:tblPr firstRow="1" firstCol="1" bandRow="1">
                <a:tableStyleId>{5940675A-B579-460E-94D1-54222C63F5DA}</a:tableStyleId>
              </a:tblPr>
              <a:tblGrid>
                <a:gridCol w="2038685">
                  <a:extLst>
                    <a:ext uri="{9D8B030D-6E8A-4147-A177-3AD203B41FA5}">
                      <a16:colId xmlns:a16="http://schemas.microsoft.com/office/drawing/2014/main" val="420171012"/>
                    </a:ext>
                  </a:extLst>
                </a:gridCol>
                <a:gridCol w="1197041">
                  <a:extLst>
                    <a:ext uri="{9D8B030D-6E8A-4147-A177-3AD203B41FA5}">
                      <a16:colId xmlns:a16="http://schemas.microsoft.com/office/drawing/2014/main" val="1811147789"/>
                    </a:ext>
                  </a:extLst>
                </a:gridCol>
                <a:gridCol w="1209965">
                  <a:extLst>
                    <a:ext uri="{9D8B030D-6E8A-4147-A177-3AD203B41FA5}">
                      <a16:colId xmlns:a16="http://schemas.microsoft.com/office/drawing/2014/main" val="1841759468"/>
                    </a:ext>
                  </a:extLst>
                </a:gridCol>
                <a:gridCol w="1037112">
                  <a:extLst>
                    <a:ext uri="{9D8B030D-6E8A-4147-A177-3AD203B41FA5}">
                      <a16:colId xmlns:a16="http://schemas.microsoft.com/office/drawing/2014/main" val="3297468250"/>
                    </a:ext>
                  </a:extLst>
                </a:gridCol>
                <a:gridCol w="1382817">
                  <a:extLst>
                    <a:ext uri="{9D8B030D-6E8A-4147-A177-3AD203B41FA5}">
                      <a16:colId xmlns:a16="http://schemas.microsoft.com/office/drawing/2014/main" val="1169625648"/>
                    </a:ext>
                  </a:extLst>
                </a:gridCol>
                <a:gridCol w="1211580">
                  <a:extLst>
                    <a:ext uri="{9D8B030D-6E8A-4147-A177-3AD203B41FA5}">
                      <a16:colId xmlns:a16="http://schemas.microsoft.com/office/drawing/2014/main" val="2091700806"/>
                    </a:ext>
                  </a:extLst>
                </a:gridCol>
              </a:tblGrid>
              <a:tr h="0">
                <a:tc>
                  <a:txBody>
                    <a:bodyPr/>
                    <a:lstStyle/>
                    <a:p>
                      <a:pPr algn="ctr">
                        <a:spcAft>
                          <a:spcPts val="0"/>
                        </a:spcAft>
                      </a:pPr>
                      <a:r>
                        <a:rPr lang="tr-TR" sz="1800" dirty="0">
                          <a:effectLst/>
                        </a:rPr>
                        <a:t> </a:t>
                      </a:r>
                      <a:endParaRPr lang="tr-TR" sz="18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solidFill>
                      <a:schemeClr val="bg1">
                        <a:lumMod val="95000"/>
                      </a:schemeClr>
                    </a:solidFill>
                  </a:tcPr>
                </a:tc>
                <a:tc>
                  <a:txBody>
                    <a:bodyPr/>
                    <a:lstStyle/>
                    <a:p>
                      <a:pPr algn="ctr">
                        <a:spcAft>
                          <a:spcPts val="0"/>
                        </a:spcAft>
                      </a:pPr>
                      <a:r>
                        <a:rPr lang="tr-TR" sz="1800" dirty="0">
                          <a:effectLst/>
                        </a:rPr>
                        <a:t>Kriter 1</a:t>
                      </a:r>
                      <a:endParaRPr lang="tr-TR" sz="18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solidFill>
                      <a:schemeClr val="bg1">
                        <a:lumMod val="95000"/>
                      </a:schemeClr>
                    </a:solidFill>
                  </a:tcPr>
                </a:tc>
                <a:tc>
                  <a:txBody>
                    <a:bodyPr/>
                    <a:lstStyle/>
                    <a:p>
                      <a:pPr algn="ctr">
                        <a:spcAft>
                          <a:spcPts val="0"/>
                        </a:spcAft>
                      </a:pPr>
                      <a:r>
                        <a:rPr lang="tr-TR" sz="1800" dirty="0">
                          <a:effectLst/>
                        </a:rPr>
                        <a:t>Kriter 2</a:t>
                      </a:r>
                      <a:endParaRPr lang="tr-TR" sz="18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solidFill>
                      <a:schemeClr val="bg1">
                        <a:lumMod val="95000"/>
                      </a:schemeClr>
                    </a:solidFill>
                  </a:tcPr>
                </a:tc>
                <a:tc>
                  <a:txBody>
                    <a:bodyPr/>
                    <a:lstStyle/>
                    <a:p>
                      <a:pPr algn="ctr">
                        <a:spcAft>
                          <a:spcPts val="0"/>
                        </a:spcAft>
                      </a:pPr>
                      <a:r>
                        <a:rPr lang="tr-TR" sz="1800" dirty="0">
                          <a:effectLst/>
                        </a:rPr>
                        <a:t>…</a:t>
                      </a:r>
                      <a:endParaRPr lang="tr-TR" sz="18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solidFill>
                      <a:schemeClr val="bg1">
                        <a:lumMod val="95000"/>
                      </a:schemeClr>
                    </a:solidFill>
                  </a:tcPr>
                </a:tc>
                <a:tc>
                  <a:txBody>
                    <a:bodyPr/>
                    <a:lstStyle/>
                    <a:p>
                      <a:pPr algn="ctr">
                        <a:spcAft>
                          <a:spcPts val="0"/>
                        </a:spcAft>
                      </a:pPr>
                      <a:r>
                        <a:rPr lang="tr-TR" sz="1800" dirty="0">
                          <a:effectLst/>
                        </a:rPr>
                        <a:t>Kriter (n-1)</a:t>
                      </a:r>
                      <a:endParaRPr lang="tr-TR" sz="18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solidFill>
                      <a:schemeClr val="bg1">
                        <a:lumMod val="95000"/>
                      </a:schemeClr>
                    </a:solidFill>
                  </a:tcPr>
                </a:tc>
                <a:tc>
                  <a:txBody>
                    <a:bodyPr/>
                    <a:lstStyle/>
                    <a:p>
                      <a:pPr algn="ctr">
                        <a:spcAft>
                          <a:spcPts val="0"/>
                        </a:spcAft>
                      </a:pPr>
                      <a:r>
                        <a:rPr lang="tr-TR" sz="1800" dirty="0">
                          <a:effectLst/>
                        </a:rPr>
                        <a:t>Kriter (n)</a:t>
                      </a:r>
                      <a:endParaRPr lang="tr-TR" sz="18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4160003922"/>
                  </a:ext>
                </a:extLst>
              </a:tr>
              <a:tr h="0">
                <a:tc>
                  <a:txBody>
                    <a:bodyPr/>
                    <a:lstStyle/>
                    <a:p>
                      <a:pPr algn="ctr">
                        <a:spcAft>
                          <a:spcPts val="0"/>
                        </a:spcAft>
                      </a:pPr>
                      <a:r>
                        <a:rPr lang="tr-TR" sz="1800" dirty="0">
                          <a:effectLst/>
                        </a:rPr>
                        <a:t>Kriter 1</a:t>
                      </a:r>
                      <a:endParaRPr lang="tr-TR" sz="18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solidFill>
                      <a:schemeClr val="bg1">
                        <a:lumMod val="95000"/>
                      </a:schemeClr>
                    </a:solidFill>
                  </a:tcPr>
                </a:tc>
                <a:tc>
                  <a:txBody>
                    <a:bodyPr/>
                    <a:lstStyle/>
                    <a:p>
                      <a:pPr algn="ctr">
                        <a:spcAft>
                          <a:spcPts val="0"/>
                        </a:spcAft>
                      </a:pPr>
                      <a:r>
                        <a:rPr lang="tr-TR" sz="1800">
                          <a:effectLst/>
                        </a:rPr>
                        <a:t>a</a:t>
                      </a:r>
                      <a:r>
                        <a:rPr lang="tr-TR" sz="1800" baseline="-25000">
                          <a:effectLst/>
                        </a:rPr>
                        <a:t>11</a:t>
                      </a:r>
                      <a:r>
                        <a:rPr lang="tr-TR" sz="1800">
                          <a:effectLst/>
                        </a:rPr>
                        <a:t>= 1</a:t>
                      </a:r>
                      <a:endParaRPr lang="tr-TR" sz="180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tr-TR" sz="1800" dirty="0">
                          <a:effectLst/>
                        </a:rPr>
                        <a:t>a</a:t>
                      </a:r>
                      <a:r>
                        <a:rPr lang="tr-TR" sz="1800" baseline="-25000" dirty="0">
                          <a:effectLst/>
                        </a:rPr>
                        <a:t>12</a:t>
                      </a:r>
                      <a:r>
                        <a:rPr lang="tr-TR" sz="1800" dirty="0">
                          <a:effectLst/>
                        </a:rPr>
                        <a:t>=1/3</a:t>
                      </a:r>
                      <a:endParaRPr lang="tr-TR" sz="18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tr-TR" sz="1800">
                          <a:effectLst/>
                        </a:rPr>
                        <a:t>…</a:t>
                      </a:r>
                      <a:endParaRPr lang="tr-TR" sz="180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tr-TR" sz="1800">
                          <a:effectLst/>
                        </a:rPr>
                        <a:t>…</a:t>
                      </a:r>
                      <a:endParaRPr lang="tr-TR" sz="180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tr-TR" sz="1800">
                          <a:effectLst/>
                        </a:rPr>
                        <a:t>a</a:t>
                      </a:r>
                      <a:r>
                        <a:rPr lang="tr-TR" sz="1800" baseline="-25000">
                          <a:effectLst/>
                        </a:rPr>
                        <a:t>1n</a:t>
                      </a:r>
                      <a:r>
                        <a:rPr lang="tr-TR" sz="1800">
                          <a:effectLst/>
                        </a:rPr>
                        <a:t>=3</a:t>
                      </a:r>
                      <a:endParaRPr lang="tr-TR" sz="1800">
                        <a:solidFill>
                          <a:schemeClr val="tx1"/>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288372858"/>
                  </a:ext>
                </a:extLst>
              </a:tr>
              <a:tr h="0">
                <a:tc>
                  <a:txBody>
                    <a:bodyPr/>
                    <a:lstStyle/>
                    <a:p>
                      <a:pPr algn="ctr">
                        <a:spcAft>
                          <a:spcPts val="0"/>
                        </a:spcAft>
                      </a:pPr>
                      <a:r>
                        <a:rPr lang="tr-TR" sz="1800" dirty="0">
                          <a:effectLst/>
                        </a:rPr>
                        <a:t>Kriter 2</a:t>
                      </a:r>
                      <a:endParaRPr lang="tr-TR" sz="18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solidFill>
                      <a:schemeClr val="bg1">
                        <a:lumMod val="95000"/>
                      </a:schemeClr>
                    </a:solidFill>
                  </a:tcPr>
                </a:tc>
                <a:tc>
                  <a:txBody>
                    <a:bodyPr/>
                    <a:lstStyle/>
                    <a:p>
                      <a:pPr algn="ctr">
                        <a:spcAft>
                          <a:spcPts val="0"/>
                        </a:spcAft>
                      </a:pPr>
                      <a:r>
                        <a:rPr lang="tr-TR" sz="1800">
                          <a:effectLst/>
                        </a:rPr>
                        <a:t>a</a:t>
                      </a:r>
                      <a:r>
                        <a:rPr lang="tr-TR" sz="1800" baseline="-25000">
                          <a:effectLst/>
                        </a:rPr>
                        <a:t>21</a:t>
                      </a:r>
                      <a:r>
                        <a:rPr lang="tr-TR" sz="1800">
                          <a:effectLst/>
                        </a:rPr>
                        <a:t>=3</a:t>
                      </a:r>
                      <a:endParaRPr lang="tr-TR" sz="180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tr-TR" sz="1800">
                          <a:effectLst/>
                        </a:rPr>
                        <a:t>a</a:t>
                      </a:r>
                      <a:r>
                        <a:rPr lang="tr-TR" sz="1800" baseline="-25000">
                          <a:effectLst/>
                        </a:rPr>
                        <a:t>22</a:t>
                      </a:r>
                      <a:r>
                        <a:rPr lang="tr-TR" sz="1800">
                          <a:effectLst/>
                        </a:rPr>
                        <a:t>=1</a:t>
                      </a:r>
                      <a:endParaRPr lang="tr-TR" sz="180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tr-TR" sz="1800">
                          <a:effectLst/>
                        </a:rPr>
                        <a:t>…</a:t>
                      </a:r>
                      <a:endParaRPr lang="tr-TR" sz="180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tr-TR" sz="1800">
                          <a:effectLst/>
                        </a:rPr>
                        <a:t>…</a:t>
                      </a:r>
                      <a:endParaRPr lang="tr-TR" sz="180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tr-TR" sz="1800">
                          <a:effectLst/>
                        </a:rPr>
                        <a:t>…</a:t>
                      </a:r>
                      <a:endParaRPr lang="tr-TR" sz="1800">
                        <a:solidFill>
                          <a:schemeClr val="tx1"/>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626549706"/>
                  </a:ext>
                </a:extLst>
              </a:tr>
              <a:tr h="0">
                <a:tc>
                  <a:txBody>
                    <a:bodyPr/>
                    <a:lstStyle/>
                    <a:p>
                      <a:pPr algn="ctr">
                        <a:spcAft>
                          <a:spcPts val="0"/>
                        </a:spcAft>
                      </a:pPr>
                      <a:r>
                        <a:rPr lang="tr-TR" sz="1800" dirty="0">
                          <a:effectLst/>
                        </a:rPr>
                        <a:t>…</a:t>
                      </a:r>
                      <a:endParaRPr lang="tr-TR" sz="18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solidFill>
                      <a:schemeClr val="bg1">
                        <a:lumMod val="95000"/>
                      </a:schemeClr>
                    </a:solidFill>
                  </a:tcPr>
                </a:tc>
                <a:tc>
                  <a:txBody>
                    <a:bodyPr/>
                    <a:lstStyle/>
                    <a:p>
                      <a:pPr algn="ctr">
                        <a:spcAft>
                          <a:spcPts val="0"/>
                        </a:spcAft>
                      </a:pPr>
                      <a:r>
                        <a:rPr lang="tr-TR" sz="1800">
                          <a:effectLst/>
                        </a:rPr>
                        <a:t>…</a:t>
                      </a:r>
                      <a:endParaRPr lang="tr-TR" sz="180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tr-TR" sz="1800">
                          <a:effectLst/>
                        </a:rPr>
                        <a:t>…</a:t>
                      </a:r>
                      <a:endParaRPr lang="tr-TR" sz="180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tr-TR" sz="1800">
                          <a:effectLst/>
                        </a:rPr>
                        <a:t>…</a:t>
                      </a:r>
                      <a:endParaRPr lang="tr-TR" sz="180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tr-TR" sz="1800">
                          <a:effectLst/>
                        </a:rPr>
                        <a:t>…</a:t>
                      </a:r>
                      <a:endParaRPr lang="tr-TR" sz="180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tr-TR" sz="1800">
                          <a:effectLst/>
                        </a:rPr>
                        <a:t>…</a:t>
                      </a:r>
                      <a:endParaRPr lang="tr-TR" sz="1800">
                        <a:solidFill>
                          <a:schemeClr val="tx1"/>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817064786"/>
                  </a:ext>
                </a:extLst>
              </a:tr>
              <a:tr h="0">
                <a:tc>
                  <a:txBody>
                    <a:bodyPr/>
                    <a:lstStyle/>
                    <a:p>
                      <a:pPr algn="ctr">
                        <a:spcAft>
                          <a:spcPts val="0"/>
                        </a:spcAft>
                      </a:pPr>
                      <a:r>
                        <a:rPr lang="tr-TR" sz="1800" dirty="0">
                          <a:effectLst/>
                        </a:rPr>
                        <a:t>Kriter (n-1)</a:t>
                      </a:r>
                      <a:endParaRPr lang="tr-TR" sz="18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solidFill>
                      <a:schemeClr val="bg1">
                        <a:lumMod val="95000"/>
                      </a:schemeClr>
                    </a:solidFill>
                  </a:tcPr>
                </a:tc>
                <a:tc>
                  <a:txBody>
                    <a:bodyPr/>
                    <a:lstStyle/>
                    <a:p>
                      <a:pPr algn="ctr">
                        <a:spcAft>
                          <a:spcPts val="0"/>
                        </a:spcAft>
                      </a:pPr>
                      <a:r>
                        <a:rPr lang="tr-TR" sz="1800">
                          <a:effectLst/>
                        </a:rPr>
                        <a:t>…</a:t>
                      </a:r>
                      <a:endParaRPr lang="tr-TR" sz="180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tr-TR" sz="1800">
                          <a:effectLst/>
                        </a:rPr>
                        <a:t>…</a:t>
                      </a:r>
                      <a:endParaRPr lang="tr-TR" sz="180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tr-TR" sz="1800">
                          <a:effectLst/>
                        </a:rPr>
                        <a:t>…</a:t>
                      </a:r>
                      <a:endParaRPr lang="tr-TR" sz="180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tr-TR" sz="1800">
                          <a:effectLst/>
                        </a:rPr>
                        <a:t>…</a:t>
                      </a:r>
                      <a:endParaRPr lang="tr-TR" sz="180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tr-TR" sz="1800">
                          <a:effectLst/>
                        </a:rPr>
                        <a:t>…</a:t>
                      </a:r>
                      <a:endParaRPr lang="tr-TR" sz="1800">
                        <a:solidFill>
                          <a:schemeClr val="tx1"/>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228938331"/>
                  </a:ext>
                </a:extLst>
              </a:tr>
              <a:tr h="0">
                <a:tc>
                  <a:txBody>
                    <a:bodyPr/>
                    <a:lstStyle/>
                    <a:p>
                      <a:pPr algn="ctr">
                        <a:spcAft>
                          <a:spcPts val="0"/>
                        </a:spcAft>
                      </a:pPr>
                      <a:r>
                        <a:rPr lang="tr-TR" sz="1800" dirty="0">
                          <a:effectLst/>
                        </a:rPr>
                        <a:t>Kriter (n)</a:t>
                      </a:r>
                      <a:endParaRPr lang="tr-TR" sz="18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solidFill>
                      <a:schemeClr val="bg1">
                        <a:lumMod val="95000"/>
                      </a:schemeClr>
                    </a:solidFill>
                  </a:tcPr>
                </a:tc>
                <a:tc>
                  <a:txBody>
                    <a:bodyPr/>
                    <a:lstStyle/>
                    <a:p>
                      <a:pPr algn="ctr">
                        <a:spcAft>
                          <a:spcPts val="0"/>
                        </a:spcAft>
                      </a:pPr>
                      <a:r>
                        <a:rPr lang="tr-TR" sz="1800">
                          <a:effectLst/>
                        </a:rPr>
                        <a:t>a</a:t>
                      </a:r>
                      <a:r>
                        <a:rPr lang="tr-TR" sz="1800" baseline="-25000">
                          <a:effectLst/>
                        </a:rPr>
                        <a:t>n1</a:t>
                      </a:r>
                      <a:r>
                        <a:rPr lang="tr-TR" sz="1800">
                          <a:effectLst/>
                        </a:rPr>
                        <a:t>=1/3</a:t>
                      </a:r>
                      <a:endParaRPr lang="tr-TR" sz="180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tr-TR" sz="1800">
                          <a:effectLst/>
                        </a:rPr>
                        <a:t>…</a:t>
                      </a:r>
                      <a:endParaRPr lang="tr-TR" sz="180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tr-TR" sz="1800">
                          <a:effectLst/>
                        </a:rPr>
                        <a:t>…</a:t>
                      </a:r>
                      <a:endParaRPr lang="tr-TR" sz="180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tr-TR" sz="1800" dirty="0">
                          <a:effectLst/>
                        </a:rPr>
                        <a:t>1/9</a:t>
                      </a:r>
                      <a:endParaRPr lang="tr-TR" sz="18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tr-TR" sz="1800" dirty="0" err="1">
                          <a:effectLst/>
                        </a:rPr>
                        <a:t>a</a:t>
                      </a:r>
                      <a:r>
                        <a:rPr lang="tr-TR" sz="1800" baseline="-25000" dirty="0" err="1">
                          <a:effectLst/>
                        </a:rPr>
                        <a:t>nn</a:t>
                      </a:r>
                      <a:r>
                        <a:rPr lang="tr-TR" sz="1800" dirty="0">
                          <a:effectLst/>
                        </a:rPr>
                        <a:t>=1</a:t>
                      </a:r>
                      <a:endParaRPr lang="tr-TR" sz="18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550523318"/>
                  </a:ext>
                </a:extLst>
              </a:tr>
            </a:tbl>
          </a:graphicData>
        </a:graphic>
      </p:graphicFrame>
      <p:graphicFrame>
        <p:nvGraphicFramePr>
          <p:cNvPr id="7" name="Nesne 6"/>
          <p:cNvGraphicFramePr>
            <a:graphicFrameLocks noChangeAspect="1"/>
          </p:cNvGraphicFramePr>
          <p:nvPr>
            <p:extLst>
              <p:ext uri="{D42A27DB-BD31-4B8C-83A1-F6EECF244321}">
                <p14:modId xmlns:p14="http://schemas.microsoft.com/office/powerpoint/2010/main" val="956697593"/>
              </p:ext>
            </p:extLst>
          </p:nvPr>
        </p:nvGraphicFramePr>
        <p:xfrm>
          <a:off x="5454788" y="1366976"/>
          <a:ext cx="4335463" cy="2911475"/>
        </p:xfrm>
        <a:graphic>
          <a:graphicData uri="http://schemas.openxmlformats.org/presentationml/2006/ole">
            <mc:AlternateContent xmlns:mc="http://schemas.openxmlformats.org/markup-compatibility/2006">
              <mc:Choice xmlns:v="urn:schemas-microsoft-com:vml" Requires="v">
                <p:oleObj name="Belge" r:id="rId4" imgW="4334981" imgH="2911031" progId="Word.Document.12">
                  <p:embed/>
                </p:oleObj>
              </mc:Choice>
              <mc:Fallback>
                <p:oleObj name="Belge" r:id="rId4" imgW="4334981" imgH="2911031" progId="Word.Document.12">
                  <p:embed/>
                  <p:pic>
                    <p:nvPicPr>
                      <p:cNvPr id="0" name=""/>
                      <p:cNvPicPr/>
                      <p:nvPr/>
                    </p:nvPicPr>
                    <p:blipFill>
                      <a:blip r:embed="rId5"/>
                      <a:stretch>
                        <a:fillRect/>
                      </a:stretch>
                    </p:blipFill>
                    <p:spPr>
                      <a:xfrm>
                        <a:off x="5454788" y="1366976"/>
                        <a:ext cx="4335463" cy="2911475"/>
                      </a:xfrm>
                      <a:prstGeom prst="rect">
                        <a:avLst/>
                      </a:prstGeom>
                    </p:spPr>
                  </p:pic>
                </p:oleObj>
              </mc:Fallback>
            </mc:AlternateContent>
          </a:graphicData>
        </a:graphic>
      </p:graphicFrame>
    </p:spTree>
    <p:extLst>
      <p:ext uri="{BB962C8B-B14F-4D97-AF65-F5344CB8AC3E}">
        <p14:creationId xmlns:p14="http://schemas.microsoft.com/office/powerpoint/2010/main" val="8382503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1 Başlık">
            <a:extLst>
              <a:ext uri="{FF2B5EF4-FFF2-40B4-BE49-F238E27FC236}">
                <a16:creationId xmlns:a16="http://schemas.microsoft.com/office/drawing/2014/main" id="{8C3BD5E5-75AC-3941-B5C4-1BB08AB20ACD}"/>
              </a:ext>
            </a:extLst>
          </p:cNvPr>
          <p:cNvSpPr>
            <a:spLocks noGrp="1"/>
          </p:cNvSpPr>
          <p:nvPr>
            <p:ph type="title"/>
          </p:nvPr>
        </p:nvSpPr>
        <p:spPr/>
        <p:txBody>
          <a:bodyPr/>
          <a:lstStyle/>
          <a:p>
            <a:pPr eaLnBrk="1" hangingPunct="1"/>
            <a:endParaRPr lang="tr-TR" altLang="tr-TR" dirty="0"/>
          </a:p>
        </p:txBody>
      </p:sp>
      <p:sp>
        <p:nvSpPr>
          <p:cNvPr id="10243" name="2 İçerik Yer Tutucusu">
            <a:extLst>
              <a:ext uri="{FF2B5EF4-FFF2-40B4-BE49-F238E27FC236}">
                <a16:creationId xmlns:a16="http://schemas.microsoft.com/office/drawing/2014/main" id="{161BF9D2-3DBE-5543-AE7C-E68B323C363A}"/>
              </a:ext>
            </a:extLst>
          </p:cNvPr>
          <p:cNvSpPr>
            <a:spLocks noGrp="1"/>
          </p:cNvSpPr>
          <p:nvPr>
            <p:ph idx="1"/>
          </p:nvPr>
        </p:nvSpPr>
        <p:spPr>
          <a:xfrm>
            <a:off x="381000" y="762000"/>
            <a:ext cx="8382000" cy="5294313"/>
          </a:xfrm>
        </p:spPr>
        <p:txBody>
          <a:bodyPr/>
          <a:lstStyle/>
          <a:p>
            <a:pPr eaLnBrk="1" hangingPunct="1">
              <a:buFont typeface="Arial" panose="020B0604020202020204" pitchFamily="34" charset="0"/>
              <a:buNone/>
            </a:pPr>
            <a:r>
              <a:rPr lang="tr-TR" sz="1800" i="1" dirty="0"/>
              <a:t>Aşama 8- Kriterlerin Yüzde Ağırlıklarının Hesaplanması (Öncelik Vektörlerinin Hesaplanması): </a:t>
            </a:r>
            <a:r>
              <a:rPr lang="tr-TR" sz="1800" dirty="0"/>
              <a:t>İkili karşılaştırmaların önem derecelerinden oluşan A matrisi geliştirildikten sonra, A matris değerlerinin (</a:t>
            </a:r>
            <a:r>
              <a:rPr lang="tr-TR" sz="1800" dirty="0" err="1"/>
              <a:t>a</a:t>
            </a:r>
            <a:r>
              <a:rPr lang="tr-TR" sz="1800" baseline="-25000" dirty="0" err="1"/>
              <a:t>ij</a:t>
            </a:r>
            <a:r>
              <a:rPr lang="tr-TR" sz="1800" dirty="0"/>
              <a:t>) normalleştirilmesi gerekir. Normalleştirme ve kriterlerin yüzdesel ağırlıklarına ilişkin yapılan işlemler aşağıdaki formüllerden yararlanarak aşağıdaki tabloda özetlenmiştir. </a:t>
            </a:r>
            <a:endParaRPr lang="tr-TR" altLang="tr-TR" sz="1800" dirty="0"/>
          </a:p>
          <a:p>
            <a:pPr eaLnBrk="1" hangingPunct="1">
              <a:buFont typeface="Arial" panose="020B0604020202020204" pitchFamily="34" charset="0"/>
              <a:buNone/>
            </a:pPr>
            <a:endParaRPr lang="tr-TR" altLang="tr-TR" sz="1800" dirty="0"/>
          </a:p>
          <a:p>
            <a:pPr eaLnBrk="1" hangingPunct="1">
              <a:buFont typeface="Arial" panose="020B0604020202020204" pitchFamily="34" charset="0"/>
              <a:buNone/>
            </a:pPr>
            <a:endParaRPr lang="tr-TR" altLang="tr-TR" sz="1800" dirty="0"/>
          </a:p>
          <a:p>
            <a:pPr eaLnBrk="1" hangingPunct="1">
              <a:buFont typeface="Arial" panose="020B0604020202020204" pitchFamily="34" charset="0"/>
              <a:buNone/>
            </a:pPr>
            <a:endParaRPr lang="tr-TR" altLang="tr-TR" sz="1800" dirty="0"/>
          </a:p>
          <a:p>
            <a:pPr eaLnBrk="1" hangingPunct="1">
              <a:buFont typeface="Arial" panose="020B0604020202020204" pitchFamily="34" charset="0"/>
              <a:buNone/>
            </a:pPr>
            <a:endParaRPr lang="tr-TR" altLang="tr-TR" sz="1800" dirty="0"/>
          </a:p>
          <a:p>
            <a:pPr eaLnBrk="1" hangingPunct="1">
              <a:buFont typeface="Arial" panose="020B0604020202020204" pitchFamily="34" charset="0"/>
              <a:buNone/>
            </a:pPr>
            <a:endParaRPr lang="tr-TR" altLang="tr-TR" sz="1800" dirty="0"/>
          </a:p>
        </p:txBody>
      </p:sp>
      <p:graphicFrame>
        <p:nvGraphicFramePr>
          <p:cNvPr id="2" name="Nesne 1">
            <a:extLst>
              <a:ext uri="{FF2B5EF4-FFF2-40B4-BE49-F238E27FC236}">
                <a16:creationId xmlns:a16="http://schemas.microsoft.com/office/drawing/2014/main" id="{E757DFB2-FB79-9748-AAAA-E96264B47DB6}"/>
              </a:ext>
            </a:extLst>
          </p:cNvPr>
          <p:cNvGraphicFramePr>
            <a:graphicFrameLocks noChangeAspect="1"/>
          </p:cNvGraphicFramePr>
          <p:nvPr/>
        </p:nvGraphicFramePr>
        <p:xfrm>
          <a:off x="779080" y="2209800"/>
          <a:ext cx="996576" cy="758264"/>
        </p:xfrm>
        <a:graphic>
          <a:graphicData uri="http://schemas.openxmlformats.org/presentationml/2006/ole">
            <mc:AlternateContent xmlns:mc="http://schemas.openxmlformats.org/markup-compatibility/2006">
              <mc:Choice xmlns:v="urn:schemas-microsoft-com:vml" Requires="v">
                <p:oleObj r:id="rId2" imgW="13754100" imgH="10236200" progId="Equation.3">
                  <p:embed/>
                </p:oleObj>
              </mc:Choice>
              <mc:Fallback>
                <p:oleObj r:id="rId2" imgW="13754100" imgH="10236200" progId="Equation.3">
                  <p:embed/>
                  <p:pic>
                    <p:nvPicPr>
                      <p:cNvPr id="2" name="Nesne 1">
                        <a:extLst>
                          <a:ext uri="{FF2B5EF4-FFF2-40B4-BE49-F238E27FC236}">
                            <a16:creationId xmlns:a16="http://schemas.microsoft.com/office/drawing/2014/main" id="{E757DFB2-FB79-9748-AAAA-E96264B47D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080" y="2209800"/>
                        <a:ext cx="996576" cy="758264"/>
                      </a:xfrm>
                      <a:prstGeom prst="rect">
                        <a:avLst/>
                      </a:prstGeom>
                      <a:noFill/>
                    </p:spPr>
                  </p:pic>
                </p:oleObj>
              </mc:Fallback>
            </mc:AlternateContent>
          </a:graphicData>
        </a:graphic>
      </p:graphicFrame>
      <p:graphicFrame>
        <p:nvGraphicFramePr>
          <p:cNvPr id="3" name="Nesne 2">
            <a:extLst>
              <a:ext uri="{FF2B5EF4-FFF2-40B4-BE49-F238E27FC236}">
                <a16:creationId xmlns:a16="http://schemas.microsoft.com/office/drawing/2014/main" id="{A7C2FBC7-6AE4-DC41-B0EB-34CE21AF3137}"/>
              </a:ext>
            </a:extLst>
          </p:cNvPr>
          <p:cNvGraphicFramePr>
            <a:graphicFrameLocks noChangeAspect="1"/>
          </p:cNvGraphicFramePr>
          <p:nvPr/>
        </p:nvGraphicFramePr>
        <p:xfrm>
          <a:off x="2048384" y="2209800"/>
          <a:ext cx="801594" cy="671606"/>
        </p:xfrm>
        <a:graphic>
          <a:graphicData uri="http://schemas.openxmlformats.org/presentationml/2006/ole">
            <mc:AlternateContent xmlns:mc="http://schemas.openxmlformats.org/markup-compatibility/2006">
              <mc:Choice xmlns:v="urn:schemas-microsoft-com:vml" Requires="v">
                <p:oleObj r:id="rId4" imgW="10820400" imgH="9067800" progId="Equation.3">
                  <p:embed/>
                </p:oleObj>
              </mc:Choice>
              <mc:Fallback>
                <p:oleObj r:id="rId4" imgW="10820400" imgH="9067800" progId="Equation.3">
                  <p:embed/>
                  <p:pic>
                    <p:nvPicPr>
                      <p:cNvPr id="3" name="Nesne 2">
                        <a:extLst>
                          <a:ext uri="{FF2B5EF4-FFF2-40B4-BE49-F238E27FC236}">
                            <a16:creationId xmlns:a16="http://schemas.microsoft.com/office/drawing/2014/main" id="{A7C2FBC7-6AE4-DC41-B0EB-34CE21AF31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8384" y="2209800"/>
                        <a:ext cx="801594" cy="671606"/>
                      </a:xfrm>
                      <a:prstGeom prst="rect">
                        <a:avLst/>
                      </a:prstGeom>
                      <a:noFill/>
                    </p:spPr>
                  </p:pic>
                </p:oleObj>
              </mc:Fallback>
            </mc:AlternateContent>
          </a:graphicData>
        </a:graphic>
      </p:graphicFrame>
      <p:graphicFrame>
        <p:nvGraphicFramePr>
          <p:cNvPr id="4" name="Nesne 3">
            <a:extLst>
              <a:ext uri="{FF2B5EF4-FFF2-40B4-BE49-F238E27FC236}">
                <a16:creationId xmlns:a16="http://schemas.microsoft.com/office/drawing/2014/main" id="{FFFC381F-8556-DD46-B291-92160BC3821C}"/>
              </a:ext>
            </a:extLst>
          </p:cNvPr>
          <p:cNvGraphicFramePr>
            <a:graphicFrameLocks noChangeAspect="1"/>
          </p:cNvGraphicFramePr>
          <p:nvPr/>
        </p:nvGraphicFramePr>
        <p:xfrm>
          <a:off x="3291482" y="2209800"/>
          <a:ext cx="2274794" cy="1343212"/>
        </p:xfrm>
        <a:graphic>
          <a:graphicData uri="http://schemas.openxmlformats.org/presentationml/2006/ole">
            <mc:AlternateContent xmlns:mc="http://schemas.openxmlformats.org/markup-compatibility/2006">
              <mc:Choice xmlns:v="urn:schemas-microsoft-com:vml" Requires="v">
                <p:oleObj r:id="rId6" imgW="30721300" imgH="18427700" progId="Equation.3">
                  <p:embed/>
                </p:oleObj>
              </mc:Choice>
              <mc:Fallback>
                <p:oleObj r:id="rId6" imgW="30721300" imgH="18427700" progId="Equation.3">
                  <p:embed/>
                  <p:pic>
                    <p:nvPicPr>
                      <p:cNvPr id="4" name="Nesne 3">
                        <a:extLst>
                          <a:ext uri="{FF2B5EF4-FFF2-40B4-BE49-F238E27FC236}">
                            <a16:creationId xmlns:a16="http://schemas.microsoft.com/office/drawing/2014/main" id="{FFFC381F-8556-DD46-B291-92160BC382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91482" y="2209800"/>
                        <a:ext cx="2274794" cy="1343212"/>
                      </a:xfrm>
                      <a:prstGeom prst="rect">
                        <a:avLst/>
                      </a:prstGeom>
                      <a:noFill/>
                    </p:spPr>
                  </p:pic>
                </p:oleObj>
              </mc:Fallback>
            </mc:AlternateContent>
          </a:graphicData>
        </a:graphic>
      </p:graphicFrame>
      <p:graphicFrame>
        <p:nvGraphicFramePr>
          <p:cNvPr id="5" name="Nesne 4">
            <a:extLst>
              <a:ext uri="{FF2B5EF4-FFF2-40B4-BE49-F238E27FC236}">
                <a16:creationId xmlns:a16="http://schemas.microsoft.com/office/drawing/2014/main" id="{0A077440-D112-604A-8CAE-CFCCDF328073}"/>
              </a:ext>
            </a:extLst>
          </p:cNvPr>
          <p:cNvGraphicFramePr>
            <a:graphicFrameLocks noChangeAspect="1"/>
          </p:cNvGraphicFramePr>
          <p:nvPr/>
        </p:nvGraphicFramePr>
        <p:xfrm>
          <a:off x="5926494" y="2209800"/>
          <a:ext cx="1104900" cy="996576"/>
        </p:xfrm>
        <a:graphic>
          <a:graphicData uri="http://schemas.openxmlformats.org/presentationml/2006/ole">
            <mc:AlternateContent xmlns:mc="http://schemas.openxmlformats.org/markup-compatibility/2006">
              <mc:Choice xmlns:v="urn:schemas-microsoft-com:vml" Requires="v">
                <p:oleObj r:id="rId8" imgW="14922500" imgH="13754100" progId="Equation.3">
                  <p:embed/>
                </p:oleObj>
              </mc:Choice>
              <mc:Fallback>
                <p:oleObj r:id="rId8" imgW="14922500" imgH="13754100" progId="Equation.3">
                  <p:embed/>
                  <p:pic>
                    <p:nvPicPr>
                      <p:cNvPr id="5" name="Nesne 4">
                        <a:extLst>
                          <a:ext uri="{FF2B5EF4-FFF2-40B4-BE49-F238E27FC236}">
                            <a16:creationId xmlns:a16="http://schemas.microsoft.com/office/drawing/2014/main" id="{0A077440-D112-604A-8CAE-CFCCDF32807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26494" y="2209800"/>
                        <a:ext cx="1104900" cy="996576"/>
                      </a:xfrm>
                      <a:prstGeom prst="rect">
                        <a:avLst/>
                      </a:prstGeom>
                      <a:noFill/>
                    </p:spPr>
                  </p:pic>
                </p:oleObj>
              </mc:Fallback>
            </mc:AlternateContent>
          </a:graphicData>
        </a:graphic>
      </p:graphicFrame>
      <p:sp>
        <p:nvSpPr>
          <p:cNvPr id="6" name="Rectangle 5">
            <a:extLst>
              <a:ext uri="{FF2B5EF4-FFF2-40B4-BE49-F238E27FC236}">
                <a16:creationId xmlns:a16="http://schemas.microsoft.com/office/drawing/2014/main" id="{01435A7C-3E95-9047-BBFB-380D7254BFF0}"/>
              </a:ext>
            </a:extLst>
          </p:cNvPr>
          <p:cNvSpPr>
            <a:spLocks noChangeArrowheads="1"/>
          </p:cNvSpPr>
          <p:nvPr/>
        </p:nvSpPr>
        <p:spPr bwMode="auto">
          <a:xfrm>
            <a:off x="228600" y="19050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7" name="Rectangle 6">
            <a:extLst>
              <a:ext uri="{FF2B5EF4-FFF2-40B4-BE49-F238E27FC236}">
                <a16:creationId xmlns:a16="http://schemas.microsoft.com/office/drawing/2014/main" id="{0D337BBB-E715-E649-B1B5-C834E1C70605}"/>
              </a:ext>
            </a:extLst>
          </p:cNvPr>
          <p:cNvSpPr>
            <a:spLocks noChangeArrowheads="1"/>
          </p:cNvSpPr>
          <p:nvPr/>
        </p:nvSpPr>
        <p:spPr bwMode="auto">
          <a:xfrm>
            <a:off x="228600" y="280670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450850" algn="just" defTabSz="914400" rtl="0" eaLnBrk="0" fontAlgn="base" latinLnBrk="0" hangingPunct="0">
              <a:lnSpc>
                <a:spcPct val="100000"/>
              </a:lnSpc>
              <a:spcBef>
                <a:spcPct val="0"/>
              </a:spcBef>
              <a:spcAft>
                <a:spcPct val="0"/>
              </a:spcAft>
              <a:buClrTx/>
              <a:buSzTx/>
              <a:buFontTx/>
              <a:buNone/>
              <a:tabLst/>
            </a:pPr>
            <a:r>
              <a:rPr kumimoji="0" lang="tr-TR" altLang="tr-TR"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   </a:t>
            </a:r>
            <a:endParaRPr kumimoji="0" lang="tr-TR" altLang="tr-TR" sz="1800" b="0" i="0" u="none" strike="noStrike" cap="none" normalizeH="0" baseline="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939F09A0-C10B-5F45-BA32-6B659A6A6B6D}"/>
              </a:ext>
            </a:extLst>
          </p:cNvPr>
          <p:cNvSpPr>
            <a:spLocks noChangeArrowheads="1"/>
          </p:cNvSpPr>
          <p:nvPr/>
        </p:nvSpPr>
        <p:spPr bwMode="auto">
          <a:xfrm>
            <a:off x="228600" y="320040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450850" algn="just" defTabSz="914400" rtl="0" eaLnBrk="0" fontAlgn="base" latinLnBrk="0" hangingPunct="0">
              <a:lnSpc>
                <a:spcPct val="100000"/>
              </a:lnSpc>
              <a:spcBef>
                <a:spcPct val="0"/>
              </a:spcBef>
              <a:spcAft>
                <a:spcPct val="0"/>
              </a:spcAft>
              <a:buClrTx/>
              <a:buSzTx/>
              <a:buFontTx/>
              <a:buNone/>
              <a:tabLst/>
            </a:pPr>
            <a:r>
              <a:rPr kumimoji="0" lang="tr-TR" altLang="tr-TR"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	</a:t>
            </a:r>
            <a:endParaRPr kumimoji="0" lang="tr-TR" altLang="tr-TR" sz="1800" b="0" i="0" u="none" strike="noStrike" cap="none" normalizeH="0" baseline="0">
              <a:ln>
                <a:noFill/>
              </a:ln>
              <a:solidFill>
                <a:schemeClr val="tx1"/>
              </a:solidFill>
              <a:effectLst/>
              <a:latin typeface="Arial" panose="020B0604020202020204" pitchFamily="34" charset="0"/>
            </a:endParaRPr>
          </a:p>
        </p:txBody>
      </p:sp>
      <p:grpSp>
        <p:nvGrpSpPr>
          <p:cNvPr id="13" name="Grup 12"/>
          <p:cNvGrpSpPr/>
          <p:nvPr/>
        </p:nvGrpSpPr>
        <p:grpSpPr>
          <a:xfrm>
            <a:off x="457200" y="3646488"/>
            <a:ext cx="8116404" cy="2495895"/>
            <a:chOff x="457200" y="3646488"/>
            <a:chExt cx="10121900" cy="3689350"/>
          </a:xfrm>
        </p:grpSpPr>
        <p:graphicFrame>
          <p:nvGraphicFramePr>
            <p:cNvPr id="10" name="Nesne 9"/>
            <p:cNvGraphicFramePr>
              <a:graphicFrameLocks noChangeAspect="1"/>
            </p:cNvGraphicFramePr>
            <p:nvPr>
              <p:extLst>
                <p:ext uri="{D42A27DB-BD31-4B8C-83A1-F6EECF244321}">
                  <p14:modId xmlns:p14="http://schemas.microsoft.com/office/powerpoint/2010/main" val="3737210758"/>
                </p:ext>
              </p:extLst>
            </p:nvPr>
          </p:nvGraphicFramePr>
          <p:xfrm>
            <a:off x="457200" y="3646488"/>
            <a:ext cx="10121900" cy="3689350"/>
          </p:xfrm>
          <a:graphic>
            <a:graphicData uri="http://schemas.openxmlformats.org/presentationml/2006/ole">
              <mc:AlternateContent xmlns:mc="http://schemas.openxmlformats.org/markup-compatibility/2006">
                <mc:Choice xmlns:v="urn:schemas-microsoft-com:vml" Requires="v">
                  <p:oleObj name="Belge" r:id="rId10" imgW="5775241" imgH="2107865" progId="Word.Document.12">
                    <p:embed/>
                  </p:oleObj>
                </mc:Choice>
                <mc:Fallback>
                  <p:oleObj name="Belge" r:id="rId10" imgW="5775241" imgH="2107865" progId="Word.Document.12">
                    <p:embed/>
                    <p:pic>
                      <p:nvPicPr>
                        <p:cNvPr id="0" name=""/>
                        <p:cNvPicPr/>
                        <p:nvPr/>
                      </p:nvPicPr>
                      <p:blipFill>
                        <a:blip r:embed="rId11"/>
                        <a:stretch>
                          <a:fillRect/>
                        </a:stretch>
                      </p:blipFill>
                      <p:spPr>
                        <a:xfrm>
                          <a:off x="457200" y="3646488"/>
                          <a:ext cx="10121900" cy="3689350"/>
                        </a:xfrm>
                        <a:prstGeom prst="rect">
                          <a:avLst/>
                        </a:prstGeom>
                      </p:spPr>
                    </p:pic>
                  </p:oleObj>
                </mc:Fallback>
              </mc:AlternateContent>
            </a:graphicData>
          </a:graphic>
        </p:graphicFrame>
        <p:cxnSp>
          <p:nvCxnSpPr>
            <p:cNvPr id="12" name="Düz Bağlayıcı 11"/>
            <p:cNvCxnSpPr/>
            <p:nvPr/>
          </p:nvCxnSpPr>
          <p:spPr>
            <a:xfrm>
              <a:off x="1441174" y="3896140"/>
              <a:ext cx="7132430" cy="29817"/>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8754969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5 İçerik Yer Tutucusu">
            <a:extLst>
              <a:ext uri="{FF2B5EF4-FFF2-40B4-BE49-F238E27FC236}">
                <a16:creationId xmlns:a16="http://schemas.microsoft.com/office/drawing/2014/main" id="{B9D3FE70-6811-DF49-8BA9-A462D5890D0F}"/>
              </a:ext>
            </a:extLst>
          </p:cNvPr>
          <p:cNvSpPr>
            <a:spLocks noGrp="1"/>
          </p:cNvSpPr>
          <p:nvPr>
            <p:ph idx="1"/>
          </p:nvPr>
        </p:nvSpPr>
        <p:spPr>
          <a:xfrm>
            <a:off x="381000" y="914401"/>
            <a:ext cx="8229600" cy="2438400"/>
          </a:xfrm>
        </p:spPr>
        <p:txBody>
          <a:bodyPr/>
          <a:lstStyle/>
          <a:p>
            <a:pPr marL="0" indent="0" eaLnBrk="1" hangingPunct="1">
              <a:buNone/>
            </a:pPr>
            <a:r>
              <a:rPr lang="tr-TR" sz="1800" i="1" dirty="0"/>
              <a:t>Aşama 9- Tutarlılık Analizi Yapılması:</a:t>
            </a:r>
            <a:r>
              <a:rPr lang="tr-TR" sz="1800" dirty="0"/>
              <a:t> </a:t>
            </a:r>
            <a:r>
              <a:rPr lang="tr-TR" sz="1800" dirty="0" err="1"/>
              <a:t>AHP’de</a:t>
            </a:r>
            <a:r>
              <a:rPr lang="tr-TR" sz="1800" dirty="0"/>
              <a:t> sonuçların gerçekçiliği karar vericilerin kriterler arasında yaptığı ikili karşılaştırmalardaki tutarlılığına bağlı olacaktır. Bunun için ikili karşılaştırmaların tutarlılık oranı (CR) hesaplanır. </a:t>
            </a:r>
            <a:r>
              <a:rPr lang="tr-TR" altLang="tr-TR" sz="1800" dirty="0"/>
              <a:t>Oran 0,10’un altında ise matrisin tutarlı olduğu sonucuna varılır. Aksi durumda matris yeniden düzenlenmelidir.</a:t>
            </a:r>
          </a:p>
          <a:p>
            <a:pPr marL="0" indent="0" eaLnBrk="1" hangingPunct="1">
              <a:buFont typeface="Arial" panose="020B0604020202020204" pitchFamily="34" charset="0"/>
              <a:buNone/>
            </a:pPr>
            <a:r>
              <a:rPr lang="tr-TR" altLang="tr-TR" sz="1800" dirty="0"/>
              <a:t>Örneğin, faktörler arasında yapılan karşılaştırmada A, B’ye göre mutlak üstünlüğe sahip, B de C’ye göre mutlak üstünlüğe sahip diyen bir kişi eğer C ile A’yı karşılaştırırken C, A’ya göre daha önemli derse tutarsızlık göstermiş olur. </a:t>
            </a:r>
          </a:p>
          <a:p>
            <a:pPr eaLnBrk="1" hangingPunct="1">
              <a:buFont typeface="Arial" panose="020B0604020202020204" pitchFamily="34" charset="0"/>
              <a:buNone/>
            </a:pPr>
            <a:endParaRPr lang="tr-TR" altLang="tr-TR" sz="1800" dirty="0"/>
          </a:p>
        </p:txBody>
      </p:sp>
      <p:graphicFrame>
        <p:nvGraphicFramePr>
          <p:cNvPr id="3" name="Nesne 2"/>
          <p:cNvGraphicFramePr>
            <a:graphicFrameLocks noChangeAspect="1"/>
          </p:cNvGraphicFramePr>
          <p:nvPr/>
        </p:nvGraphicFramePr>
        <p:xfrm>
          <a:off x="609600" y="3470566"/>
          <a:ext cx="2915226" cy="1110457"/>
        </p:xfrm>
        <a:graphic>
          <a:graphicData uri="http://schemas.openxmlformats.org/presentationml/2006/ole">
            <mc:AlternateContent xmlns:mc="http://schemas.openxmlformats.org/markup-compatibility/2006">
              <mc:Choice xmlns:v="urn:schemas-microsoft-com:vml" Requires="v">
                <p:oleObj name="Denklem" r:id="rId2" imgW="2070100" imgH="800100" progId="Equation.3">
                  <p:embed/>
                </p:oleObj>
              </mc:Choice>
              <mc:Fallback>
                <p:oleObj name="Denklem" r:id="rId2" imgW="2070100" imgH="800100" progId="Equation.3">
                  <p:embed/>
                  <p:pic>
                    <p:nvPicPr>
                      <p:cNvPr id="3" name="Nesn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470566"/>
                        <a:ext cx="2915226" cy="1110457"/>
                      </a:xfrm>
                      <a:prstGeom prst="rect">
                        <a:avLst/>
                      </a:prstGeom>
                      <a:noFill/>
                    </p:spPr>
                  </p:pic>
                </p:oleObj>
              </mc:Fallback>
            </mc:AlternateContent>
          </a:graphicData>
        </a:graphic>
      </p:graphicFrame>
      <p:graphicFrame>
        <p:nvGraphicFramePr>
          <p:cNvPr id="4" name="Nesne 3"/>
          <p:cNvGraphicFramePr>
            <a:graphicFrameLocks noChangeAspect="1"/>
          </p:cNvGraphicFramePr>
          <p:nvPr/>
        </p:nvGraphicFramePr>
        <p:xfrm>
          <a:off x="3700786" y="3764313"/>
          <a:ext cx="629779" cy="522961"/>
        </p:xfrm>
        <a:graphic>
          <a:graphicData uri="http://schemas.openxmlformats.org/presentationml/2006/ole">
            <mc:AlternateContent xmlns:mc="http://schemas.openxmlformats.org/markup-compatibility/2006">
              <mc:Choice xmlns:v="urn:schemas-microsoft-com:vml" Requires="v">
                <p:oleObj name="Denklem" r:id="rId4" imgW="444307" imgH="380835" progId="Equation.3">
                  <p:embed/>
                </p:oleObj>
              </mc:Choice>
              <mc:Fallback>
                <p:oleObj name="Denklem" r:id="rId4" imgW="444307" imgH="380835" progId="Equation.3">
                  <p:embed/>
                  <p:pic>
                    <p:nvPicPr>
                      <p:cNvPr id="4" name="Nesn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0786" y="3764313"/>
                        <a:ext cx="629779" cy="522961"/>
                      </a:xfrm>
                      <a:prstGeom prst="rect">
                        <a:avLst/>
                      </a:prstGeom>
                      <a:noFill/>
                    </p:spPr>
                  </p:pic>
                </p:oleObj>
              </mc:Fallback>
            </mc:AlternateContent>
          </a:graphicData>
        </a:graphic>
      </p:graphicFrame>
      <p:graphicFrame>
        <p:nvGraphicFramePr>
          <p:cNvPr id="5" name="Nesne 4"/>
          <p:cNvGraphicFramePr>
            <a:graphicFrameLocks noChangeAspect="1"/>
          </p:cNvGraphicFramePr>
          <p:nvPr/>
        </p:nvGraphicFramePr>
        <p:xfrm>
          <a:off x="4508777" y="3872499"/>
          <a:ext cx="823381" cy="224760"/>
        </p:xfrm>
        <a:graphic>
          <a:graphicData uri="http://schemas.openxmlformats.org/presentationml/2006/ole">
            <mc:AlternateContent xmlns:mc="http://schemas.openxmlformats.org/markup-compatibility/2006">
              <mc:Choice xmlns:v="urn:schemas-microsoft-com:vml" Requires="v">
                <p:oleObj name="Denklem" r:id="rId6" imgW="596641" imgH="165028" progId="Equation.3">
                  <p:embed/>
                </p:oleObj>
              </mc:Choice>
              <mc:Fallback>
                <p:oleObj name="Denklem" r:id="rId6" imgW="596641" imgH="165028" progId="Equation.3">
                  <p:embed/>
                  <p:pic>
                    <p:nvPicPr>
                      <p:cNvPr id="5" name="Nesn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08777" y="3872499"/>
                        <a:ext cx="823381" cy="224760"/>
                      </a:xfrm>
                      <a:prstGeom prst="rect">
                        <a:avLst/>
                      </a:prstGeom>
                      <a:noFill/>
                    </p:spPr>
                  </p:pic>
                </p:oleObj>
              </mc:Fallback>
            </mc:AlternateContent>
          </a:graphicData>
        </a:graphic>
      </p:graphicFrame>
      <p:graphicFrame>
        <p:nvGraphicFramePr>
          <p:cNvPr id="10" name="Nesne 9"/>
          <p:cNvGraphicFramePr>
            <a:graphicFrameLocks noChangeAspect="1"/>
          </p:cNvGraphicFramePr>
          <p:nvPr/>
        </p:nvGraphicFramePr>
        <p:xfrm>
          <a:off x="5678323" y="3412072"/>
          <a:ext cx="801132" cy="832286"/>
        </p:xfrm>
        <a:graphic>
          <a:graphicData uri="http://schemas.openxmlformats.org/presentationml/2006/ole">
            <mc:AlternateContent xmlns:mc="http://schemas.openxmlformats.org/markup-compatibility/2006">
              <mc:Choice xmlns:v="urn:schemas-microsoft-com:vml" Requires="v">
                <p:oleObj name="Denklem" r:id="rId8" imgW="571500" imgH="596900" progId="Equation.3">
                  <p:embed/>
                </p:oleObj>
              </mc:Choice>
              <mc:Fallback>
                <p:oleObj name="Denklem" r:id="rId8" imgW="571500" imgH="596900" progId="Equation.3">
                  <p:embed/>
                  <p:pic>
                    <p:nvPicPr>
                      <p:cNvPr id="10" name="Nesn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78323" y="3412072"/>
                        <a:ext cx="801132" cy="832286"/>
                      </a:xfrm>
                      <a:prstGeom prst="rect">
                        <a:avLst/>
                      </a:prstGeom>
                      <a:noFill/>
                    </p:spPr>
                  </p:pic>
                </p:oleObj>
              </mc:Fallback>
            </mc:AlternateContent>
          </a:graphicData>
        </a:graphic>
      </p:graphicFrame>
      <p:graphicFrame>
        <p:nvGraphicFramePr>
          <p:cNvPr id="12" name="Nesne 11"/>
          <p:cNvGraphicFramePr>
            <a:graphicFrameLocks noChangeAspect="1"/>
          </p:cNvGraphicFramePr>
          <p:nvPr/>
        </p:nvGraphicFramePr>
        <p:xfrm>
          <a:off x="6776452" y="3755667"/>
          <a:ext cx="854540" cy="458425"/>
        </p:xfrm>
        <a:graphic>
          <a:graphicData uri="http://schemas.openxmlformats.org/presentationml/2006/ole">
            <mc:AlternateContent xmlns:mc="http://schemas.openxmlformats.org/markup-compatibility/2006">
              <mc:Choice xmlns:v="urn:schemas-microsoft-com:vml" Requires="v">
                <p:oleObj name="Denklem" r:id="rId10" imgW="609600" imgH="330200" progId="Equation.3">
                  <p:embed/>
                </p:oleObj>
              </mc:Choice>
              <mc:Fallback>
                <p:oleObj name="Denklem" r:id="rId10" imgW="609600" imgH="330200" progId="Equation.3">
                  <p:embed/>
                  <p:pic>
                    <p:nvPicPr>
                      <p:cNvPr id="12" name="Nesn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76452" y="3755667"/>
                        <a:ext cx="854540" cy="458425"/>
                      </a:xfrm>
                      <a:prstGeom prst="rect">
                        <a:avLst/>
                      </a:prstGeom>
                      <a:noFill/>
                    </p:spPr>
                  </p:pic>
                </p:oleObj>
              </mc:Fallback>
            </mc:AlternateContent>
          </a:graphicData>
        </a:graphic>
      </p:graphicFrame>
      <p:graphicFrame>
        <p:nvGraphicFramePr>
          <p:cNvPr id="14" name="Nesne 13"/>
          <p:cNvGraphicFramePr>
            <a:graphicFrameLocks noChangeAspect="1"/>
          </p:cNvGraphicFramePr>
          <p:nvPr/>
        </p:nvGraphicFramePr>
        <p:xfrm>
          <a:off x="4800600" y="5409051"/>
          <a:ext cx="736597" cy="458425"/>
        </p:xfrm>
        <a:graphic>
          <a:graphicData uri="http://schemas.openxmlformats.org/presentationml/2006/ole">
            <mc:AlternateContent xmlns:mc="http://schemas.openxmlformats.org/markup-compatibility/2006">
              <mc:Choice xmlns:v="urn:schemas-microsoft-com:vml" Requires="v">
                <p:oleObj name="Denklem" r:id="rId12" imgW="520474" imgH="330057" progId="Equation.3">
                  <p:embed/>
                </p:oleObj>
              </mc:Choice>
              <mc:Fallback>
                <p:oleObj name="Denklem" r:id="rId12" imgW="520474" imgH="330057" progId="Equation.3">
                  <p:embed/>
                  <p:pic>
                    <p:nvPicPr>
                      <p:cNvPr id="14" name="Nesne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00600" y="5409051"/>
                        <a:ext cx="736597" cy="458425"/>
                      </a:xfrm>
                      <a:prstGeom prst="rect">
                        <a:avLst/>
                      </a:prstGeom>
                      <a:noFill/>
                    </p:spPr>
                  </p:pic>
                </p:oleObj>
              </mc:Fallback>
            </mc:AlternateContent>
          </a:graphicData>
        </a:graphic>
      </p:graphicFrame>
      <p:sp>
        <p:nvSpPr>
          <p:cNvPr id="15" name="Dikdörtgen 14"/>
          <p:cNvSpPr/>
          <p:nvPr/>
        </p:nvSpPr>
        <p:spPr>
          <a:xfrm>
            <a:off x="381000" y="4652289"/>
            <a:ext cx="8458199" cy="923330"/>
          </a:xfrm>
          <a:prstGeom prst="rect">
            <a:avLst/>
          </a:prstGeom>
        </p:spPr>
        <p:txBody>
          <a:bodyPr wrap="square">
            <a:spAutoFit/>
          </a:bodyPr>
          <a:lstStyle/>
          <a:p>
            <a:r>
              <a:rPr lang="tr-TR" sz="1800" dirty="0">
                <a:latin typeface="Times New Roman" panose="02020603050405020304" pitchFamily="18" charset="0"/>
                <a:ea typeface="Times New Roman" panose="02020603050405020304" pitchFamily="18" charset="0"/>
              </a:rPr>
              <a:t>RI (</a:t>
            </a:r>
            <a:r>
              <a:rPr lang="tr-TR" sz="1800" dirty="0" err="1">
                <a:latin typeface="Times New Roman" panose="02020603050405020304" pitchFamily="18" charset="0"/>
                <a:ea typeface="Times New Roman" panose="02020603050405020304" pitchFamily="18" charset="0"/>
              </a:rPr>
              <a:t>Saaty</a:t>
            </a:r>
            <a:r>
              <a:rPr lang="tr-TR" sz="1800" dirty="0">
                <a:latin typeface="Times New Roman" panose="02020603050405020304" pitchFamily="18" charset="0"/>
                <a:ea typeface="Times New Roman" panose="02020603050405020304" pitchFamily="18" charset="0"/>
              </a:rPr>
              <a:t> ve arkadaşları tarafından tutarlılık oranını hesaplayabilmek için standart düzeltme değeri olarak oluşturdukları rasgele indeks) değerlerine bölünerek tutarlılık oranı CR elde edilir.</a:t>
            </a:r>
            <a:endParaRPr lang="tr-TR" sz="1800" dirty="0"/>
          </a:p>
        </p:txBody>
      </p:sp>
      <p:sp>
        <p:nvSpPr>
          <p:cNvPr id="18" name="Rectangle 20"/>
          <p:cNvSpPr>
            <a:spLocks noChangeArrowheads="1"/>
          </p:cNvSpPr>
          <p:nvPr/>
        </p:nvSpPr>
        <p:spPr bwMode="auto">
          <a:xfrm>
            <a:off x="362527" y="5575619"/>
            <a:ext cx="201208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Rasgele </a:t>
            </a:r>
            <a:r>
              <a:rPr kumimoji="0" lang="tr-TR" altLang="tr-TR" sz="1200" b="1"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rPr>
              <a:t>Indeks</a:t>
            </a:r>
            <a:r>
              <a:rPr kumimoji="0" lang="tr-TR" altLang="tr-TR"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Değerleri</a:t>
            </a:r>
            <a:endParaRPr kumimoji="0" lang="tr-TR" altLang="tr-TR" sz="1200" b="0" i="0" u="none" strike="noStrike" cap="none" normalizeH="0" baseline="0" dirty="0">
              <a:ln>
                <a:noFill/>
              </a:ln>
              <a:solidFill>
                <a:schemeClr val="tx1"/>
              </a:solidFill>
              <a:effectLst/>
              <a:latin typeface="Arial" panose="020B0604020202020204" pitchFamily="34" charset="0"/>
            </a:endParaRPr>
          </a:p>
        </p:txBody>
      </p:sp>
      <p:graphicFrame>
        <p:nvGraphicFramePr>
          <p:cNvPr id="2" name="Tablo 1"/>
          <p:cNvGraphicFramePr>
            <a:graphicFrameLocks noGrp="1"/>
          </p:cNvGraphicFramePr>
          <p:nvPr>
            <p:extLst>
              <p:ext uri="{D42A27DB-BD31-4B8C-83A1-F6EECF244321}">
                <p14:modId xmlns:p14="http://schemas.microsoft.com/office/powerpoint/2010/main" val="490938725"/>
              </p:ext>
            </p:extLst>
          </p:nvPr>
        </p:nvGraphicFramePr>
        <p:xfrm>
          <a:off x="95250" y="5867476"/>
          <a:ext cx="8953496" cy="426720"/>
        </p:xfrm>
        <a:graphic>
          <a:graphicData uri="http://schemas.openxmlformats.org/drawingml/2006/table">
            <a:tbl>
              <a:tblPr firstRow="1" firstCol="1" bandRow="1">
                <a:tableStyleId>{5940675A-B579-460E-94D1-54222C63F5DA}</a:tableStyleId>
              </a:tblPr>
              <a:tblGrid>
                <a:gridCol w="417233">
                  <a:extLst>
                    <a:ext uri="{9D8B030D-6E8A-4147-A177-3AD203B41FA5}">
                      <a16:colId xmlns:a16="http://schemas.microsoft.com/office/drawing/2014/main" val="2526774367"/>
                    </a:ext>
                  </a:extLst>
                </a:gridCol>
                <a:gridCol w="327698">
                  <a:extLst>
                    <a:ext uri="{9D8B030D-6E8A-4147-A177-3AD203B41FA5}">
                      <a16:colId xmlns:a16="http://schemas.microsoft.com/office/drawing/2014/main" val="3323962194"/>
                    </a:ext>
                  </a:extLst>
                </a:gridCol>
                <a:gridCol w="327698">
                  <a:extLst>
                    <a:ext uri="{9D8B030D-6E8A-4147-A177-3AD203B41FA5}">
                      <a16:colId xmlns:a16="http://schemas.microsoft.com/office/drawing/2014/main" val="1343791590"/>
                    </a:ext>
                  </a:extLst>
                </a:gridCol>
                <a:gridCol w="607047">
                  <a:extLst>
                    <a:ext uri="{9D8B030D-6E8A-4147-A177-3AD203B41FA5}">
                      <a16:colId xmlns:a16="http://schemas.microsoft.com/office/drawing/2014/main" val="3128540127"/>
                    </a:ext>
                  </a:extLst>
                </a:gridCol>
                <a:gridCol w="607047">
                  <a:extLst>
                    <a:ext uri="{9D8B030D-6E8A-4147-A177-3AD203B41FA5}">
                      <a16:colId xmlns:a16="http://schemas.microsoft.com/office/drawing/2014/main" val="2275614717"/>
                    </a:ext>
                  </a:extLst>
                </a:gridCol>
                <a:gridCol w="607047">
                  <a:extLst>
                    <a:ext uri="{9D8B030D-6E8A-4147-A177-3AD203B41FA5}">
                      <a16:colId xmlns:a16="http://schemas.microsoft.com/office/drawing/2014/main" val="2861785210"/>
                    </a:ext>
                  </a:extLst>
                </a:gridCol>
                <a:gridCol w="607047">
                  <a:extLst>
                    <a:ext uri="{9D8B030D-6E8A-4147-A177-3AD203B41FA5}">
                      <a16:colId xmlns:a16="http://schemas.microsoft.com/office/drawing/2014/main" val="2923354139"/>
                    </a:ext>
                  </a:extLst>
                </a:gridCol>
                <a:gridCol w="607047">
                  <a:extLst>
                    <a:ext uri="{9D8B030D-6E8A-4147-A177-3AD203B41FA5}">
                      <a16:colId xmlns:a16="http://schemas.microsoft.com/office/drawing/2014/main" val="1804553796"/>
                    </a:ext>
                  </a:extLst>
                </a:gridCol>
                <a:gridCol w="607047">
                  <a:extLst>
                    <a:ext uri="{9D8B030D-6E8A-4147-A177-3AD203B41FA5}">
                      <a16:colId xmlns:a16="http://schemas.microsoft.com/office/drawing/2014/main" val="350267308"/>
                    </a:ext>
                  </a:extLst>
                </a:gridCol>
                <a:gridCol w="607047">
                  <a:extLst>
                    <a:ext uri="{9D8B030D-6E8A-4147-A177-3AD203B41FA5}">
                      <a16:colId xmlns:a16="http://schemas.microsoft.com/office/drawing/2014/main" val="3369410244"/>
                    </a:ext>
                  </a:extLst>
                </a:gridCol>
                <a:gridCol w="607047">
                  <a:extLst>
                    <a:ext uri="{9D8B030D-6E8A-4147-A177-3AD203B41FA5}">
                      <a16:colId xmlns:a16="http://schemas.microsoft.com/office/drawing/2014/main" val="2381235020"/>
                    </a:ext>
                  </a:extLst>
                </a:gridCol>
                <a:gridCol w="607047">
                  <a:extLst>
                    <a:ext uri="{9D8B030D-6E8A-4147-A177-3AD203B41FA5}">
                      <a16:colId xmlns:a16="http://schemas.microsoft.com/office/drawing/2014/main" val="2799519703"/>
                    </a:ext>
                  </a:extLst>
                </a:gridCol>
                <a:gridCol w="607047">
                  <a:extLst>
                    <a:ext uri="{9D8B030D-6E8A-4147-A177-3AD203B41FA5}">
                      <a16:colId xmlns:a16="http://schemas.microsoft.com/office/drawing/2014/main" val="2490359527"/>
                    </a:ext>
                  </a:extLst>
                </a:gridCol>
                <a:gridCol w="607047">
                  <a:extLst>
                    <a:ext uri="{9D8B030D-6E8A-4147-A177-3AD203B41FA5}">
                      <a16:colId xmlns:a16="http://schemas.microsoft.com/office/drawing/2014/main" val="3647777201"/>
                    </a:ext>
                  </a:extLst>
                </a:gridCol>
                <a:gridCol w="607047">
                  <a:extLst>
                    <a:ext uri="{9D8B030D-6E8A-4147-A177-3AD203B41FA5}">
                      <a16:colId xmlns:a16="http://schemas.microsoft.com/office/drawing/2014/main" val="268711494"/>
                    </a:ext>
                  </a:extLst>
                </a:gridCol>
                <a:gridCol w="596303">
                  <a:extLst>
                    <a:ext uri="{9D8B030D-6E8A-4147-A177-3AD203B41FA5}">
                      <a16:colId xmlns:a16="http://schemas.microsoft.com/office/drawing/2014/main" val="3278861598"/>
                    </a:ext>
                  </a:extLst>
                </a:gridCol>
              </a:tblGrid>
              <a:tr h="0">
                <a:tc>
                  <a:txBody>
                    <a:bodyPr/>
                    <a:lstStyle/>
                    <a:p>
                      <a:pPr algn="just">
                        <a:spcAft>
                          <a:spcPts val="0"/>
                        </a:spcAft>
                      </a:pPr>
                      <a:r>
                        <a:rPr lang="tr-TR" sz="1400" dirty="0">
                          <a:effectLst/>
                        </a:rPr>
                        <a:t> n</a:t>
                      </a:r>
                      <a:endParaRPr lang="tr-TR" sz="1400" dirty="0">
                        <a:effectLst/>
                        <a:latin typeface="Times New Roman" panose="02020603050405020304" pitchFamily="18" charset="0"/>
                        <a:ea typeface="Times New Roman" panose="02020603050405020304" pitchFamily="18" charset="0"/>
                      </a:endParaRPr>
                    </a:p>
                  </a:txBody>
                  <a:tcPr marL="25400" marR="25400" marT="0" marB="0">
                    <a:solidFill>
                      <a:schemeClr val="bg1">
                        <a:lumMod val="95000"/>
                      </a:schemeClr>
                    </a:solidFill>
                  </a:tcPr>
                </a:tc>
                <a:tc>
                  <a:txBody>
                    <a:bodyPr/>
                    <a:lstStyle/>
                    <a:p>
                      <a:pPr algn="just">
                        <a:spcAft>
                          <a:spcPts val="0"/>
                        </a:spcAft>
                      </a:pPr>
                      <a:r>
                        <a:rPr lang="tr-TR" sz="1400" dirty="0">
                          <a:effectLst/>
                        </a:rPr>
                        <a:t>1</a:t>
                      </a:r>
                      <a:endParaRPr lang="tr-TR" sz="1400" dirty="0">
                        <a:effectLst/>
                        <a:latin typeface="Times New Roman" panose="02020603050405020304" pitchFamily="18" charset="0"/>
                        <a:ea typeface="Times New Roman" panose="02020603050405020304" pitchFamily="18" charset="0"/>
                      </a:endParaRPr>
                    </a:p>
                  </a:txBody>
                  <a:tcPr marL="25400" marR="25400" marT="0" marB="0">
                    <a:solidFill>
                      <a:schemeClr val="bg1">
                        <a:lumMod val="95000"/>
                      </a:schemeClr>
                    </a:solidFill>
                  </a:tcPr>
                </a:tc>
                <a:tc>
                  <a:txBody>
                    <a:bodyPr/>
                    <a:lstStyle/>
                    <a:p>
                      <a:pPr algn="just">
                        <a:spcAft>
                          <a:spcPts val="0"/>
                        </a:spcAft>
                      </a:pPr>
                      <a:r>
                        <a:rPr lang="tr-TR" sz="1400" dirty="0">
                          <a:effectLst/>
                        </a:rPr>
                        <a:t>2</a:t>
                      </a:r>
                      <a:endParaRPr lang="tr-TR" sz="1400" dirty="0">
                        <a:effectLst/>
                        <a:latin typeface="Times New Roman" panose="02020603050405020304" pitchFamily="18" charset="0"/>
                        <a:ea typeface="Times New Roman" panose="02020603050405020304" pitchFamily="18" charset="0"/>
                      </a:endParaRPr>
                    </a:p>
                  </a:txBody>
                  <a:tcPr marL="25400" marR="25400" marT="0" marB="0">
                    <a:solidFill>
                      <a:schemeClr val="bg1">
                        <a:lumMod val="95000"/>
                      </a:schemeClr>
                    </a:solidFill>
                  </a:tcPr>
                </a:tc>
                <a:tc>
                  <a:txBody>
                    <a:bodyPr/>
                    <a:lstStyle/>
                    <a:p>
                      <a:pPr algn="just">
                        <a:spcAft>
                          <a:spcPts val="0"/>
                        </a:spcAft>
                      </a:pPr>
                      <a:r>
                        <a:rPr lang="tr-TR" sz="1400" dirty="0">
                          <a:effectLst/>
                        </a:rPr>
                        <a:t>3</a:t>
                      </a:r>
                      <a:endParaRPr lang="tr-TR" sz="1400" dirty="0">
                        <a:effectLst/>
                        <a:latin typeface="Times New Roman" panose="02020603050405020304" pitchFamily="18" charset="0"/>
                        <a:ea typeface="Times New Roman" panose="02020603050405020304" pitchFamily="18" charset="0"/>
                      </a:endParaRPr>
                    </a:p>
                  </a:txBody>
                  <a:tcPr marL="25400" marR="25400" marT="0" marB="0">
                    <a:solidFill>
                      <a:schemeClr val="bg1">
                        <a:lumMod val="95000"/>
                      </a:schemeClr>
                    </a:solidFill>
                  </a:tcPr>
                </a:tc>
                <a:tc>
                  <a:txBody>
                    <a:bodyPr/>
                    <a:lstStyle/>
                    <a:p>
                      <a:pPr algn="just">
                        <a:spcAft>
                          <a:spcPts val="0"/>
                        </a:spcAft>
                      </a:pPr>
                      <a:r>
                        <a:rPr lang="tr-TR" sz="1400" dirty="0">
                          <a:effectLst/>
                        </a:rPr>
                        <a:t>4</a:t>
                      </a:r>
                      <a:endParaRPr lang="tr-TR" sz="1400" dirty="0">
                        <a:effectLst/>
                        <a:latin typeface="Times New Roman" panose="02020603050405020304" pitchFamily="18" charset="0"/>
                        <a:ea typeface="Times New Roman" panose="02020603050405020304" pitchFamily="18" charset="0"/>
                      </a:endParaRPr>
                    </a:p>
                  </a:txBody>
                  <a:tcPr marL="25400" marR="25400" marT="0" marB="0">
                    <a:solidFill>
                      <a:schemeClr val="bg1">
                        <a:lumMod val="95000"/>
                      </a:schemeClr>
                    </a:solidFill>
                  </a:tcPr>
                </a:tc>
                <a:tc>
                  <a:txBody>
                    <a:bodyPr/>
                    <a:lstStyle/>
                    <a:p>
                      <a:pPr algn="just">
                        <a:spcAft>
                          <a:spcPts val="0"/>
                        </a:spcAft>
                      </a:pPr>
                      <a:r>
                        <a:rPr lang="tr-TR" sz="1400" dirty="0">
                          <a:effectLst/>
                        </a:rPr>
                        <a:t>5</a:t>
                      </a:r>
                      <a:endParaRPr lang="tr-TR" sz="1400" dirty="0">
                        <a:effectLst/>
                        <a:latin typeface="Times New Roman" panose="02020603050405020304" pitchFamily="18" charset="0"/>
                        <a:ea typeface="Times New Roman" panose="02020603050405020304" pitchFamily="18" charset="0"/>
                      </a:endParaRPr>
                    </a:p>
                  </a:txBody>
                  <a:tcPr marL="25400" marR="25400" marT="0" marB="0">
                    <a:solidFill>
                      <a:schemeClr val="bg1">
                        <a:lumMod val="95000"/>
                      </a:schemeClr>
                    </a:solidFill>
                  </a:tcPr>
                </a:tc>
                <a:tc>
                  <a:txBody>
                    <a:bodyPr/>
                    <a:lstStyle/>
                    <a:p>
                      <a:pPr algn="just">
                        <a:spcAft>
                          <a:spcPts val="0"/>
                        </a:spcAft>
                      </a:pPr>
                      <a:r>
                        <a:rPr lang="tr-TR" sz="1400" dirty="0">
                          <a:effectLst/>
                        </a:rPr>
                        <a:t>6</a:t>
                      </a:r>
                      <a:endParaRPr lang="tr-TR" sz="1400" dirty="0">
                        <a:effectLst/>
                        <a:latin typeface="Times New Roman" panose="02020603050405020304" pitchFamily="18" charset="0"/>
                        <a:ea typeface="Times New Roman" panose="02020603050405020304" pitchFamily="18" charset="0"/>
                      </a:endParaRPr>
                    </a:p>
                  </a:txBody>
                  <a:tcPr marL="25400" marR="25400" marT="0" marB="0">
                    <a:solidFill>
                      <a:schemeClr val="bg1">
                        <a:lumMod val="95000"/>
                      </a:schemeClr>
                    </a:solidFill>
                  </a:tcPr>
                </a:tc>
                <a:tc>
                  <a:txBody>
                    <a:bodyPr/>
                    <a:lstStyle/>
                    <a:p>
                      <a:pPr algn="just">
                        <a:spcAft>
                          <a:spcPts val="0"/>
                        </a:spcAft>
                      </a:pPr>
                      <a:r>
                        <a:rPr lang="tr-TR" sz="1400" dirty="0">
                          <a:effectLst/>
                        </a:rPr>
                        <a:t>7</a:t>
                      </a:r>
                      <a:endParaRPr lang="tr-TR" sz="1400" dirty="0">
                        <a:effectLst/>
                        <a:latin typeface="Times New Roman" panose="02020603050405020304" pitchFamily="18" charset="0"/>
                        <a:ea typeface="Times New Roman" panose="02020603050405020304" pitchFamily="18" charset="0"/>
                      </a:endParaRPr>
                    </a:p>
                  </a:txBody>
                  <a:tcPr marL="25400" marR="25400" marT="0" marB="0">
                    <a:solidFill>
                      <a:schemeClr val="bg1">
                        <a:lumMod val="95000"/>
                      </a:schemeClr>
                    </a:solidFill>
                  </a:tcPr>
                </a:tc>
                <a:tc>
                  <a:txBody>
                    <a:bodyPr/>
                    <a:lstStyle/>
                    <a:p>
                      <a:pPr algn="just">
                        <a:spcAft>
                          <a:spcPts val="0"/>
                        </a:spcAft>
                      </a:pPr>
                      <a:r>
                        <a:rPr lang="tr-TR" sz="1400" dirty="0">
                          <a:effectLst/>
                        </a:rPr>
                        <a:t>8</a:t>
                      </a:r>
                      <a:endParaRPr lang="tr-TR" sz="1400" dirty="0">
                        <a:effectLst/>
                        <a:latin typeface="Times New Roman" panose="02020603050405020304" pitchFamily="18" charset="0"/>
                        <a:ea typeface="Times New Roman" panose="02020603050405020304" pitchFamily="18" charset="0"/>
                      </a:endParaRPr>
                    </a:p>
                  </a:txBody>
                  <a:tcPr marL="25400" marR="25400" marT="0" marB="0">
                    <a:solidFill>
                      <a:schemeClr val="bg1">
                        <a:lumMod val="95000"/>
                      </a:schemeClr>
                    </a:solidFill>
                  </a:tcPr>
                </a:tc>
                <a:tc>
                  <a:txBody>
                    <a:bodyPr/>
                    <a:lstStyle/>
                    <a:p>
                      <a:pPr algn="just">
                        <a:spcAft>
                          <a:spcPts val="0"/>
                        </a:spcAft>
                      </a:pPr>
                      <a:r>
                        <a:rPr lang="tr-TR" sz="1400" dirty="0">
                          <a:effectLst/>
                        </a:rPr>
                        <a:t>9</a:t>
                      </a:r>
                      <a:endParaRPr lang="tr-TR" sz="1400" dirty="0">
                        <a:effectLst/>
                        <a:latin typeface="Times New Roman" panose="02020603050405020304" pitchFamily="18" charset="0"/>
                        <a:ea typeface="Times New Roman" panose="02020603050405020304" pitchFamily="18" charset="0"/>
                      </a:endParaRPr>
                    </a:p>
                  </a:txBody>
                  <a:tcPr marL="25400" marR="25400" marT="0" marB="0">
                    <a:solidFill>
                      <a:schemeClr val="bg1">
                        <a:lumMod val="95000"/>
                      </a:schemeClr>
                    </a:solidFill>
                  </a:tcPr>
                </a:tc>
                <a:tc>
                  <a:txBody>
                    <a:bodyPr/>
                    <a:lstStyle/>
                    <a:p>
                      <a:pPr algn="just">
                        <a:spcAft>
                          <a:spcPts val="0"/>
                        </a:spcAft>
                      </a:pPr>
                      <a:r>
                        <a:rPr lang="tr-TR" sz="1400" dirty="0">
                          <a:effectLst/>
                        </a:rPr>
                        <a:t>10</a:t>
                      </a:r>
                      <a:endParaRPr lang="tr-TR" sz="1400" dirty="0">
                        <a:effectLst/>
                        <a:latin typeface="Times New Roman" panose="02020603050405020304" pitchFamily="18" charset="0"/>
                        <a:ea typeface="Times New Roman" panose="02020603050405020304" pitchFamily="18" charset="0"/>
                      </a:endParaRPr>
                    </a:p>
                  </a:txBody>
                  <a:tcPr marL="25400" marR="25400" marT="0" marB="0">
                    <a:solidFill>
                      <a:schemeClr val="bg1">
                        <a:lumMod val="95000"/>
                      </a:schemeClr>
                    </a:solidFill>
                  </a:tcPr>
                </a:tc>
                <a:tc>
                  <a:txBody>
                    <a:bodyPr/>
                    <a:lstStyle/>
                    <a:p>
                      <a:pPr algn="just">
                        <a:spcAft>
                          <a:spcPts val="0"/>
                        </a:spcAft>
                      </a:pPr>
                      <a:r>
                        <a:rPr lang="tr-TR" sz="1400" dirty="0">
                          <a:effectLst/>
                        </a:rPr>
                        <a:t>11</a:t>
                      </a:r>
                      <a:endParaRPr lang="tr-TR" sz="1400" dirty="0">
                        <a:effectLst/>
                        <a:latin typeface="Times New Roman" panose="02020603050405020304" pitchFamily="18" charset="0"/>
                        <a:ea typeface="Times New Roman" panose="02020603050405020304" pitchFamily="18" charset="0"/>
                      </a:endParaRPr>
                    </a:p>
                  </a:txBody>
                  <a:tcPr marL="25400" marR="25400" marT="0" marB="0">
                    <a:solidFill>
                      <a:schemeClr val="bg1">
                        <a:lumMod val="95000"/>
                      </a:schemeClr>
                    </a:solidFill>
                  </a:tcPr>
                </a:tc>
                <a:tc>
                  <a:txBody>
                    <a:bodyPr/>
                    <a:lstStyle/>
                    <a:p>
                      <a:pPr algn="just">
                        <a:spcAft>
                          <a:spcPts val="0"/>
                        </a:spcAft>
                      </a:pPr>
                      <a:r>
                        <a:rPr lang="tr-TR" sz="1400" dirty="0">
                          <a:effectLst/>
                        </a:rPr>
                        <a:t>12</a:t>
                      </a:r>
                      <a:endParaRPr lang="tr-TR" sz="1400" dirty="0">
                        <a:effectLst/>
                        <a:latin typeface="Times New Roman" panose="02020603050405020304" pitchFamily="18" charset="0"/>
                        <a:ea typeface="Times New Roman" panose="02020603050405020304" pitchFamily="18" charset="0"/>
                      </a:endParaRPr>
                    </a:p>
                  </a:txBody>
                  <a:tcPr marL="25400" marR="25400" marT="0" marB="0">
                    <a:solidFill>
                      <a:schemeClr val="bg1">
                        <a:lumMod val="95000"/>
                      </a:schemeClr>
                    </a:solidFill>
                  </a:tcPr>
                </a:tc>
                <a:tc>
                  <a:txBody>
                    <a:bodyPr/>
                    <a:lstStyle/>
                    <a:p>
                      <a:pPr algn="just">
                        <a:spcAft>
                          <a:spcPts val="0"/>
                        </a:spcAft>
                      </a:pPr>
                      <a:r>
                        <a:rPr lang="tr-TR" sz="1400" dirty="0">
                          <a:effectLst/>
                        </a:rPr>
                        <a:t>13</a:t>
                      </a:r>
                      <a:endParaRPr lang="tr-TR" sz="1400" dirty="0">
                        <a:effectLst/>
                        <a:latin typeface="Times New Roman" panose="02020603050405020304" pitchFamily="18" charset="0"/>
                        <a:ea typeface="Times New Roman" panose="02020603050405020304" pitchFamily="18" charset="0"/>
                      </a:endParaRPr>
                    </a:p>
                  </a:txBody>
                  <a:tcPr marL="25400" marR="25400" marT="0" marB="0">
                    <a:solidFill>
                      <a:schemeClr val="bg1">
                        <a:lumMod val="95000"/>
                      </a:schemeClr>
                    </a:solidFill>
                  </a:tcPr>
                </a:tc>
                <a:tc>
                  <a:txBody>
                    <a:bodyPr/>
                    <a:lstStyle/>
                    <a:p>
                      <a:pPr algn="just">
                        <a:spcAft>
                          <a:spcPts val="0"/>
                        </a:spcAft>
                      </a:pPr>
                      <a:r>
                        <a:rPr lang="tr-TR" sz="1400" dirty="0">
                          <a:effectLst/>
                        </a:rPr>
                        <a:t>14</a:t>
                      </a:r>
                      <a:endParaRPr lang="tr-TR" sz="1400" dirty="0">
                        <a:effectLst/>
                        <a:latin typeface="Times New Roman" panose="02020603050405020304" pitchFamily="18" charset="0"/>
                        <a:ea typeface="Times New Roman" panose="02020603050405020304" pitchFamily="18" charset="0"/>
                      </a:endParaRPr>
                    </a:p>
                  </a:txBody>
                  <a:tcPr marL="25400" marR="25400" marT="0" marB="0">
                    <a:solidFill>
                      <a:schemeClr val="bg1">
                        <a:lumMod val="95000"/>
                      </a:schemeClr>
                    </a:solidFill>
                  </a:tcPr>
                </a:tc>
                <a:tc>
                  <a:txBody>
                    <a:bodyPr/>
                    <a:lstStyle/>
                    <a:p>
                      <a:pPr algn="just">
                        <a:spcAft>
                          <a:spcPts val="0"/>
                        </a:spcAft>
                      </a:pPr>
                      <a:r>
                        <a:rPr lang="tr-TR" sz="1400" dirty="0">
                          <a:effectLst/>
                        </a:rPr>
                        <a:t>15</a:t>
                      </a:r>
                      <a:endParaRPr lang="tr-TR" sz="1400" dirty="0">
                        <a:effectLst/>
                        <a:latin typeface="Times New Roman" panose="02020603050405020304" pitchFamily="18" charset="0"/>
                        <a:ea typeface="Times New Roman" panose="02020603050405020304" pitchFamily="18" charset="0"/>
                      </a:endParaRPr>
                    </a:p>
                  </a:txBody>
                  <a:tcPr marL="25400" marR="25400" marT="0" marB="0">
                    <a:solidFill>
                      <a:schemeClr val="bg1">
                        <a:lumMod val="95000"/>
                      </a:schemeClr>
                    </a:solidFill>
                  </a:tcPr>
                </a:tc>
                <a:extLst>
                  <a:ext uri="{0D108BD9-81ED-4DB2-BD59-A6C34878D82A}">
                    <a16:rowId xmlns:a16="http://schemas.microsoft.com/office/drawing/2014/main" val="1901902418"/>
                  </a:ext>
                </a:extLst>
              </a:tr>
              <a:tr h="0">
                <a:tc>
                  <a:txBody>
                    <a:bodyPr/>
                    <a:lstStyle/>
                    <a:p>
                      <a:pPr algn="just">
                        <a:spcAft>
                          <a:spcPts val="0"/>
                        </a:spcAft>
                      </a:pPr>
                      <a:r>
                        <a:rPr lang="tr-TR" sz="1400" dirty="0">
                          <a:effectLst/>
                        </a:rPr>
                        <a:t>RI</a:t>
                      </a:r>
                      <a:endParaRPr lang="tr-TR" sz="1400" dirty="0">
                        <a:effectLst/>
                        <a:latin typeface="Times New Roman" panose="02020603050405020304" pitchFamily="18" charset="0"/>
                        <a:ea typeface="Times New Roman" panose="02020603050405020304" pitchFamily="18" charset="0"/>
                      </a:endParaRPr>
                    </a:p>
                  </a:txBody>
                  <a:tcPr marL="25400" marR="25400" marT="0" marB="0">
                    <a:solidFill>
                      <a:schemeClr val="bg1">
                        <a:lumMod val="95000"/>
                      </a:schemeClr>
                    </a:solidFill>
                  </a:tcPr>
                </a:tc>
                <a:tc>
                  <a:txBody>
                    <a:bodyPr/>
                    <a:lstStyle/>
                    <a:p>
                      <a:pPr algn="just">
                        <a:spcAft>
                          <a:spcPts val="0"/>
                        </a:spcAft>
                      </a:pPr>
                      <a:r>
                        <a:rPr lang="tr-TR" sz="1400">
                          <a:effectLst/>
                        </a:rPr>
                        <a:t>0</a:t>
                      </a:r>
                      <a:endParaRPr lang="tr-TR" sz="1400">
                        <a:effectLst/>
                        <a:latin typeface="Times New Roman" panose="02020603050405020304" pitchFamily="18" charset="0"/>
                        <a:ea typeface="Times New Roman" panose="02020603050405020304" pitchFamily="18" charset="0"/>
                      </a:endParaRPr>
                    </a:p>
                  </a:txBody>
                  <a:tcPr marL="25400" marR="25400" marT="0" marB="0"/>
                </a:tc>
                <a:tc>
                  <a:txBody>
                    <a:bodyPr/>
                    <a:lstStyle/>
                    <a:p>
                      <a:pPr algn="just">
                        <a:spcAft>
                          <a:spcPts val="0"/>
                        </a:spcAft>
                      </a:pPr>
                      <a:r>
                        <a:rPr lang="tr-TR" sz="1400">
                          <a:effectLst/>
                        </a:rPr>
                        <a:t>0</a:t>
                      </a:r>
                      <a:endParaRPr lang="tr-TR" sz="1400">
                        <a:effectLst/>
                        <a:latin typeface="Times New Roman" panose="02020603050405020304" pitchFamily="18" charset="0"/>
                        <a:ea typeface="Times New Roman" panose="02020603050405020304" pitchFamily="18" charset="0"/>
                      </a:endParaRPr>
                    </a:p>
                  </a:txBody>
                  <a:tcPr marL="25400" marR="25400" marT="0" marB="0"/>
                </a:tc>
                <a:tc>
                  <a:txBody>
                    <a:bodyPr/>
                    <a:lstStyle/>
                    <a:p>
                      <a:pPr algn="just">
                        <a:spcAft>
                          <a:spcPts val="0"/>
                        </a:spcAft>
                      </a:pPr>
                      <a:r>
                        <a:rPr lang="tr-TR" sz="1400">
                          <a:effectLst/>
                        </a:rPr>
                        <a:t>0,58</a:t>
                      </a:r>
                      <a:endParaRPr lang="tr-TR" sz="1400">
                        <a:effectLst/>
                        <a:latin typeface="Times New Roman" panose="02020603050405020304" pitchFamily="18" charset="0"/>
                        <a:ea typeface="Times New Roman" panose="02020603050405020304" pitchFamily="18" charset="0"/>
                      </a:endParaRPr>
                    </a:p>
                  </a:txBody>
                  <a:tcPr marL="25400" marR="25400" marT="0" marB="0"/>
                </a:tc>
                <a:tc>
                  <a:txBody>
                    <a:bodyPr/>
                    <a:lstStyle/>
                    <a:p>
                      <a:pPr algn="just">
                        <a:spcAft>
                          <a:spcPts val="0"/>
                        </a:spcAft>
                      </a:pPr>
                      <a:r>
                        <a:rPr lang="tr-TR" sz="1400">
                          <a:effectLst/>
                        </a:rPr>
                        <a:t>0,90</a:t>
                      </a:r>
                      <a:endParaRPr lang="tr-TR" sz="1400">
                        <a:effectLst/>
                        <a:latin typeface="Times New Roman" panose="02020603050405020304" pitchFamily="18" charset="0"/>
                        <a:ea typeface="Times New Roman" panose="02020603050405020304" pitchFamily="18" charset="0"/>
                      </a:endParaRPr>
                    </a:p>
                  </a:txBody>
                  <a:tcPr marL="25400" marR="25400" marT="0" marB="0"/>
                </a:tc>
                <a:tc>
                  <a:txBody>
                    <a:bodyPr/>
                    <a:lstStyle/>
                    <a:p>
                      <a:pPr algn="just">
                        <a:spcAft>
                          <a:spcPts val="0"/>
                        </a:spcAft>
                      </a:pPr>
                      <a:r>
                        <a:rPr lang="tr-TR" sz="1400">
                          <a:effectLst/>
                        </a:rPr>
                        <a:t>1,12</a:t>
                      </a:r>
                      <a:endParaRPr lang="tr-TR" sz="1400">
                        <a:effectLst/>
                        <a:latin typeface="Times New Roman" panose="02020603050405020304" pitchFamily="18" charset="0"/>
                        <a:ea typeface="Times New Roman" panose="02020603050405020304" pitchFamily="18" charset="0"/>
                      </a:endParaRPr>
                    </a:p>
                  </a:txBody>
                  <a:tcPr marL="25400" marR="25400" marT="0" marB="0"/>
                </a:tc>
                <a:tc>
                  <a:txBody>
                    <a:bodyPr/>
                    <a:lstStyle/>
                    <a:p>
                      <a:pPr algn="just">
                        <a:spcAft>
                          <a:spcPts val="0"/>
                        </a:spcAft>
                      </a:pPr>
                      <a:r>
                        <a:rPr lang="tr-TR" sz="1400">
                          <a:effectLst/>
                        </a:rPr>
                        <a:t>1,24</a:t>
                      </a:r>
                      <a:endParaRPr lang="tr-TR" sz="1400">
                        <a:effectLst/>
                        <a:latin typeface="Times New Roman" panose="02020603050405020304" pitchFamily="18" charset="0"/>
                        <a:ea typeface="Times New Roman" panose="02020603050405020304" pitchFamily="18" charset="0"/>
                      </a:endParaRPr>
                    </a:p>
                  </a:txBody>
                  <a:tcPr marL="25400" marR="25400" marT="0" marB="0"/>
                </a:tc>
                <a:tc>
                  <a:txBody>
                    <a:bodyPr/>
                    <a:lstStyle/>
                    <a:p>
                      <a:pPr algn="just">
                        <a:spcAft>
                          <a:spcPts val="0"/>
                        </a:spcAft>
                      </a:pPr>
                      <a:r>
                        <a:rPr lang="tr-TR" sz="1400">
                          <a:effectLst/>
                        </a:rPr>
                        <a:t>1,32</a:t>
                      </a:r>
                      <a:endParaRPr lang="tr-TR" sz="1400">
                        <a:effectLst/>
                        <a:latin typeface="Times New Roman" panose="02020603050405020304" pitchFamily="18" charset="0"/>
                        <a:ea typeface="Times New Roman" panose="02020603050405020304" pitchFamily="18" charset="0"/>
                      </a:endParaRPr>
                    </a:p>
                  </a:txBody>
                  <a:tcPr marL="25400" marR="25400" marT="0" marB="0"/>
                </a:tc>
                <a:tc>
                  <a:txBody>
                    <a:bodyPr/>
                    <a:lstStyle/>
                    <a:p>
                      <a:pPr algn="just">
                        <a:spcAft>
                          <a:spcPts val="0"/>
                        </a:spcAft>
                      </a:pPr>
                      <a:r>
                        <a:rPr lang="tr-TR" sz="1400">
                          <a:effectLst/>
                        </a:rPr>
                        <a:t>1,41</a:t>
                      </a:r>
                      <a:endParaRPr lang="tr-TR" sz="1400">
                        <a:effectLst/>
                        <a:latin typeface="Times New Roman" panose="02020603050405020304" pitchFamily="18" charset="0"/>
                        <a:ea typeface="Times New Roman" panose="02020603050405020304" pitchFamily="18" charset="0"/>
                      </a:endParaRPr>
                    </a:p>
                  </a:txBody>
                  <a:tcPr marL="25400" marR="25400" marT="0" marB="0"/>
                </a:tc>
                <a:tc>
                  <a:txBody>
                    <a:bodyPr/>
                    <a:lstStyle/>
                    <a:p>
                      <a:pPr algn="just">
                        <a:spcAft>
                          <a:spcPts val="0"/>
                        </a:spcAft>
                      </a:pPr>
                      <a:r>
                        <a:rPr lang="tr-TR" sz="1400">
                          <a:effectLst/>
                        </a:rPr>
                        <a:t>1,45</a:t>
                      </a:r>
                      <a:endParaRPr lang="tr-TR" sz="1400">
                        <a:effectLst/>
                        <a:latin typeface="Times New Roman" panose="02020603050405020304" pitchFamily="18" charset="0"/>
                        <a:ea typeface="Times New Roman" panose="02020603050405020304" pitchFamily="18" charset="0"/>
                      </a:endParaRPr>
                    </a:p>
                  </a:txBody>
                  <a:tcPr marL="25400" marR="25400" marT="0" marB="0"/>
                </a:tc>
                <a:tc>
                  <a:txBody>
                    <a:bodyPr/>
                    <a:lstStyle/>
                    <a:p>
                      <a:pPr algn="just">
                        <a:spcAft>
                          <a:spcPts val="0"/>
                        </a:spcAft>
                      </a:pPr>
                      <a:r>
                        <a:rPr lang="tr-TR" sz="1400">
                          <a:effectLst/>
                        </a:rPr>
                        <a:t>1,49</a:t>
                      </a:r>
                      <a:endParaRPr lang="tr-TR" sz="1400">
                        <a:effectLst/>
                        <a:latin typeface="Times New Roman" panose="02020603050405020304" pitchFamily="18" charset="0"/>
                        <a:ea typeface="Times New Roman" panose="02020603050405020304" pitchFamily="18" charset="0"/>
                      </a:endParaRPr>
                    </a:p>
                  </a:txBody>
                  <a:tcPr marL="25400" marR="25400" marT="0" marB="0"/>
                </a:tc>
                <a:tc>
                  <a:txBody>
                    <a:bodyPr/>
                    <a:lstStyle/>
                    <a:p>
                      <a:pPr algn="just">
                        <a:spcAft>
                          <a:spcPts val="0"/>
                        </a:spcAft>
                      </a:pPr>
                      <a:r>
                        <a:rPr lang="tr-TR" sz="1400">
                          <a:effectLst/>
                        </a:rPr>
                        <a:t>1,51</a:t>
                      </a:r>
                      <a:endParaRPr lang="tr-TR" sz="1400">
                        <a:effectLst/>
                        <a:latin typeface="Times New Roman" panose="02020603050405020304" pitchFamily="18" charset="0"/>
                        <a:ea typeface="Times New Roman" panose="02020603050405020304" pitchFamily="18" charset="0"/>
                      </a:endParaRPr>
                    </a:p>
                  </a:txBody>
                  <a:tcPr marL="25400" marR="25400" marT="0" marB="0"/>
                </a:tc>
                <a:tc>
                  <a:txBody>
                    <a:bodyPr/>
                    <a:lstStyle/>
                    <a:p>
                      <a:pPr algn="just">
                        <a:spcAft>
                          <a:spcPts val="0"/>
                        </a:spcAft>
                      </a:pPr>
                      <a:r>
                        <a:rPr lang="tr-TR" sz="1400">
                          <a:effectLst/>
                        </a:rPr>
                        <a:t>1,48</a:t>
                      </a:r>
                      <a:endParaRPr lang="tr-TR" sz="1400">
                        <a:effectLst/>
                        <a:latin typeface="Times New Roman" panose="02020603050405020304" pitchFamily="18" charset="0"/>
                        <a:ea typeface="Times New Roman" panose="02020603050405020304" pitchFamily="18" charset="0"/>
                      </a:endParaRPr>
                    </a:p>
                  </a:txBody>
                  <a:tcPr marL="25400" marR="25400" marT="0" marB="0"/>
                </a:tc>
                <a:tc>
                  <a:txBody>
                    <a:bodyPr/>
                    <a:lstStyle/>
                    <a:p>
                      <a:pPr algn="just">
                        <a:spcAft>
                          <a:spcPts val="0"/>
                        </a:spcAft>
                      </a:pPr>
                      <a:r>
                        <a:rPr lang="tr-TR" sz="1400" dirty="0">
                          <a:effectLst/>
                        </a:rPr>
                        <a:t>1,56</a:t>
                      </a:r>
                      <a:endParaRPr lang="tr-TR" sz="1400" dirty="0">
                        <a:effectLst/>
                        <a:latin typeface="Times New Roman" panose="02020603050405020304" pitchFamily="18" charset="0"/>
                        <a:ea typeface="Times New Roman" panose="02020603050405020304" pitchFamily="18" charset="0"/>
                      </a:endParaRPr>
                    </a:p>
                  </a:txBody>
                  <a:tcPr marL="25400" marR="25400" marT="0" marB="0"/>
                </a:tc>
                <a:tc>
                  <a:txBody>
                    <a:bodyPr/>
                    <a:lstStyle/>
                    <a:p>
                      <a:pPr algn="just">
                        <a:spcAft>
                          <a:spcPts val="0"/>
                        </a:spcAft>
                      </a:pPr>
                      <a:r>
                        <a:rPr lang="tr-TR" sz="1400" dirty="0">
                          <a:effectLst/>
                        </a:rPr>
                        <a:t>1,57</a:t>
                      </a:r>
                      <a:endParaRPr lang="tr-TR" sz="1400" dirty="0">
                        <a:effectLst/>
                        <a:latin typeface="Times New Roman" panose="02020603050405020304" pitchFamily="18" charset="0"/>
                        <a:ea typeface="Times New Roman" panose="02020603050405020304" pitchFamily="18" charset="0"/>
                      </a:endParaRPr>
                    </a:p>
                  </a:txBody>
                  <a:tcPr marL="25400" marR="25400" marT="0" marB="0"/>
                </a:tc>
                <a:tc>
                  <a:txBody>
                    <a:bodyPr/>
                    <a:lstStyle/>
                    <a:p>
                      <a:pPr algn="just">
                        <a:spcAft>
                          <a:spcPts val="0"/>
                        </a:spcAft>
                      </a:pPr>
                      <a:r>
                        <a:rPr lang="tr-TR" sz="1400" dirty="0">
                          <a:effectLst/>
                        </a:rPr>
                        <a:t>1,59</a:t>
                      </a:r>
                      <a:endParaRPr lang="tr-TR" sz="1400" dirty="0">
                        <a:effectLst/>
                        <a:latin typeface="Times New Roman" panose="02020603050405020304" pitchFamily="18" charset="0"/>
                        <a:ea typeface="Times New Roman" panose="02020603050405020304" pitchFamily="18" charset="0"/>
                      </a:endParaRPr>
                    </a:p>
                  </a:txBody>
                  <a:tcPr marL="25400" marR="25400" marT="0" marB="0"/>
                </a:tc>
                <a:extLst>
                  <a:ext uri="{0D108BD9-81ED-4DB2-BD59-A6C34878D82A}">
                    <a16:rowId xmlns:a16="http://schemas.microsoft.com/office/drawing/2014/main" val="3739865050"/>
                  </a:ext>
                </a:extLst>
              </a:tr>
            </a:tbl>
          </a:graphicData>
        </a:graphic>
      </p:graphicFrame>
    </p:spTree>
    <p:extLst>
      <p:ext uri="{BB962C8B-B14F-4D97-AF65-F5344CB8AC3E}">
        <p14:creationId xmlns:p14="http://schemas.microsoft.com/office/powerpoint/2010/main" val="15556191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2 İçerik Yer Tutucusu">
            <a:extLst>
              <a:ext uri="{FF2B5EF4-FFF2-40B4-BE49-F238E27FC236}">
                <a16:creationId xmlns:a16="http://schemas.microsoft.com/office/drawing/2014/main" id="{D968A308-129F-874D-AAD7-8A23D9A7D210}"/>
              </a:ext>
            </a:extLst>
          </p:cNvPr>
          <p:cNvSpPr>
            <a:spLocks noGrp="1"/>
          </p:cNvSpPr>
          <p:nvPr>
            <p:ph idx="1"/>
          </p:nvPr>
        </p:nvSpPr>
        <p:spPr>
          <a:xfrm>
            <a:off x="342900" y="762000"/>
            <a:ext cx="8458200" cy="5294313"/>
          </a:xfrm>
        </p:spPr>
        <p:txBody>
          <a:bodyPr/>
          <a:lstStyle/>
          <a:p>
            <a:pPr marL="0" indent="0" algn="just" eaLnBrk="1" hangingPunct="1">
              <a:buNone/>
            </a:pPr>
            <a:r>
              <a:rPr lang="tr-TR" sz="1600" i="1" dirty="0"/>
              <a:t>Aşama 10- Kriterler Açısından Alternatiflerin; İkili Karşılaştırmalarının Yapılması, Yüzde Ağırlıkların Hesaplanması ve Tutarlılık Analizlerinin Yapılması: </a:t>
            </a:r>
            <a:r>
              <a:rPr lang="tr-TR" sz="1600" dirty="0"/>
              <a:t>Alternatifler, her bir kriter açısından önem dereceleri kullanılarak ikili karşılaştırmalara tabi tutulur. Daha sonra kriterler için yapıldığı gibi, alternatiflerin kriterler açısından yapılmış ikili karşılaştırma sütun değerleri (</a:t>
            </a:r>
            <a:r>
              <a:rPr lang="tr-TR" sz="1600" dirty="0" err="1"/>
              <a:t>s</a:t>
            </a:r>
            <a:r>
              <a:rPr lang="tr-TR" sz="1600" baseline="-25000" dirty="0" err="1"/>
              <a:t>ij</a:t>
            </a:r>
            <a:r>
              <a:rPr lang="tr-TR" sz="1600" dirty="0"/>
              <a:t>) sütun toplamına (t</a:t>
            </a:r>
            <a:r>
              <a:rPr lang="tr-TR" sz="1600" baseline="-25000" dirty="0"/>
              <a:t>i</a:t>
            </a:r>
            <a:r>
              <a:rPr lang="tr-TR" sz="1600" dirty="0"/>
              <a:t>) bölünerek normalleştirilmiş değerler (</a:t>
            </a:r>
            <a:r>
              <a:rPr lang="tr-TR" sz="1600" dirty="0" err="1"/>
              <a:t>u</a:t>
            </a:r>
            <a:r>
              <a:rPr lang="tr-TR" sz="1600" baseline="-25000" dirty="0" err="1"/>
              <a:t>ij</a:t>
            </a:r>
            <a:r>
              <a:rPr lang="tr-TR" sz="1600" dirty="0"/>
              <a:t>) bulunur. Her kritere göre, her bir alternatif için normalleştirilmiş bu değerlerin satır ortalamaları alınarak ilgili kritere göre alternatiflerin yüzde ağırlıkları (</a:t>
            </a:r>
            <a:r>
              <a:rPr lang="tr-TR" sz="1600" dirty="0" err="1"/>
              <a:t>v</a:t>
            </a:r>
            <a:r>
              <a:rPr lang="tr-TR" sz="1600" baseline="-25000" dirty="0" err="1"/>
              <a:t>ij</a:t>
            </a:r>
            <a:r>
              <a:rPr lang="tr-TR" sz="1600" dirty="0"/>
              <a:t>) hesaplanır. Bu ifade </a:t>
            </a:r>
            <a:r>
              <a:rPr lang="tr-TR" sz="1600" dirty="0" err="1"/>
              <a:t>i’inci</a:t>
            </a:r>
            <a:r>
              <a:rPr lang="tr-TR" sz="1600" dirty="0"/>
              <a:t> kriter açısından </a:t>
            </a:r>
            <a:r>
              <a:rPr lang="tr-TR" sz="1600" dirty="0" err="1"/>
              <a:t>j’inci</a:t>
            </a:r>
            <a:r>
              <a:rPr lang="tr-TR" sz="1600" dirty="0"/>
              <a:t> alternatifin yüzde ağırlığını gösterir. </a:t>
            </a:r>
          </a:p>
          <a:p>
            <a:pPr marL="0" indent="0" eaLnBrk="1" hangingPunct="1">
              <a:buFont typeface="Arial" panose="020B0604020202020204" pitchFamily="34" charset="0"/>
              <a:buNone/>
            </a:pPr>
            <a:endParaRPr lang="tr-TR" altLang="tr-TR" sz="1600" dirty="0"/>
          </a:p>
        </p:txBody>
      </p:sp>
      <p:pic>
        <p:nvPicPr>
          <p:cNvPr id="41002" name="Picture 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25463" cy="381000"/>
          </a:xfrm>
          <a:prstGeom prst="rect">
            <a:avLst/>
          </a:prstGeom>
          <a:noFill/>
          <a:extLst>
            <a:ext uri="{909E8E84-426E-40DD-AFC4-6F175D3DCCD1}">
              <a14:hiddenFill xmlns:a14="http://schemas.microsoft.com/office/drawing/2010/main">
                <a:solidFill>
                  <a:srgbClr val="FFFFFF"/>
                </a:solidFill>
              </a14:hiddenFill>
            </a:ext>
          </a:extLst>
        </p:spPr>
      </p:pic>
      <p:pic>
        <p:nvPicPr>
          <p:cNvPr id="41001"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715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41000" name="Picture 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693738" cy="593725"/>
          </a:xfrm>
          <a:prstGeom prst="rect">
            <a:avLst/>
          </a:prstGeom>
          <a:noFill/>
          <a:extLst>
            <a:ext uri="{909E8E84-426E-40DD-AFC4-6F175D3DCCD1}">
              <a14:hiddenFill xmlns:a14="http://schemas.microsoft.com/office/drawing/2010/main">
                <a:solidFill>
                  <a:srgbClr val="FFFFFF"/>
                </a:solidFill>
              </a14:hiddenFill>
            </a:ext>
          </a:extLst>
        </p:spPr>
      </p:pic>
      <p:pic>
        <p:nvPicPr>
          <p:cNvPr id="40999" name="Picture 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549275" cy="381000"/>
          </a:xfrm>
          <a:prstGeom prst="rect">
            <a:avLst/>
          </a:prstGeom>
          <a:noFill/>
          <a:extLst>
            <a:ext uri="{909E8E84-426E-40DD-AFC4-6F175D3DCCD1}">
              <a14:hiddenFill xmlns:a14="http://schemas.microsoft.com/office/drawing/2010/main">
                <a:solidFill>
                  <a:srgbClr val="FFFFFF"/>
                </a:solidFill>
              </a14:hiddenFill>
            </a:ext>
          </a:extLst>
        </p:spPr>
      </p:pic>
      <p:pic>
        <p:nvPicPr>
          <p:cNvPr id="40998" name="Picture 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6096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40997" name="Picture 3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731838" cy="593725"/>
          </a:xfrm>
          <a:prstGeom prst="rect">
            <a:avLst/>
          </a:prstGeom>
          <a:noFill/>
          <a:extLst>
            <a:ext uri="{909E8E84-426E-40DD-AFC4-6F175D3DCCD1}">
              <a14:hiddenFill xmlns:a14="http://schemas.microsoft.com/office/drawing/2010/main">
                <a:solidFill>
                  <a:srgbClr val="FFFFFF"/>
                </a:solidFill>
              </a14:hiddenFill>
            </a:ext>
          </a:extLst>
        </p:spPr>
      </p:pic>
      <p:pic>
        <p:nvPicPr>
          <p:cNvPr id="40996" name="Picture 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5715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40995" name="Picture 3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631825" cy="381000"/>
          </a:xfrm>
          <a:prstGeom prst="rect">
            <a:avLst/>
          </a:prstGeom>
          <a:noFill/>
          <a:extLst>
            <a:ext uri="{909E8E84-426E-40DD-AFC4-6F175D3DCCD1}">
              <a14:hiddenFill xmlns:a14="http://schemas.microsoft.com/office/drawing/2010/main">
                <a:solidFill>
                  <a:srgbClr val="FFFFFF"/>
                </a:solidFill>
              </a14:hiddenFill>
            </a:ext>
          </a:extLst>
        </p:spPr>
      </p:pic>
      <p:pic>
        <p:nvPicPr>
          <p:cNvPr id="40994" name="Picture 3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754063" cy="593725"/>
          </a:xfrm>
          <a:prstGeom prst="rect">
            <a:avLst/>
          </a:prstGeom>
          <a:noFill/>
          <a:extLst>
            <a:ext uri="{909E8E84-426E-40DD-AFC4-6F175D3DCCD1}">
              <a14:hiddenFill xmlns:a14="http://schemas.microsoft.com/office/drawing/2010/main">
                <a:solidFill>
                  <a:srgbClr val="FFFFFF"/>
                </a:solidFill>
              </a14:hiddenFill>
            </a:ext>
          </a:extLst>
        </p:spPr>
      </p:pic>
      <p:pic>
        <p:nvPicPr>
          <p:cNvPr id="40993" name="Picture 3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587375" cy="449263"/>
          </a:xfrm>
          <a:prstGeom prst="rect">
            <a:avLst/>
          </a:prstGeom>
          <a:noFill/>
          <a:extLst>
            <a:ext uri="{909E8E84-426E-40DD-AFC4-6F175D3DCCD1}">
              <a14:hiddenFill xmlns:a14="http://schemas.microsoft.com/office/drawing/2010/main">
                <a:solidFill>
                  <a:srgbClr val="FFFFFF"/>
                </a:solidFill>
              </a14:hiddenFill>
            </a:ext>
          </a:extLst>
        </p:spPr>
      </p:pic>
      <p:pic>
        <p:nvPicPr>
          <p:cNvPr id="40992" name="Picture 3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655638" cy="4492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Nesne 1"/>
          <p:cNvGraphicFramePr>
            <a:graphicFrameLocks noChangeAspect="1"/>
          </p:cNvGraphicFramePr>
          <p:nvPr>
            <p:extLst>
              <p:ext uri="{D42A27DB-BD31-4B8C-83A1-F6EECF244321}">
                <p14:modId xmlns:p14="http://schemas.microsoft.com/office/powerpoint/2010/main" val="3972954726"/>
              </p:ext>
            </p:extLst>
          </p:nvPr>
        </p:nvGraphicFramePr>
        <p:xfrm>
          <a:off x="382588" y="2871788"/>
          <a:ext cx="8761412" cy="6369050"/>
        </p:xfrm>
        <a:graphic>
          <a:graphicData uri="http://schemas.openxmlformats.org/presentationml/2006/ole">
            <mc:AlternateContent xmlns:mc="http://schemas.openxmlformats.org/markup-compatibility/2006">
              <mc:Choice xmlns:v="urn:schemas-microsoft-com:vml" Requires="v">
                <p:oleObj name="Belge" r:id="rId13" imgW="8885722" imgH="6442658" progId="Word.Document.12">
                  <p:embed/>
                </p:oleObj>
              </mc:Choice>
              <mc:Fallback>
                <p:oleObj name="Belge" r:id="rId13" imgW="8885722" imgH="6442658" progId="Word.Document.12">
                  <p:embed/>
                  <p:pic>
                    <p:nvPicPr>
                      <p:cNvPr id="0" name=""/>
                      <p:cNvPicPr/>
                      <p:nvPr/>
                    </p:nvPicPr>
                    <p:blipFill>
                      <a:blip r:embed="rId14"/>
                      <a:stretch>
                        <a:fillRect/>
                      </a:stretch>
                    </p:blipFill>
                    <p:spPr>
                      <a:xfrm>
                        <a:off x="382588" y="2871788"/>
                        <a:ext cx="8761412" cy="6369050"/>
                      </a:xfrm>
                      <a:prstGeom prst="rect">
                        <a:avLst/>
                      </a:prstGeom>
                    </p:spPr>
                  </p:pic>
                </p:oleObj>
              </mc:Fallback>
            </mc:AlternateContent>
          </a:graphicData>
        </a:graphic>
      </p:graphicFrame>
    </p:spTree>
    <p:extLst>
      <p:ext uri="{BB962C8B-B14F-4D97-AF65-F5344CB8AC3E}">
        <p14:creationId xmlns:p14="http://schemas.microsoft.com/office/powerpoint/2010/main" val="8214396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6 İçerik Yer Tutucusu">
            <a:extLst>
              <a:ext uri="{FF2B5EF4-FFF2-40B4-BE49-F238E27FC236}">
                <a16:creationId xmlns:a16="http://schemas.microsoft.com/office/drawing/2014/main" id="{C84053FE-42FF-3A4E-9EA0-B4B9F171E5A4}"/>
              </a:ext>
            </a:extLst>
          </p:cNvPr>
          <p:cNvSpPr>
            <a:spLocks noGrp="1"/>
          </p:cNvSpPr>
          <p:nvPr>
            <p:ph idx="1"/>
          </p:nvPr>
        </p:nvSpPr>
        <p:spPr>
          <a:xfrm>
            <a:off x="381000" y="762000"/>
            <a:ext cx="8229600" cy="5616575"/>
          </a:xfrm>
        </p:spPr>
        <p:txBody>
          <a:bodyPr/>
          <a:lstStyle/>
          <a:p>
            <a:pPr marL="0" indent="0" algn="just" eaLnBrk="1" hangingPunct="1">
              <a:buNone/>
            </a:pPr>
            <a:r>
              <a:rPr lang="tr-TR" sz="1600" i="1" dirty="0"/>
              <a:t>Aşama 11- Hedef (Genel Amaç) İçin Alternatiflerin Görece Önem Değerlerinin Hesaplanması: </a:t>
            </a:r>
            <a:r>
              <a:rPr lang="tr-TR" sz="1600" dirty="0" err="1"/>
              <a:t>AHY’de</a:t>
            </a:r>
            <a:r>
              <a:rPr lang="tr-TR" sz="1600" dirty="0"/>
              <a:t> karar verirken son olarak problemin çözüm aşamalarında elde edilen ağırlıklardan hareket edilerek, genel amaç (hedef) açısından alternatiflerin görece önem değerleri belirlenir. Burada her bir alternatif için her bir kriter açısından yüzde ağırlıklar (</a:t>
            </a:r>
            <a:r>
              <a:rPr lang="tr-TR" sz="1600" dirty="0" err="1"/>
              <a:t>v</a:t>
            </a:r>
            <a:r>
              <a:rPr lang="tr-TR" sz="1600" baseline="-25000" dirty="0" err="1"/>
              <a:t>ij</a:t>
            </a:r>
            <a:r>
              <a:rPr lang="tr-TR" sz="1600" baseline="-25000" dirty="0"/>
              <a:t> </a:t>
            </a:r>
            <a:r>
              <a:rPr lang="tr-TR" sz="1600" dirty="0"/>
              <a:t>i=1,2, …, n; j=1,2, .., m) ile kriterlerin ikili karşılaştırmalarından elde edilen yüzde ağırlıklar (</a:t>
            </a:r>
            <a:r>
              <a:rPr lang="tr-TR" sz="1600" dirty="0" err="1"/>
              <a:t>w</a:t>
            </a:r>
            <a:r>
              <a:rPr lang="tr-TR" sz="1600" baseline="-25000" dirty="0" err="1"/>
              <a:t>i</a:t>
            </a:r>
            <a:r>
              <a:rPr lang="tr-TR" sz="1600" dirty="0"/>
              <a:t> i=1,2,…, n) bire bir olmak kaydı ile çarpılır. Daha sonra Tablo 7’de görüldüğü gibi her alternatife ait bu çarpım değerleri toplanarak, alternatiflerin görece önem değerleri (</a:t>
            </a:r>
            <a:r>
              <a:rPr lang="tr-TR" sz="1600" dirty="0" err="1"/>
              <a:t>Z</a:t>
            </a:r>
            <a:r>
              <a:rPr lang="tr-TR" sz="1600" baseline="-25000" dirty="0" err="1"/>
              <a:t>j</a:t>
            </a:r>
            <a:r>
              <a:rPr lang="tr-TR" sz="1600" dirty="0"/>
              <a:t>) elde edilmiş olur. </a:t>
            </a:r>
            <a:endParaRPr lang="tr-TR" altLang="tr-TR" sz="1600" dirty="0"/>
          </a:p>
          <a:p>
            <a:pPr eaLnBrk="1" hangingPunct="1">
              <a:buFont typeface="Arial" panose="020B0604020202020204" pitchFamily="34" charset="0"/>
              <a:buNone/>
            </a:pPr>
            <a:endParaRPr lang="tr-TR" altLang="tr-TR" sz="1600" dirty="0"/>
          </a:p>
          <a:p>
            <a:pPr eaLnBrk="1" hangingPunct="1">
              <a:buFont typeface="Arial" panose="020B0604020202020204" pitchFamily="34" charset="0"/>
              <a:buNone/>
            </a:pPr>
            <a:endParaRPr lang="tr-TR" altLang="tr-TR" sz="1600" dirty="0"/>
          </a:p>
          <a:p>
            <a:pPr eaLnBrk="1" hangingPunct="1">
              <a:buFont typeface="Arial" panose="020B0604020202020204" pitchFamily="34" charset="0"/>
              <a:buNone/>
            </a:pPr>
            <a:endParaRPr lang="tr-TR" altLang="tr-TR" sz="1600" dirty="0"/>
          </a:p>
          <a:p>
            <a:pPr eaLnBrk="1" hangingPunct="1">
              <a:buFont typeface="Arial" panose="020B0604020202020204" pitchFamily="34" charset="0"/>
              <a:buNone/>
            </a:pPr>
            <a:endParaRPr lang="tr-TR" altLang="tr-TR" sz="1600" dirty="0"/>
          </a:p>
          <a:p>
            <a:pPr eaLnBrk="1" hangingPunct="1">
              <a:buFont typeface="Arial" panose="020B0604020202020204" pitchFamily="34" charset="0"/>
              <a:buNone/>
            </a:pPr>
            <a:endParaRPr lang="tr-TR" altLang="tr-TR" sz="1600" dirty="0"/>
          </a:p>
        </p:txBody>
      </p:sp>
      <p:graphicFrame>
        <p:nvGraphicFramePr>
          <p:cNvPr id="6" name="Nesne 5"/>
          <p:cNvGraphicFramePr>
            <a:graphicFrameLocks noChangeAspect="1"/>
          </p:cNvGraphicFramePr>
          <p:nvPr>
            <p:extLst>
              <p:ext uri="{D42A27DB-BD31-4B8C-83A1-F6EECF244321}">
                <p14:modId xmlns:p14="http://schemas.microsoft.com/office/powerpoint/2010/main" val="3803646971"/>
              </p:ext>
            </p:extLst>
          </p:nvPr>
        </p:nvGraphicFramePr>
        <p:xfrm>
          <a:off x="552450" y="2817813"/>
          <a:ext cx="8193985" cy="3156319"/>
        </p:xfrm>
        <a:graphic>
          <a:graphicData uri="http://schemas.openxmlformats.org/presentationml/2006/ole">
            <mc:AlternateContent xmlns:mc="http://schemas.openxmlformats.org/markup-compatibility/2006">
              <mc:Choice xmlns:v="urn:schemas-microsoft-com:vml" Requires="v">
                <p:oleObj name="Belge" r:id="rId2" imgW="5932871" imgH="2290795" progId="Word.Document.12">
                  <p:embed/>
                </p:oleObj>
              </mc:Choice>
              <mc:Fallback>
                <p:oleObj name="Belge" r:id="rId2" imgW="5932871" imgH="2290795" progId="Word.Document.12">
                  <p:embed/>
                  <p:pic>
                    <p:nvPicPr>
                      <p:cNvPr id="6" name="Nesne 5"/>
                      <p:cNvPicPr/>
                      <p:nvPr/>
                    </p:nvPicPr>
                    <p:blipFill>
                      <a:blip r:embed="rId3"/>
                      <a:stretch>
                        <a:fillRect/>
                      </a:stretch>
                    </p:blipFill>
                    <p:spPr>
                      <a:xfrm>
                        <a:off x="552450" y="2817813"/>
                        <a:ext cx="8193985" cy="3156319"/>
                      </a:xfrm>
                      <a:prstGeom prst="rect">
                        <a:avLst/>
                      </a:prstGeom>
                    </p:spPr>
                  </p:pic>
                </p:oleObj>
              </mc:Fallback>
            </mc:AlternateContent>
          </a:graphicData>
        </a:graphic>
      </p:graphicFrame>
      <p:pic>
        <p:nvPicPr>
          <p:cNvPr id="42025"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33400" cy="449263"/>
          </a:xfrm>
          <a:prstGeom prst="rect">
            <a:avLst/>
          </a:prstGeom>
          <a:noFill/>
          <a:extLst>
            <a:ext uri="{909E8E84-426E-40DD-AFC4-6F175D3DCCD1}">
              <a14:hiddenFill xmlns:a14="http://schemas.microsoft.com/office/drawing/2010/main">
                <a:solidFill>
                  <a:srgbClr val="FFFFFF"/>
                </a:solidFill>
              </a14:hiddenFill>
            </a:ext>
          </a:extLst>
        </p:spPr>
      </p:pic>
      <p:pic>
        <p:nvPicPr>
          <p:cNvPr id="42024" name="Picture 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541338" cy="449263"/>
          </a:xfrm>
          <a:prstGeom prst="rect">
            <a:avLst/>
          </a:prstGeom>
          <a:noFill/>
          <a:extLst>
            <a:ext uri="{909E8E84-426E-40DD-AFC4-6F175D3DCCD1}">
              <a14:hiddenFill xmlns:a14="http://schemas.microsoft.com/office/drawing/2010/main">
                <a:solidFill>
                  <a:srgbClr val="FFFFFF"/>
                </a:solidFill>
              </a14:hiddenFill>
            </a:ext>
          </a:extLst>
        </p:spPr>
      </p:pic>
      <p:pic>
        <p:nvPicPr>
          <p:cNvPr id="42023" name="Picture 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549275" cy="449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34591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Rectangle 2">
            <a:extLst>
              <a:ext uri="{FF2B5EF4-FFF2-40B4-BE49-F238E27FC236}">
                <a16:creationId xmlns:a16="http://schemas.microsoft.com/office/drawing/2014/main" id="{6B203D60-78E2-8B4D-BEC9-B95857C75E8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tr-TR" altLang="tr-TR"/>
          </a:p>
        </p:txBody>
      </p:sp>
      <p:sp>
        <p:nvSpPr>
          <p:cNvPr id="1033" name="Rectangle 4">
            <a:extLst>
              <a:ext uri="{FF2B5EF4-FFF2-40B4-BE49-F238E27FC236}">
                <a16:creationId xmlns:a16="http://schemas.microsoft.com/office/drawing/2014/main" id="{6D632495-0245-3143-9705-3B8DFFC1354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tr-TR" altLang="tr-TR"/>
          </a:p>
        </p:txBody>
      </p:sp>
      <p:sp>
        <p:nvSpPr>
          <p:cNvPr id="1034" name="Rectangle 6">
            <a:extLst>
              <a:ext uri="{FF2B5EF4-FFF2-40B4-BE49-F238E27FC236}">
                <a16:creationId xmlns:a16="http://schemas.microsoft.com/office/drawing/2014/main" id="{A04954D4-3F2B-5340-A823-AC3342546F3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tr-TR" altLang="tr-TR"/>
          </a:p>
        </p:txBody>
      </p:sp>
      <p:sp>
        <p:nvSpPr>
          <p:cNvPr id="1035" name="Rectangle 8">
            <a:extLst>
              <a:ext uri="{FF2B5EF4-FFF2-40B4-BE49-F238E27FC236}">
                <a16:creationId xmlns:a16="http://schemas.microsoft.com/office/drawing/2014/main" id="{658ADCF7-3787-1742-B116-4408BD597A9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tr-TR" altLang="tr-TR"/>
          </a:p>
        </p:txBody>
      </p:sp>
      <p:sp>
        <p:nvSpPr>
          <p:cNvPr id="3" name="Dikdörtgen 2"/>
          <p:cNvSpPr/>
          <p:nvPr/>
        </p:nvSpPr>
        <p:spPr>
          <a:xfrm>
            <a:off x="381000" y="914400"/>
            <a:ext cx="8534400" cy="1200329"/>
          </a:xfrm>
          <a:prstGeom prst="rect">
            <a:avLst/>
          </a:prstGeom>
        </p:spPr>
        <p:txBody>
          <a:bodyPr wrap="square">
            <a:spAutoFit/>
          </a:bodyPr>
          <a:lstStyle/>
          <a:p>
            <a:pPr algn="just"/>
            <a:r>
              <a:rPr lang="tr-TR" sz="1800" i="1" dirty="0">
                <a:solidFill>
                  <a:srgbClr val="000000"/>
                </a:solidFill>
                <a:latin typeface="Times New Roman" panose="02020603050405020304" pitchFamily="18" charset="0"/>
                <a:ea typeface="Times New Roman" panose="02020603050405020304" pitchFamily="18" charset="0"/>
              </a:rPr>
              <a:t>Aşama 12:En Yüksek Görece Öneme Sahip Alternatifin Seçilmesi: </a:t>
            </a:r>
            <a:r>
              <a:rPr lang="tr-TR" sz="1800" dirty="0">
                <a:solidFill>
                  <a:srgbClr val="000000"/>
                </a:solidFill>
                <a:latin typeface="Times New Roman" panose="02020603050405020304" pitchFamily="18" charset="0"/>
                <a:ea typeface="Times New Roman" panose="02020603050405020304" pitchFamily="18" charset="0"/>
              </a:rPr>
              <a:t>Bu aşama karar aşamasıdır.  Her bir alternatife ait görece önem değerleri gözden geçirilerek hedefe ulaşmak için dikkate alınan kriterler çerçevesinde en büyük Z değerine sahip olan alternatifin seçilmesine karar verilir.</a:t>
            </a:r>
            <a:endParaRPr lang="tr-TR" sz="1800" dirty="0"/>
          </a:p>
        </p:txBody>
      </p:sp>
    </p:spTree>
    <p:extLst>
      <p:ext uri="{BB962C8B-B14F-4D97-AF65-F5344CB8AC3E}">
        <p14:creationId xmlns:p14="http://schemas.microsoft.com/office/powerpoint/2010/main" val="10349635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Başlık">
            <a:extLst>
              <a:ext uri="{FF2B5EF4-FFF2-40B4-BE49-F238E27FC236}">
                <a16:creationId xmlns:a16="http://schemas.microsoft.com/office/drawing/2014/main" id="{B9118F19-B7CD-504C-BA70-F53A38C73A8A}"/>
              </a:ext>
            </a:extLst>
          </p:cNvPr>
          <p:cNvSpPr>
            <a:spLocks noGrp="1"/>
          </p:cNvSpPr>
          <p:nvPr>
            <p:ph type="title"/>
          </p:nvPr>
        </p:nvSpPr>
        <p:spPr/>
        <p:txBody>
          <a:bodyPr/>
          <a:lstStyle/>
          <a:p>
            <a:pPr eaLnBrk="1" hangingPunct="1"/>
            <a:r>
              <a:rPr lang="tr-TR" altLang="tr-TR"/>
              <a:t>Örnek Uygulama</a:t>
            </a:r>
          </a:p>
        </p:txBody>
      </p:sp>
      <p:graphicFrame>
        <p:nvGraphicFramePr>
          <p:cNvPr id="42" name="Diyagram 41"/>
          <p:cNvGraphicFramePr/>
          <p:nvPr>
            <p:extLst>
              <p:ext uri="{D42A27DB-BD31-4B8C-83A1-F6EECF244321}">
                <p14:modId xmlns:p14="http://schemas.microsoft.com/office/powerpoint/2010/main" val="822974760"/>
              </p:ext>
            </p:extLst>
          </p:nvPr>
        </p:nvGraphicFramePr>
        <p:xfrm>
          <a:off x="1043609" y="981007"/>
          <a:ext cx="7252253" cy="53601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055449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a:extLst>
              <a:ext uri="{FF2B5EF4-FFF2-40B4-BE49-F238E27FC236}">
                <a16:creationId xmlns:a16="http://schemas.microsoft.com/office/drawing/2014/main" id="{12A6B3BF-ABA5-EF42-BB74-AA5E6F9BA219}"/>
              </a:ext>
            </a:extLst>
          </p:cNvPr>
          <p:cNvSpPr>
            <a:spLocks noChangeArrowheads="1"/>
          </p:cNvSpPr>
          <p:nvPr/>
        </p:nvSpPr>
        <p:spPr bwMode="auto">
          <a:xfrm>
            <a:off x="830263" y="3170238"/>
            <a:ext cx="1673600" cy="1477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tr-TR" altLang="tr-TR" sz="1800" b="1" dirty="0"/>
              <a:t>Model</a:t>
            </a:r>
            <a:endParaRPr lang="en-US" altLang="tr-TR" sz="1800" b="1" dirty="0"/>
          </a:p>
          <a:p>
            <a:endParaRPr lang="en-US" altLang="tr-TR" sz="1800" b="1" dirty="0"/>
          </a:p>
          <a:p>
            <a:r>
              <a:rPr lang="tr-TR" altLang="tr-TR" sz="1800" b="1" dirty="0"/>
              <a:t>Dayanıklılık</a:t>
            </a:r>
            <a:endParaRPr lang="en-US" altLang="tr-TR" sz="1800" b="1" dirty="0"/>
          </a:p>
          <a:p>
            <a:endParaRPr lang="en-US" altLang="tr-TR" sz="1800" b="1" dirty="0"/>
          </a:p>
          <a:p>
            <a:r>
              <a:rPr lang="tr-TR" altLang="tr-TR" sz="1800" b="1" dirty="0"/>
              <a:t>Yakıt tüketimi</a:t>
            </a:r>
            <a:endParaRPr lang="en-US" altLang="tr-TR" sz="1800" b="1" dirty="0"/>
          </a:p>
        </p:txBody>
      </p:sp>
      <p:sp>
        <p:nvSpPr>
          <p:cNvPr id="16387" name="Rectangle 4">
            <a:extLst>
              <a:ext uri="{FF2B5EF4-FFF2-40B4-BE49-F238E27FC236}">
                <a16:creationId xmlns:a16="http://schemas.microsoft.com/office/drawing/2014/main" id="{E027FB6A-365A-3E4A-B330-41EE4C7163E9}"/>
              </a:ext>
            </a:extLst>
          </p:cNvPr>
          <p:cNvSpPr>
            <a:spLocks noChangeArrowheads="1"/>
          </p:cNvSpPr>
          <p:nvPr/>
        </p:nvSpPr>
        <p:spPr bwMode="auto">
          <a:xfrm>
            <a:off x="3656289" y="2636838"/>
            <a:ext cx="411882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tr-TR" sz="1800" b="1" dirty="0"/>
              <a:t>M</a:t>
            </a:r>
            <a:r>
              <a:rPr lang="tr-TR" altLang="tr-TR" sz="1800" b="1" dirty="0" err="1"/>
              <a:t>odel</a:t>
            </a:r>
            <a:r>
              <a:rPr lang="en-US" altLang="tr-TR" sz="1800" b="1" dirty="0"/>
              <a:t>    D</a:t>
            </a:r>
            <a:r>
              <a:rPr lang="tr-TR" altLang="tr-TR" sz="1800" b="1" dirty="0" err="1"/>
              <a:t>ayanıklılık</a:t>
            </a:r>
            <a:r>
              <a:rPr lang="en-US" altLang="tr-TR" sz="1800" b="1" dirty="0"/>
              <a:t>  </a:t>
            </a:r>
            <a:r>
              <a:rPr lang="tr-TR" altLang="tr-TR" sz="1800" b="1" dirty="0"/>
              <a:t>Yakıt </a:t>
            </a:r>
            <a:r>
              <a:rPr lang="tr-TR" altLang="tr-TR" sz="1800" b="1" dirty="0" err="1"/>
              <a:t>tükemimi</a:t>
            </a:r>
            <a:endParaRPr lang="en-US" altLang="tr-TR" sz="1800" b="1" dirty="0"/>
          </a:p>
        </p:txBody>
      </p:sp>
      <p:sp>
        <p:nvSpPr>
          <p:cNvPr id="16388" name="Line 5">
            <a:extLst>
              <a:ext uri="{FF2B5EF4-FFF2-40B4-BE49-F238E27FC236}">
                <a16:creationId xmlns:a16="http://schemas.microsoft.com/office/drawing/2014/main" id="{5A69D625-6903-634E-B5D4-6DCA0F147D8C}"/>
              </a:ext>
            </a:extLst>
          </p:cNvPr>
          <p:cNvSpPr>
            <a:spLocks noChangeShapeType="1"/>
          </p:cNvSpPr>
          <p:nvPr/>
        </p:nvSpPr>
        <p:spPr bwMode="auto">
          <a:xfrm>
            <a:off x="7554913" y="3159125"/>
            <a:ext cx="3778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tr-TR"/>
          </a:p>
        </p:txBody>
      </p:sp>
      <p:sp>
        <p:nvSpPr>
          <p:cNvPr id="16389" name="Line 6">
            <a:extLst>
              <a:ext uri="{FF2B5EF4-FFF2-40B4-BE49-F238E27FC236}">
                <a16:creationId xmlns:a16="http://schemas.microsoft.com/office/drawing/2014/main" id="{0CA77E48-ECF4-8A4C-898F-EF4E0D37B5E8}"/>
              </a:ext>
            </a:extLst>
          </p:cNvPr>
          <p:cNvSpPr>
            <a:spLocks noChangeShapeType="1"/>
          </p:cNvSpPr>
          <p:nvPr/>
        </p:nvSpPr>
        <p:spPr bwMode="auto">
          <a:xfrm>
            <a:off x="7932738" y="3173413"/>
            <a:ext cx="0" cy="159702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tr-TR"/>
          </a:p>
        </p:txBody>
      </p:sp>
      <p:sp>
        <p:nvSpPr>
          <p:cNvPr id="16390" name="Line 7">
            <a:extLst>
              <a:ext uri="{FF2B5EF4-FFF2-40B4-BE49-F238E27FC236}">
                <a16:creationId xmlns:a16="http://schemas.microsoft.com/office/drawing/2014/main" id="{30DC257C-37D4-C14B-9041-F0DCD83BCCD6}"/>
              </a:ext>
            </a:extLst>
          </p:cNvPr>
          <p:cNvSpPr>
            <a:spLocks noChangeShapeType="1"/>
          </p:cNvSpPr>
          <p:nvPr/>
        </p:nvSpPr>
        <p:spPr bwMode="auto">
          <a:xfrm flipH="1">
            <a:off x="7554913" y="4759325"/>
            <a:ext cx="3778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tr-TR"/>
          </a:p>
        </p:txBody>
      </p:sp>
      <p:sp>
        <p:nvSpPr>
          <p:cNvPr id="16391" name="Line 8">
            <a:extLst>
              <a:ext uri="{FF2B5EF4-FFF2-40B4-BE49-F238E27FC236}">
                <a16:creationId xmlns:a16="http://schemas.microsoft.com/office/drawing/2014/main" id="{39A157CD-D46F-024A-A1C9-5D8A6A885C6C}"/>
              </a:ext>
            </a:extLst>
          </p:cNvPr>
          <p:cNvSpPr>
            <a:spLocks noChangeShapeType="1"/>
          </p:cNvSpPr>
          <p:nvPr/>
        </p:nvSpPr>
        <p:spPr bwMode="auto">
          <a:xfrm flipH="1">
            <a:off x="3363913" y="3159125"/>
            <a:ext cx="5302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tr-TR"/>
          </a:p>
        </p:txBody>
      </p:sp>
      <p:sp>
        <p:nvSpPr>
          <p:cNvPr id="16392" name="Line 9">
            <a:extLst>
              <a:ext uri="{FF2B5EF4-FFF2-40B4-BE49-F238E27FC236}">
                <a16:creationId xmlns:a16="http://schemas.microsoft.com/office/drawing/2014/main" id="{CC9B15F9-9D2E-8B4C-ABF8-793EB75A725E}"/>
              </a:ext>
            </a:extLst>
          </p:cNvPr>
          <p:cNvSpPr>
            <a:spLocks noChangeShapeType="1"/>
          </p:cNvSpPr>
          <p:nvPr/>
        </p:nvSpPr>
        <p:spPr bwMode="auto">
          <a:xfrm>
            <a:off x="3360738" y="3173413"/>
            <a:ext cx="0" cy="159702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tr-TR"/>
          </a:p>
        </p:txBody>
      </p:sp>
      <p:sp>
        <p:nvSpPr>
          <p:cNvPr id="16393" name="Line 10">
            <a:extLst>
              <a:ext uri="{FF2B5EF4-FFF2-40B4-BE49-F238E27FC236}">
                <a16:creationId xmlns:a16="http://schemas.microsoft.com/office/drawing/2014/main" id="{A461A2BC-1B32-0E45-9765-F42D8BC9FF4D}"/>
              </a:ext>
            </a:extLst>
          </p:cNvPr>
          <p:cNvSpPr>
            <a:spLocks noChangeShapeType="1"/>
          </p:cNvSpPr>
          <p:nvPr/>
        </p:nvSpPr>
        <p:spPr bwMode="auto">
          <a:xfrm>
            <a:off x="3363913" y="4759325"/>
            <a:ext cx="5302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tr-TR"/>
          </a:p>
        </p:txBody>
      </p:sp>
      <p:sp>
        <p:nvSpPr>
          <p:cNvPr id="40971" name="AutoShape 11">
            <a:extLst>
              <a:ext uri="{FF2B5EF4-FFF2-40B4-BE49-F238E27FC236}">
                <a16:creationId xmlns:a16="http://schemas.microsoft.com/office/drawing/2014/main" id="{B200E3D4-B78C-5646-88F4-081DC70A6249}"/>
              </a:ext>
            </a:extLst>
          </p:cNvPr>
          <p:cNvSpPr>
            <a:spLocks noChangeArrowheads="1"/>
          </p:cNvSpPr>
          <p:nvPr/>
        </p:nvSpPr>
        <p:spPr bwMode="auto">
          <a:xfrm>
            <a:off x="827088" y="692150"/>
            <a:ext cx="7416800" cy="911225"/>
          </a:xfrm>
          <a:prstGeom prst="wedgeRoundRectCallout">
            <a:avLst>
              <a:gd name="adj1" fmla="val -19218"/>
              <a:gd name="adj2" fmla="val 66667"/>
              <a:gd name="adj3" fmla="val 16667"/>
            </a:avLst>
          </a:prstGeom>
          <a:solidFill>
            <a:schemeClr val="bg1"/>
          </a:solidFill>
          <a:ln w="50800">
            <a:noFill/>
            <a:miter lim="800000"/>
            <a:headEnd/>
            <a:tailEnd/>
          </a:ln>
          <a:effectLst/>
        </p:spPr>
        <p:txBody>
          <a:bodyPr lIns="92075" tIns="46038" rIns="92075" bIns="46038" anchor="ctr"/>
          <a:lstStyle/>
          <a:p>
            <a:pPr algn="ctr" eaLnBrk="0" hangingPunct="0">
              <a:defRPr/>
            </a:pPr>
            <a:r>
              <a:rPr lang="tr-TR" sz="1800" dirty="0">
                <a:latin typeface="+mj-lt"/>
                <a:ea typeface="+mj-ea"/>
                <a:cs typeface="+mj-cs"/>
              </a:rPr>
              <a:t>Araba Seçim Kriterlerinin</a:t>
            </a:r>
          </a:p>
          <a:p>
            <a:pPr algn="ctr" eaLnBrk="0" hangingPunct="0">
              <a:defRPr/>
            </a:pPr>
            <a:r>
              <a:rPr lang="tr-TR" sz="1800" dirty="0">
                <a:latin typeface="+mj-lt"/>
                <a:ea typeface="+mj-ea"/>
                <a:cs typeface="+mj-cs"/>
              </a:rPr>
              <a:t>Göreceli Karşılaştırma Matrisi</a:t>
            </a:r>
            <a:endParaRPr lang="en-US" sz="1800" dirty="0">
              <a:latin typeface="+mj-lt"/>
              <a:ea typeface="+mj-ea"/>
              <a:cs typeface="+mj-cs"/>
            </a:endParaRPr>
          </a:p>
        </p:txBody>
      </p:sp>
      <p:sp>
        <p:nvSpPr>
          <p:cNvPr id="16395" name="Rectangle 12">
            <a:extLst>
              <a:ext uri="{FF2B5EF4-FFF2-40B4-BE49-F238E27FC236}">
                <a16:creationId xmlns:a16="http://schemas.microsoft.com/office/drawing/2014/main" id="{2E05AEFA-57F4-6A44-813A-BF5904635AFE}"/>
              </a:ext>
            </a:extLst>
          </p:cNvPr>
          <p:cNvSpPr>
            <a:spLocks noChangeArrowheads="1"/>
          </p:cNvSpPr>
          <p:nvPr/>
        </p:nvSpPr>
        <p:spPr bwMode="auto">
          <a:xfrm>
            <a:off x="3802063" y="3170238"/>
            <a:ext cx="3614737"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tr-TR" sz="1800" b="1" dirty="0"/>
              <a:t>1/1                   1/2                    3/1</a:t>
            </a:r>
          </a:p>
          <a:p>
            <a:endParaRPr lang="en-US" altLang="tr-TR" sz="1800" b="1" dirty="0"/>
          </a:p>
          <a:p>
            <a:r>
              <a:rPr lang="en-US" altLang="tr-TR" sz="1800" b="1" dirty="0"/>
              <a:t>2/1                   1/1                    4/1</a:t>
            </a:r>
          </a:p>
          <a:p>
            <a:endParaRPr lang="en-US" altLang="tr-TR" sz="1800" b="1" dirty="0"/>
          </a:p>
          <a:p>
            <a:r>
              <a:rPr lang="en-US" altLang="tr-TR" sz="1800" b="1" dirty="0"/>
              <a:t>1/3                   1/4                    1/1</a:t>
            </a:r>
          </a:p>
        </p:txBody>
      </p:sp>
    </p:spTree>
    <p:extLst>
      <p:ext uri="{BB962C8B-B14F-4D97-AF65-F5344CB8AC3E}">
        <p14:creationId xmlns:p14="http://schemas.microsoft.com/office/powerpoint/2010/main" val="1812362583"/>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1 Başlık">
            <a:extLst>
              <a:ext uri="{FF2B5EF4-FFF2-40B4-BE49-F238E27FC236}">
                <a16:creationId xmlns:a16="http://schemas.microsoft.com/office/drawing/2014/main" id="{1F1F981E-3469-2641-875D-F66938C934F8}"/>
              </a:ext>
            </a:extLst>
          </p:cNvPr>
          <p:cNvSpPr>
            <a:spLocks noGrp="1"/>
          </p:cNvSpPr>
          <p:nvPr>
            <p:ph type="title"/>
          </p:nvPr>
        </p:nvSpPr>
        <p:spPr/>
        <p:txBody>
          <a:bodyPr/>
          <a:lstStyle/>
          <a:p>
            <a:pPr eaLnBrk="1" hangingPunct="1"/>
            <a:r>
              <a:rPr lang="tr-TR" altLang="tr-TR"/>
              <a:t>Kriterlerin yüzde önem dereceleri</a:t>
            </a:r>
          </a:p>
        </p:txBody>
      </p:sp>
      <p:graphicFrame>
        <p:nvGraphicFramePr>
          <p:cNvPr id="4" name="3 İçerik Yer Tutucusu">
            <a:extLst>
              <a:ext uri="{FF2B5EF4-FFF2-40B4-BE49-F238E27FC236}">
                <a16:creationId xmlns:a16="http://schemas.microsoft.com/office/drawing/2014/main" id="{E8648A90-B0C2-6443-9BD1-8890F08B3056}"/>
              </a:ext>
            </a:extLst>
          </p:cNvPr>
          <p:cNvGraphicFramePr>
            <a:graphicFrameLocks noGrp="1"/>
          </p:cNvGraphicFramePr>
          <p:nvPr>
            <p:ph idx="1"/>
          </p:nvPr>
        </p:nvGraphicFramePr>
        <p:xfrm>
          <a:off x="34925" y="1844675"/>
          <a:ext cx="2016125" cy="1512889"/>
        </p:xfrm>
        <a:graphic>
          <a:graphicData uri="http://schemas.openxmlformats.org/drawingml/2006/table">
            <a:tbl>
              <a:tblPr/>
              <a:tblGrid>
                <a:gridCol w="494148">
                  <a:extLst>
                    <a:ext uri="{9D8B030D-6E8A-4147-A177-3AD203B41FA5}">
                      <a16:colId xmlns:a16="http://schemas.microsoft.com/office/drawing/2014/main" val="20000"/>
                    </a:ext>
                  </a:extLst>
                </a:gridCol>
                <a:gridCol w="533681">
                  <a:extLst>
                    <a:ext uri="{9D8B030D-6E8A-4147-A177-3AD203B41FA5}">
                      <a16:colId xmlns:a16="http://schemas.microsoft.com/office/drawing/2014/main" val="20001"/>
                    </a:ext>
                  </a:extLst>
                </a:gridCol>
                <a:gridCol w="494148">
                  <a:extLst>
                    <a:ext uri="{9D8B030D-6E8A-4147-A177-3AD203B41FA5}">
                      <a16:colId xmlns:a16="http://schemas.microsoft.com/office/drawing/2014/main" val="20002"/>
                    </a:ext>
                  </a:extLst>
                </a:gridCol>
                <a:gridCol w="494148">
                  <a:extLst>
                    <a:ext uri="{9D8B030D-6E8A-4147-A177-3AD203B41FA5}">
                      <a16:colId xmlns:a16="http://schemas.microsoft.com/office/drawing/2014/main" val="20003"/>
                    </a:ext>
                  </a:extLst>
                </a:gridCol>
              </a:tblGrid>
              <a:tr h="496029">
                <a:tc>
                  <a:txBody>
                    <a:bodyPr/>
                    <a:lstStyle/>
                    <a:p>
                      <a:pPr algn="ctr" fontAlgn="b"/>
                      <a:endParaRPr lang="tr-TR" sz="1800" b="0" i="0" u="none" strike="noStrike" dirty="0">
                        <a:solidFill>
                          <a:srgbClr val="000000"/>
                        </a:solidFill>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tr-TR" sz="1800" b="0" i="0" u="none" strike="noStrike" dirty="0">
                          <a:solidFill>
                            <a:srgbClr val="000000"/>
                          </a:solidFill>
                          <a:latin typeface="Calibri"/>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800" b="0" i="0" u="none" strike="noStrike" dirty="0">
                          <a:solidFill>
                            <a:srgbClr val="000000"/>
                          </a:solidFill>
                          <a:latin typeface="Calibri"/>
                        </a:rPr>
                        <a:t>0,5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800" b="0" i="0" u="none" strike="noStrike" dirty="0">
                          <a:solidFill>
                            <a:srgbClr val="000000"/>
                          </a:solidFill>
                          <a:latin typeface="Calibri"/>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96029">
                <a:tc>
                  <a:txBody>
                    <a:bodyPr/>
                    <a:lstStyle/>
                    <a:p>
                      <a:pPr algn="ctr" fontAlgn="b"/>
                      <a:r>
                        <a:rPr lang="tr-TR" sz="1800" b="0" i="0" u="none" strike="noStrike" dirty="0">
                          <a:solidFill>
                            <a:srgbClr val="000000"/>
                          </a:solidFill>
                          <a:latin typeface="Calibri"/>
                        </a:rPr>
                        <a:t>A=</a:t>
                      </a: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tr-TR" sz="1800" b="0" i="0" u="none" strike="noStrike">
                          <a:solidFill>
                            <a:srgbClr val="000000"/>
                          </a:solidFill>
                          <a:latin typeface="Calibri"/>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800" b="0" i="0" u="none" strike="noStrike" dirty="0">
                          <a:solidFill>
                            <a:srgbClr val="000000"/>
                          </a:solidFill>
                          <a:latin typeface="Calibri"/>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800" b="0" i="0" u="none" strike="noStrike" dirty="0">
                          <a:solidFill>
                            <a:srgbClr val="000000"/>
                          </a:solidFill>
                          <a:latin typeface="Calibri"/>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20831">
                <a:tc>
                  <a:txBody>
                    <a:bodyPr/>
                    <a:lstStyle/>
                    <a:p>
                      <a:pPr algn="ctr" fontAlgn="b"/>
                      <a:endParaRPr lang="tr-TR" sz="1800" b="0" i="0" u="none" strike="noStrike">
                        <a:solidFill>
                          <a:srgbClr val="000000"/>
                        </a:solidFill>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tr-TR" sz="1800" b="0" i="0" u="none" strike="noStrike">
                          <a:solidFill>
                            <a:srgbClr val="000000"/>
                          </a:solidFill>
                          <a:latin typeface="Calibri"/>
                        </a:rPr>
                        <a:t>0,33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800" b="0" i="0" u="none" strike="noStrike">
                          <a:solidFill>
                            <a:srgbClr val="000000"/>
                          </a:solidFill>
                          <a:latin typeface="Calibri"/>
                        </a:rPr>
                        <a:t>0,25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800" b="0" i="0" u="none" strike="noStrike" dirty="0">
                          <a:solidFill>
                            <a:srgbClr val="000000"/>
                          </a:solidFill>
                          <a:latin typeface="Calibri"/>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5" name="4 Tablo">
            <a:extLst>
              <a:ext uri="{FF2B5EF4-FFF2-40B4-BE49-F238E27FC236}">
                <a16:creationId xmlns:a16="http://schemas.microsoft.com/office/drawing/2014/main" id="{103AF7C8-5544-354A-841F-DD49CFF35458}"/>
              </a:ext>
            </a:extLst>
          </p:cNvPr>
          <p:cNvGraphicFramePr>
            <a:graphicFrameLocks noGrp="1"/>
          </p:cNvGraphicFramePr>
          <p:nvPr/>
        </p:nvGraphicFramePr>
        <p:xfrm>
          <a:off x="2195513" y="1844675"/>
          <a:ext cx="4537075" cy="1540698"/>
        </p:xfrm>
        <a:graphic>
          <a:graphicData uri="http://schemas.openxmlformats.org/drawingml/2006/table">
            <a:tbl>
              <a:tblPr/>
              <a:tblGrid>
                <a:gridCol w="1389295">
                  <a:extLst>
                    <a:ext uri="{9D8B030D-6E8A-4147-A177-3AD203B41FA5}">
                      <a16:colId xmlns:a16="http://schemas.microsoft.com/office/drawing/2014/main" val="20000"/>
                    </a:ext>
                  </a:extLst>
                </a:gridCol>
                <a:gridCol w="1851537">
                  <a:extLst>
                    <a:ext uri="{9D8B030D-6E8A-4147-A177-3AD203B41FA5}">
                      <a16:colId xmlns:a16="http://schemas.microsoft.com/office/drawing/2014/main" val="20001"/>
                    </a:ext>
                  </a:extLst>
                </a:gridCol>
                <a:gridCol w="1296243">
                  <a:extLst>
                    <a:ext uri="{9D8B030D-6E8A-4147-A177-3AD203B41FA5}">
                      <a16:colId xmlns:a16="http://schemas.microsoft.com/office/drawing/2014/main" val="20002"/>
                    </a:ext>
                  </a:extLst>
                </a:gridCol>
              </a:tblGrid>
              <a:tr h="496029">
                <a:tc>
                  <a:txBody>
                    <a:bodyPr/>
                    <a:lstStyle/>
                    <a:p>
                      <a:pPr algn="ctr" fontAlgn="b"/>
                      <a:r>
                        <a:rPr lang="tr-TR" sz="1800" b="0" i="0" u="none" strike="noStrike" dirty="0">
                          <a:solidFill>
                            <a:srgbClr val="000000"/>
                          </a:solidFill>
                          <a:latin typeface="Calibri"/>
                        </a:rPr>
                        <a:t>1/(1+2+0,33)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800" b="0" i="0" u="none" strike="noStrike" dirty="0">
                          <a:solidFill>
                            <a:srgbClr val="000000"/>
                          </a:solidFill>
                          <a:latin typeface="Calibri"/>
                        </a:rPr>
                        <a:t>0,5/(0,5+1+0,25)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800" b="0" i="0" u="none" strike="noStrike" dirty="0">
                          <a:solidFill>
                            <a:srgbClr val="000000"/>
                          </a:solidFill>
                          <a:latin typeface="Calibri"/>
                        </a:rPr>
                        <a:t>3/(3+4+1)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96029">
                <a:tc>
                  <a:txBody>
                    <a:bodyPr/>
                    <a:lstStyle/>
                    <a:p>
                      <a:pPr algn="ctr" fontAlgn="b"/>
                      <a:r>
                        <a:rPr lang="tr-TR" sz="1800" b="0" i="0" u="none" strike="noStrike" dirty="0">
                          <a:solidFill>
                            <a:srgbClr val="000000"/>
                          </a:solidFill>
                          <a:latin typeface="Calibri"/>
                        </a:rPr>
                        <a:t>2/(1+2+0,33)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800" b="0" i="0" u="none" strike="noStrike" dirty="0">
                          <a:solidFill>
                            <a:srgbClr val="000000"/>
                          </a:solidFill>
                          <a:latin typeface="Calibri"/>
                        </a:rPr>
                        <a:t>1/(0,5+1+0,25)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800" b="0" i="0" u="none" strike="noStrike" dirty="0">
                          <a:solidFill>
                            <a:srgbClr val="000000"/>
                          </a:solidFill>
                          <a:latin typeface="Calibri"/>
                        </a:rPr>
                        <a:t>4/(3+4+1)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20831">
                <a:tc>
                  <a:txBody>
                    <a:bodyPr/>
                    <a:lstStyle/>
                    <a:p>
                      <a:pPr algn="ctr" fontAlgn="b"/>
                      <a:r>
                        <a:rPr lang="tr-TR" sz="1800" b="0" i="0" u="none" strike="noStrike" dirty="0">
                          <a:solidFill>
                            <a:srgbClr val="000000"/>
                          </a:solidFill>
                          <a:latin typeface="Calibri"/>
                        </a:rPr>
                        <a:t>0,33/(1+2+0,33)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800" b="0" i="0" u="none" strike="noStrike" dirty="0">
                          <a:solidFill>
                            <a:srgbClr val="000000"/>
                          </a:solidFill>
                          <a:latin typeface="Calibri"/>
                        </a:rPr>
                        <a:t>0,25/(0,5+1+0,25)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800" b="0" i="0" u="none" strike="noStrike" dirty="0">
                          <a:solidFill>
                            <a:srgbClr val="000000"/>
                          </a:solidFill>
                          <a:latin typeface="Calibri"/>
                        </a:rPr>
                        <a:t>1/(3+4+1)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6" name="5 Tablo">
            <a:extLst>
              <a:ext uri="{FF2B5EF4-FFF2-40B4-BE49-F238E27FC236}">
                <a16:creationId xmlns:a16="http://schemas.microsoft.com/office/drawing/2014/main" id="{1CE13A5E-7141-2147-B682-19DAD07BEE78}"/>
              </a:ext>
            </a:extLst>
          </p:cNvPr>
          <p:cNvGraphicFramePr>
            <a:graphicFrameLocks noGrp="1"/>
          </p:cNvGraphicFramePr>
          <p:nvPr/>
        </p:nvGraphicFramePr>
        <p:xfrm>
          <a:off x="1066800" y="4005263"/>
          <a:ext cx="2303463" cy="1728786"/>
        </p:xfrm>
        <a:graphic>
          <a:graphicData uri="http://schemas.openxmlformats.org/drawingml/2006/table">
            <a:tbl>
              <a:tblPr/>
              <a:tblGrid>
                <a:gridCol w="2303463">
                  <a:extLst>
                    <a:ext uri="{9D8B030D-6E8A-4147-A177-3AD203B41FA5}">
                      <a16:colId xmlns:a16="http://schemas.microsoft.com/office/drawing/2014/main" val="20000"/>
                    </a:ext>
                  </a:extLst>
                </a:gridCol>
              </a:tblGrid>
              <a:tr h="576262">
                <a:tc>
                  <a:txBody>
                    <a:bodyPr/>
                    <a:lstStyle/>
                    <a:p>
                      <a:pPr algn="ctr" fontAlgn="b"/>
                      <a:r>
                        <a:rPr lang="tr-TR" sz="1800" b="0" i="0" u="none" strike="noStrike" dirty="0">
                          <a:solidFill>
                            <a:srgbClr val="000000"/>
                          </a:solidFill>
                          <a:latin typeface="Calibri"/>
                        </a:rPr>
                        <a:t>(0,3+0,29+0,375)/3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76262">
                <a:tc>
                  <a:txBody>
                    <a:bodyPr/>
                    <a:lstStyle/>
                    <a:p>
                      <a:pPr algn="ctr" fontAlgn="b"/>
                      <a:r>
                        <a:rPr lang="tr-TR" sz="1800" b="0" i="0" u="none" strike="noStrike" dirty="0">
                          <a:solidFill>
                            <a:srgbClr val="000000"/>
                          </a:solidFill>
                          <a:latin typeface="Calibri"/>
                        </a:rPr>
                        <a:t>(0,6+0,57+0,5)/3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76262">
                <a:tc>
                  <a:txBody>
                    <a:bodyPr/>
                    <a:lstStyle/>
                    <a:p>
                      <a:pPr algn="ctr" fontAlgn="b"/>
                      <a:r>
                        <a:rPr lang="tr-TR" sz="1800" b="0" i="0" u="none" strike="noStrike" dirty="0">
                          <a:solidFill>
                            <a:srgbClr val="000000"/>
                          </a:solidFill>
                          <a:latin typeface="Calibri"/>
                        </a:rPr>
                        <a:t>(0,1+0,14+0,125)3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9" name="8 Tablo">
            <a:extLst>
              <a:ext uri="{FF2B5EF4-FFF2-40B4-BE49-F238E27FC236}">
                <a16:creationId xmlns:a16="http://schemas.microsoft.com/office/drawing/2014/main" id="{22AC0BD3-B11E-E44E-8867-6F22B1771777}"/>
              </a:ext>
            </a:extLst>
          </p:cNvPr>
          <p:cNvGraphicFramePr>
            <a:graphicFrameLocks noGrp="1"/>
          </p:cNvGraphicFramePr>
          <p:nvPr>
            <p:extLst>
              <p:ext uri="{D42A27DB-BD31-4B8C-83A1-F6EECF244321}">
                <p14:modId xmlns:p14="http://schemas.microsoft.com/office/powerpoint/2010/main" val="2994357094"/>
              </p:ext>
            </p:extLst>
          </p:nvPr>
        </p:nvGraphicFramePr>
        <p:xfrm>
          <a:off x="7019925" y="1412875"/>
          <a:ext cx="2051050" cy="1944688"/>
        </p:xfrm>
        <a:graphic>
          <a:graphicData uri="http://schemas.openxmlformats.org/drawingml/2006/table">
            <a:tbl>
              <a:tblPr/>
              <a:tblGrid>
                <a:gridCol w="609772">
                  <a:extLst>
                    <a:ext uri="{9D8B030D-6E8A-4147-A177-3AD203B41FA5}">
                      <a16:colId xmlns:a16="http://schemas.microsoft.com/office/drawing/2014/main" val="20000"/>
                    </a:ext>
                  </a:extLst>
                </a:gridCol>
                <a:gridCol w="665206">
                  <a:extLst>
                    <a:ext uri="{9D8B030D-6E8A-4147-A177-3AD203B41FA5}">
                      <a16:colId xmlns:a16="http://schemas.microsoft.com/office/drawing/2014/main" val="20001"/>
                    </a:ext>
                  </a:extLst>
                </a:gridCol>
                <a:gridCol w="776072">
                  <a:extLst>
                    <a:ext uri="{9D8B030D-6E8A-4147-A177-3AD203B41FA5}">
                      <a16:colId xmlns:a16="http://schemas.microsoft.com/office/drawing/2014/main" val="20002"/>
                    </a:ext>
                  </a:extLst>
                </a:gridCol>
              </a:tblGrid>
              <a:tr h="486172">
                <a:tc gridSpan="3">
                  <a:txBody>
                    <a:bodyPr/>
                    <a:lstStyle/>
                    <a:p>
                      <a:pPr algn="ctr" fontAlgn="b"/>
                      <a:r>
                        <a:rPr lang="tr-TR" sz="1800" b="1" i="0" u="none" strike="noStrike" dirty="0" err="1">
                          <a:solidFill>
                            <a:srgbClr val="000000"/>
                          </a:solidFill>
                          <a:latin typeface="Calibri"/>
                        </a:rPr>
                        <a:t>Normalize</a:t>
                      </a:r>
                      <a:r>
                        <a:rPr lang="tr-TR" sz="1800" b="1" i="0" u="none" strike="noStrike" baseline="0" dirty="0">
                          <a:solidFill>
                            <a:srgbClr val="000000"/>
                          </a:solidFill>
                          <a:latin typeface="Calibri"/>
                        </a:rPr>
                        <a:t> matris</a:t>
                      </a:r>
                      <a:endParaRPr lang="tr-TR" sz="1800" b="1" i="0" u="none" strike="noStrike" dirty="0">
                        <a:solidFill>
                          <a:srgbClr val="000000"/>
                        </a:solidFill>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tr-TR"/>
                    </a:p>
                  </a:txBody>
                  <a:tcPr/>
                </a:tc>
                <a:tc hMerge="1">
                  <a:txBody>
                    <a:bodyPr/>
                    <a:lstStyle/>
                    <a:p>
                      <a:endParaRPr lang="tr-TR"/>
                    </a:p>
                  </a:txBody>
                  <a:tcPr/>
                </a:tc>
                <a:extLst>
                  <a:ext uri="{0D108BD9-81ED-4DB2-BD59-A6C34878D82A}">
                    <a16:rowId xmlns:a16="http://schemas.microsoft.com/office/drawing/2014/main" val="10000"/>
                  </a:ext>
                </a:extLst>
              </a:tr>
              <a:tr h="486172">
                <a:tc>
                  <a:txBody>
                    <a:bodyPr/>
                    <a:lstStyle/>
                    <a:p>
                      <a:pPr algn="ctr" fontAlgn="b"/>
                      <a:r>
                        <a:rPr lang="tr-TR" sz="1800" b="0" i="0" u="none" strike="noStrike" dirty="0">
                          <a:solidFill>
                            <a:srgbClr val="000000"/>
                          </a:solidFill>
                          <a:latin typeface="Calibri"/>
                        </a:rPr>
                        <a:t>0,3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800" b="0" i="0" u="none" strike="noStrike" dirty="0">
                          <a:solidFill>
                            <a:srgbClr val="000000"/>
                          </a:solidFill>
                          <a:latin typeface="Calibri"/>
                        </a:rPr>
                        <a:t>0,29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800" b="0" i="0" u="none" strike="noStrike" dirty="0">
                          <a:solidFill>
                            <a:srgbClr val="000000"/>
                          </a:solidFill>
                          <a:latin typeface="Calibri"/>
                        </a:rPr>
                        <a:t>0,375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86172">
                <a:tc>
                  <a:txBody>
                    <a:bodyPr/>
                    <a:lstStyle/>
                    <a:p>
                      <a:pPr algn="ctr" fontAlgn="b"/>
                      <a:r>
                        <a:rPr lang="tr-TR" sz="1800" b="0" i="0" u="none" strike="noStrike">
                          <a:solidFill>
                            <a:srgbClr val="000000"/>
                          </a:solidFill>
                          <a:latin typeface="Calibri"/>
                        </a:rPr>
                        <a:t>0,6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800" b="0" i="0" u="none" strike="noStrike" dirty="0">
                          <a:solidFill>
                            <a:srgbClr val="000000"/>
                          </a:solidFill>
                          <a:latin typeface="Calibri"/>
                        </a:rPr>
                        <a:t>0,57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800" b="0" i="0" u="none" strike="noStrike" dirty="0">
                          <a:solidFill>
                            <a:srgbClr val="000000"/>
                          </a:solidFill>
                          <a:latin typeface="Calibri"/>
                        </a:rPr>
                        <a:t>0,5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86172">
                <a:tc>
                  <a:txBody>
                    <a:bodyPr/>
                    <a:lstStyle/>
                    <a:p>
                      <a:pPr algn="ctr" fontAlgn="b"/>
                      <a:r>
                        <a:rPr lang="tr-TR" sz="1800" b="0" i="0" u="none" strike="noStrike">
                          <a:solidFill>
                            <a:srgbClr val="000000"/>
                          </a:solidFill>
                          <a:latin typeface="Calibri"/>
                        </a:rPr>
                        <a:t>0,1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800" b="0" i="0" u="none" strike="noStrike">
                          <a:solidFill>
                            <a:srgbClr val="000000"/>
                          </a:solidFill>
                          <a:latin typeface="Calibri"/>
                        </a:rPr>
                        <a:t>0,14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800" b="0" i="0" u="none" strike="noStrike" dirty="0">
                          <a:solidFill>
                            <a:srgbClr val="000000"/>
                          </a:solidFill>
                          <a:latin typeface="Calibri"/>
                        </a:rPr>
                        <a:t>0,125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11" name="10 Tablo">
            <a:extLst>
              <a:ext uri="{FF2B5EF4-FFF2-40B4-BE49-F238E27FC236}">
                <a16:creationId xmlns:a16="http://schemas.microsoft.com/office/drawing/2014/main" id="{9DA37789-F5E2-0A42-8436-281777B29F1E}"/>
              </a:ext>
            </a:extLst>
          </p:cNvPr>
          <p:cNvGraphicFramePr>
            <a:graphicFrameLocks noGrp="1"/>
          </p:cNvGraphicFramePr>
          <p:nvPr>
            <p:extLst>
              <p:ext uri="{D42A27DB-BD31-4B8C-83A1-F6EECF244321}">
                <p14:modId xmlns:p14="http://schemas.microsoft.com/office/powerpoint/2010/main" val="832980320"/>
              </p:ext>
            </p:extLst>
          </p:nvPr>
        </p:nvGraphicFramePr>
        <p:xfrm>
          <a:off x="4356100" y="3429000"/>
          <a:ext cx="2952750" cy="2294732"/>
        </p:xfrm>
        <a:graphic>
          <a:graphicData uri="http://schemas.openxmlformats.org/drawingml/2006/table">
            <a:tbl>
              <a:tblPr/>
              <a:tblGrid>
                <a:gridCol w="1111624">
                  <a:extLst>
                    <a:ext uri="{9D8B030D-6E8A-4147-A177-3AD203B41FA5}">
                      <a16:colId xmlns:a16="http://schemas.microsoft.com/office/drawing/2014/main" val="20000"/>
                    </a:ext>
                  </a:extLst>
                </a:gridCol>
                <a:gridCol w="1841126">
                  <a:extLst>
                    <a:ext uri="{9D8B030D-6E8A-4147-A177-3AD203B41FA5}">
                      <a16:colId xmlns:a16="http://schemas.microsoft.com/office/drawing/2014/main" val="20001"/>
                    </a:ext>
                  </a:extLst>
                </a:gridCol>
              </a:tblGrid>
              <a:tr h="575866">
                <a:tc>
                  <a:txBody>
                    <a:bodyPr/>
                    <a:lstStyle/>
                    <a:p>
                      <a:pPr algn="ctr" fontAlgn="b"/>
                      <a:endParaRPr lang="tr-TR" sz="1800" b="1" i="0" u="none" strike="noStrike" dirty="0">
                        <a:solidFill>
                          <a:srgbClr val="000000"/>
                        </a:solidFill>
                        <a:latin typeface="Calibri"/>
                      </a:endParaRPr>
                    </a:p>
                  </a:txBody>
                  <a:tcPr marL="0" marR="0" marT="0" marB="0" anchor="b">
                    <a:lnL>
                      <a:noFill/>
                    </a:lnL>
                    <a:lnR>
                      <a:noFill/>
                    </a:lnR>
                    <a:lnT>
                      <a:noFill/>
                    </a:lnT>
                    <a:lnB>
                      <a:noFill/>
                    </a:lnB>
                  </a:tcPr>
                </a:tc>
                <a:tc>
                  <a:txBody>
                    <a:bodyPr/>
                    <a:lstStyle/>
                    <a:p>
                      <a:pPr algn="ctr" fontAlgn="b"/>
                      <a:r>
                        <a:rPr lang="tr-TR" sz="1800" b="1" i="0" u="none" strike="noStrike" dirty="0">
                          <a:solidFill>
                            <a:srgbClr val="000000"/>
                          </a:solidFill>
                          <a:latin typeface="Calibri"/>
                        </a:rPr>
                        <a:t>Öncelikler</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67134">
                <a:tc>
                  <a:txBody>
                    <a:bodyPr/>
                    <a:lstStyle/>
                    <a:p>
                      <a:pPr algn="ctr" fontAlgn="b"/>
                      <a:endParaRPr lang="tr-TR" sz="1800" b="1" i="0" u="none" strike="noStrike" dirty="0">
                        <a:solidFill>
                          <a:srgbClr val="000000"/>
                        </a:solidFill>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tr-TR" sz="1800" b="1" i="0" u="none" strike="noStrike" dirty="0">
                          <a:solidFill>
                            <a:srgbClr val="000000"/>
                          </a:solidFill>
                          <a:latin typeface="Calibri"/>
                        </a:rPr>
                        <a:t>0,3202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75866">
                <a:tc>
                  <a:txBody>
                    <a:bodyPr/>
                    <a:lstStyle/>
                    <a:p>
                      <a:pPr algn="ctr" fontAlgn="b"/>
                      <a:r>
                        <a:rPr lang="tr-TR" sz="1800" b="1" i="0" u="none" strike="noStrike" dirty="0">
                          <a:solidFill>
                            <a:srgbClr val="000000"/>
                          </a:solidFill>
                          <a:latin typeface="Calibri"/>
                        </a:rPr>
                        <a:t>w=</a:t>
                      </a: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tr-TR" sz="1800" b="1" i="0" u="none" strike="noStrike" dirty="0">
                          <a:solidFill>
                            <a:srgbClr val="000000"/>
                          </a:solidFill>
                          <a:latin typeface="Calibri"/>
                        </a:rPr>
                        <a:t>0,5571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75866">
                <a:tc>
                  <a:txBody>
                    <a:bodyPr/>
                    <a:lstStyle/>
                    <a:p>
                      <a:pPr algn="ctr" fontAlgn="b"/>
                      <a:endParaRPr lang="tr-TR" sz="1800" b="1" i="0" u="none" strike="noStrike" dirty="0">
                        <a:solidFill>
                          <a:srgbClr val="000000"/>
                        </a:solidFill>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tr-TR" sz="1800" b="1" i="0" u="none" strike="noStrike" dirty="0">
                          <a:solidFill>
                            <a:srgbClr val="000000"/>
                          </a:solidFill>
                          <a:latin typeface="Calibri"/>
                        </a:rPr>
                        <a:t>0,1226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7494" name="7 Metin kutusu">
            <a:extLst>
              <a:ext uri="{FF2B5EF4-FFF2-40B4-BE49-F238E27FC236}">
                <a16:creationId xmlns:a16="http://schemas.microsoft.com/office/drawing/2014/main" id="{D05F51AC-9B4D-B846-96A3-14799B9A420D}"/>
              </a:ext>
            </a:extLst>
          </p:cNvPr>
          <p:cNvSpPr txBox="1">
            <a:spLocks noChangeArrowheads="1"/>
          </p:cNvSpPr>
          <p:nvPr/>
        </p:nvSpPr>
        <p:spPr bwMode="auto">
          <a:xfrm>
            <a:off x="2844006" y="1405948"/>
            <a:ext cx="43719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tr-TR" altLang="tr-TR" sz="1800" b="1" dirty="0"/>
              <a:t>Sütun </a:t>
            </a:r>
            <a:r>
              <a:rPr lang="tr-TR" altLang="tr-TR" sz="1800" b="1" dirty="0" err="1"/>
              <a:t>normalizasyonu</a:t>
            </a:r>
            <a:endParaRPr lang="tr-TR" altLang="tr-TR" sz="1800" b="1" dirty="0"/>
          </a:p>
        </p:txBody>
      </p:sp>
      <p:sp>
        <p:nvSpPr>
          <p:cNvPr id="17495" name="9 Metin kutusu">
            <a:extLst>
              <a:ext uri="{FF2B5EF4-FFF2-40B4-BE49-F238E27FC236}">
                <a16:creationId xmlns:a16="http://schemas.microsoft.com/office/drawing/2014/main" id="{7C69DFCB-C8CC-7B4C-91D1-6F9DE3D1CCE8}"/>
              </a:ext>
            </a:extLst>
          </p:cNvPr>
          <p:cNvSpPr txBox="1">
            <a:spLocks noChangeArrowheads="1"/>
          </p:cNvSpPr>
          <p:nvPr/>
        </p:nvSpPr>
        <p:spPr bwMode="auto">
          <a:xfrm>
            <a:off x="990600" y="3644900"/>
            <a:ext cx="32940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tr-TR" altLang="tr-TR" sz="1800" b="1" dirty="0"/>
              <a:t>Satır ortalaması</a:t>
            </a:r>
          </a:p>
        </p:txBody>
      </p:sp>
      <p:sp>
        <p:nvSpPr>
          <p:cNvPr id="2" name="Çentikli Sağ Ok 1"/>
          <p:cNvSpPr/>
          <p:nvPr/>
        </p:nvSpPr>
        <p:spPr>
          <a:xfrm>
            <a:off x="3530095" y="4724400"/>
            <a:ext cx="698500" cy="53340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735322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Shape 3">
            <a:extLst>
              <a:ext uri="{FF2B5EF4-FFF2-40B4-BE49-F238E27FC236}">
                <a16:creationId xmlns:a16="http://schemas.microsoft.com/office/drawing/2014/main" id="{D372819F-1868-44EF-BD43-C470FD4C577A}"/>
              </a:ext>
            </a:extLst>
          </p:cNvPr>
          <p:cNvSpPr/>
          <p:nvPr/>
        </p:nvSpPr>
        <p:spPr>
          <a:xfrm flipH="1">
            <a:off x="304798" y="2694622"/>
            <a:ext cx="8458199" cy="1379538"/>
          </a:xfrm>
          <a:prstGeom prst="rect">
            <a:avLst/>
          </a:prstGeom>
          <a:gradFill>
            <a:gsLst>
              <a:gs pos="0">
                <a:srgbClr val="000000"/>
              </a:gs>
              <a:gs pos="100000">
                <a:srgbClr val="F92752"/>
              </a:gs>
            </a:gsLst>
            <a:lin ang="1140000" scaled="0"/>
          </a:gradFill>
          <a:ln w="12700">
            <a:miter lim="400000"/>
          </a:ln>
        </p:spPr>
        <p:txBody>
          <a:bodyPr lIns="50800" tIns="50800" rIns="50800" bIns="508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a:lstStyle>
          <a:p>
            <a:pPr>
              <a:defRPr sz="2400">
                <a:solidFill>
                  <a:srgbClr val="FFFFFF"/>
                </a:solidFill>
              </a:defRPr>
            </a:pPr>
            <a:endParaRPr sz="2400" dirty="0">
              <a:solidFill>
                <a:srgbClr val="FFFFFF"/>
              </a:solidFill>
            </a:endParaRPr>
          </a:p>
        </p:txBody>
      </p:sp>
      <p:sp>
        <p:nvSpPr>
          <p:cNvPr id="2" name="Dikdörtgen 1"/>
          <p:cNvSpPr/>
          <p:nvPr/>
        </p:nvSpPr>
        <p:spPr>
          <a:xfrm>
            <a:off x="304799" y="3048079"/>
            <a:ext cx="8458198" cy="707886"/>
          </a:xfrm>
          <a:prstGeom prst="rect">
            <a:avLst/>
          </a:prstGeom>
        </p:spPr>
        <p:txBody>
          <a:bodyPr wrap="square">
            <a:spAutoFit/>
          </a:bodyPr>
          <a:lstStyle/>
          <a:p>
            <a:pPr algn="ctr" eaLnBrk="1" hangingPunct="1"/>
            <a:r>
              <a:rPr lang="tr-TR" altLang="tr-TR" sz="4000" b="1" dirty="0">
                <a:solidFill>
                  <a:schemeClr val="bg1"/>
                </a:solidFill>
              </a:rPr>
              <a:t>Karar Kuramı</a:t>
            </a:r>
            <a:endParaRPr lang="en-US" altLang="tr-TR" sz="4000" b="1" dirty="0">
              <a:solidFill>
                <a:schemeClr val="bg1"/>
              </a:solidFill>
            </a:endParaRPr>
          </a:p>
        </p:txBody>
      </p:sp>
    </p:spTree>
    <p:extLst>
      <p:ext uri="{BB962C8B-B14F-4D97-AF65-F5344CB8AC3E}">
        <p14:creationId xmlns:p14="http://schemas.microsoft.com/office/powerpoint/2010/main" val="30323031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1 Başlık">
            <a:extLst>
              <a:ext uri="{FF2B5EF4-FFF2-40B4-BE49-F238E27FC236}">
                <a16:creationId xmlns:a16="http://schemas.microsoft.com/office/drawing/2014/main" id="{DDD4A3AD-FD7C-1D48-A381-DA7DE2465163}"/>
              </a:ext>
            </a:extLst>
          </p:cNvPr>
          <p:cNvSpPr>
            <a:spLocks noGrp="1"/>
          </p:cNvSpPr>
          <p:nvPr>
            <p:ph type="title"/>
          </p:nvPr>
        </p:nvSpPr>
        <p:spPr/>
        <p:txBody>
          <a:bodyPr/>
          <a:lstStyle/>
          <a:p>
            <a:r>
              <a:rPr lang="tr-TR" altLang="tr-TR" dirty="0"/>
              <a:t>Kriter tutarlılığı</a:t>
            </a:r>
          </a:p>
        </p:txBody>
      </p:sp>
      <p:sp>
        <p:nvSpPr>
          <p:cNvPr id="2052" name="2 İçerik Yer Tutucusu">
            <a:extLst>
              <a:ext uri="{FF2B5EF4-FFF2-40B4-BE49-F238E27FC236}">
                <a16:creationId xmlns:a16="http://schemas.microsoft.com/office/drawing/2014/main" id="{315545E6-E5BE-E148-A58A-025B5489820F}"/>
              </a:ext>
            </a:extLst>
          </p:cNvPr>
          <p:cNvSpPr>
            <a:spLocks noGrp="1"/>
          </p:cNvSpPr>
          <p:nvPr>
            <p:ph idx="1"/>
          </p:nvPr>
        </p:nvSpPr>
        <p:spPr>
          <a:xfrm>
            <a:off x="457200" y="762000"/>
            <a:ext cx="8229600" cy="6096000"/>
          </a:xfrm>
        </p:spPr>
        <p:txBody>
          <a:bodyPr/>
          <a:lstStyle/>
          <a:p>
            <a:pPr>
              <a:buFont typeface="Arial" panose="020B0604020202020204" pitchFamily="34" charset="0"/>
              <a:buNone/>
            </a:pPr>
            <a:r>
              <a:rPr lang="tr-TR" altLang="tr-TR" sz="1800" dirty="0"/>
              <a:t>A= 	                         w=                       D=A*w=</a:t>
            </a:r>
          </a:p>
          <a:p>
            <a:pPr>
              <a:buFont typeface="Arial" panose="020B0604020202020204" pitchFamily="34" charset="0"/>
              <a:buNone/>
            </a:pPr>
            <a:endParaRPr lang="tr-TR" altLang="tr-TR" dirty="0"/>
          </a:p>
          <a:p>
            <a:pPr>
              <a:buFont typeface="Arial" panose="020B0604020202020204" pitchFamily="34" charset="0"/>
              <a:buNone/>
            </a:pPr>
            <a:endParaRPr lang="tr-TR" altLang="tr-TR" dirty="0"/>
          </a:p>
          <a:p>
            <a:pPr>
              <a:buFont typeface="Arial" panose="020B0604020202020204" pitchFamily="34" charset="0"/>
              <a:buNone/>
            </a:pPr>
            <a:endParaRPr lang="tr-TR" altLang="tr-TR" sz="1800" dirty="0"/>
          </a:p>
          <a:p>
            <a:pPr>
              <a:buFont typeface="Arial" panose="020B0604020202020204" pitchFamily="34" charset="0"/>
              <a:buNone/>
            </a:pPr>
            <a:r>
              <a:rPr lang="tr-TR" altLang="tr-TR" sz="1800" dirty="0" err="1"/>
              <a:t>e</a:t>
            </a:r>
            <a:r>
              <a:rPr lang="tr-TR" altLang="tr-TR" sz="1800" baseline="-25000" dirty="0" err="1"/>
              <a:t>i</a:t>
            </a:r>
            <a:r>
              <a:rPr lang="tr-TR" altLang="tr-TR" sz="1800" dirty="0"/>
              <a:t>=(A*w)/w =             =       </a:t>
            </a:r>
          </a:p>
          <a:p>
            <a:pPr>
              <a:buFont typeface="Arial" panose="020B0604020202020204" pitchFamily="34" charset="0"/>
              <a:buNone/>
            </a:pPr>
            <a:endParaRPr lang="tr-TR" altLang="tr-TR" dirty="0"/>
          </a:p>
          <a:p>
            <a:pPr>
              <a:buFont typeface="Arial" panose="020B0604020202020204" pitchFamily="34" charset="0"/>
              <a:buNone/>
            </a:pPr>
            <a:endParaRPr lang="tr-TR" altLang="tr-TR" dirty="0"/>
          </a:p>
          <a:p>
            <a:pPr>
              <a:buFont typeface="Arial" panose="020B0604020202020204" pitchFamily="34" charset="0"/>
              <a:buNone/>
            </a:pPr>
            <a:r>
              <a:rPr lang="tr-TR" altLang="tr-TR" sz="1800" dirty="0"/>
              <a:t>		     = CI=(3,018-3)/(3-1)=0,092</a:t>
            </a:r>
          </a:p>
          <a:p>
            <a:pPr>
              <a:buFont typeface="Arial" panose="020B0604020202020204" pitchFamily="34" charset="0"/>
              <a:buNone/>
            </a:pPr>
            <a:endParaRPr lang="tr-TR" altLang="tr-TR" sz="1800" dirty="0"/>
          </a:p>
          <a:p>
            <a:pPr>
              <a:buFont typeface="Arial" panose="020B0604020202020204" pitchFamily="34" charset="0"/>
              <a:buNone/>
            </a:pPr>
            <a:r>
              <a:rPr lang="tr-TR" altLang="tr-TR" sz="1800" dirty="0"/>
              <a:t>		    =CR= CI/RI= 0,092/0,58=0,015 &lt; 0,10 </a:t>
            </a:r>
          </a:p>
          <a:p>
            <a:pPr>
              <a:buFont typeface="Arial" panose="020B0604020202020204" pitchFamily="34" charset="0"/>
              <a:buNone/>
            </a:pPr>
            <a:endParaRPr lang="tr-TR" altLang="tr-TR" sz="1800" dirty="0"/>
          </a:p>
          <a:p>
            <a:pPr>
              <a:buFont typeface="Arial" panose="020B0604020202020204" pitchFamily="34" charset="0"/>
              <a:buNone/>
            </a:pPr>
            <a:endParaRPr lang="tr-TR" altLang="tr-TR" sz="1800" dirty="0"/>
          </a:p>
          <a:p>
            <a:pPr>
              <a:buFont typeface="Arial" panose="020B0604020202020204" pitchFamily="34" charset="0"/>
              <a:buNone/>
            </a:pPr>
            <a:r>
              <a:rPr lang="tr-TR" altLang="tr-TR" sz="1800" dirty="0"/>
              <a:t>Dolayısı ile kriter karşılaştırmaları tutarlılık göstermektedir.</a:t>
            </a:r>
          </a:p>
        </p:txBody>
      </p:sp>
      <p:graphicFrame>
        <p:nvGraphicFramePr>
          <p:cNvPr id="4" name="3 Tablo">
            <a:extLst>
              <a:ext uri="{FF2B5EF4-FFF2-40B4-BE49-F238E27FC236}">
                <a16:creationId xmlns:a16="http://schemas.microsoft.com/office/drawing/2014/main" id="{49857023-6B18-A746-BD42-ABB626C4F778}"/>
              </a:ext>
            </a:extLst>
          </p:cNvPr>
          <p:cNvGraphicFramePr>
            <a:graphicFrameLocks noGrp="1"/>
          </p:cNvGraphicFramePr>
          <p:nvPr/>
        </p:nvGraphicFramePr>
        <p:xfrm>
          <a:off x="879943" y="640557"/>
          <a:ext cx="1944688" cy="792162"/>
        </p:xfrm>
        <a:graphic>
          <a:graphicData uri="http://schemas.openxmlformats.org/drawingml/2006/table">
            <a:tbl>
              <a:tblPr/>
              <a:tblGrid>
                <a:gridCol w="598365">
                  <a:extLst>
                    <a:ext uri="{9D8B030D-6E8A-4147-A177-3AD203B41FA5}">
                      <a16:colId xmlns:a16="http://schemas.microsoft.com/office/drawing/2014/main" val="20000"/>
                    </a:ext>
                  </a:extLst>
                </a:gridCol>
                <a:gridCol w="972344">
                  <a:extLst>
                    <a:ext uri="{9D8B030D-6E8A-4147-A177-3AD203B41FA5}">
                      <a16:colId xmlns:a16="http://schemas.microsoft.com/office/drawing/2014/main" val="20001"/>
                    </a:ext>
                  </a:extLst>
                </a:gridCol>
                <a:gridCol w="373979">
                  <a:extLst>
                    <a:ext uri="{9D8B030D-6E8A-4147-A177-3AD203B41FA5}">
                      <a16:colId xmlns:a16="http://schemas.microsoft.com/office/drawing/2014/main" val="20002"/>
                    </a:ext>
                  </a:extLst>
                </a:gridCol>
              </a:tblGrid>
              <a:tr h="264054">
                <a:tc>
                  <a:txBody>
                    <a:bodyPr/>
                    <a:lstStyle/>
                    <a:p>
                      <a:pPr algn="ctr" fontAlgn="b"/>
                      <a:r>
                        <a:rPr lang="tr-TR" sz="1600" b="0" i="0" u="none" strike="noStrike" dirty="0">
                          <a:solidFill>
                            <a:srgbClr val="000000"/>
                          </a:solidFill>
                          <a:latin typeface="Calibri"/>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a:solidFill>
                            <a:srgbClr val="000000"/>
                          </a:solidFill>
                          <a:latin typeface="Calibri"/>
                        </a:rPr>
                        <a:t>0,5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a:solidFill>
                            <a:srgbClr val="000000"/>
                          </a:solidFill>
                          <a:latin typeface="Calibri"/>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64054">
                <a:tc>
                  <a:txBody>
                    <a:bodyPr/>
                    <a:lstStyle/>
                    <a:p>
                      <a:pPr algn="ctr" fontAlgn="b"/>
                      <a:r>
                        <a:rPr lang="tr-TR" sz="1600" b="0" i="0" u="none" strike="noStrike" dirty="0">
                          <a:solidFill>
                            <a:srgbClr val="000000"/>
                          </a:solidFill>
                          <a:latin typeface="Calibri"/>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latin typeface="Calibri"/>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a:solidFill>
                            <a:srgbClr val="000000"/>
                          </a:solidFill>
                          <a:latin typeface="Calibri"/>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4054">
                <a:tc>
                  <a:txBody>
                    <a:bodyPr/>
                    <a:lstStyle/>
                    <a:p>
                      <a:pPr algn="ctr" fontAlgn="b"/>
                      <a:r>
                        <a:rPr lang="tr-TR" sz="1600" b="0" i="0" u="none" strike="noStrike" dirty="0">
                          <a:solidFill>
                            <a:srgbClr val="000000"/>
                          </a:solidFill>
                          <a:latin typeface="Calibri"/>
                        </a:rPr>
                        <a:t>0,33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latin typeface="Calibri"/>
                        </a:rPr>
                        <a:t>0,25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latin typeface="Calibri"/>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5" name="4 Tablo">
            <a:extLst>
              <a:ext uri="{FF2B5EF4-FFF2-40B4-BE49-F238E27FC236}">
                <a16:creationId xmlns:a16="http://schemas.microsoft.com/office/drawing/2014/main" id="{B3E188C4-DBCF-3446-AF58-210B8444DFF7}"/>
              </a:ext>
            </a:extLst>
          </p:cNvPr>
          <p:cNvGraphicFramePr>
            <a:graphicFrameLocks noGrp="1"/>
          </p:cNvGraphicFramePr>
          <p:nvPr/>
        </p:nvGraphicFramePr>
        <p:xfrm>
          <a:off x="3388014" y="539137"/>
          <a:ext cx="1200150" cy="1077912"/>
        </p:xfrm>
        <a:graphic>
          <a:graphicData uri="http://schemas.openxmlformats.org/drawingml/2006/table">
            <a:tbl>
              <a:tblPr/>
              <a:tblGrid>
                <a:gridCol w="1200150">
                  <a:extLst>
                    <a:ext uri="{9D8B030D-6E8A-4147-A177-3AD203B41FA5}">
                      <a16:colId xmlns:a16="http://schemas.microsoft.com/office/drawing/2014/main" val="20000"/>
                    </a:ext>
                  </a:extLst>
                </a:gridCol>
              </a:tblGrid>
              <a:tr h="359304">
                <a:tc>
                  <a:txBody>
                    <a:bodyPr/>
                    <a:lstStyle/>
                    <a:p>
                      <a:pPr algn="ctr" fontAlgn="b"/>
                      <a:r>
                        <a:rPr lang="tr-TR" sz="1600" b="0" i="0" u="none" strike="noStrike" dirty="0">
                          <a:solidFill>
                            <a:srgbClr val="000000"/>
                          </a:solidFill>
                          <a:latin typeface="Calibri"/>
                        </a:rPr>
                        <a:t>0,3202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59304">
                <a:tc>
                  <a:txBody>
                    <a:bodyPr/>
                    <a:lstStyle/>
                    <a:p>
                      <a:pPr algn="ctr" fontAlgn="b"/>
                      <a:r>
                        <a:rPr lang="tr-TR" sz="1600" b="0" i="0" u="none" strike="noStrike" dirty="0">
                          <a:solidFill>
                            <a:srgbClr val="000000"/>
                          </a:solidFill>
                          <a:latin typeface="Calibri"/>
                        </a:rPr>
                        <a:t>0,5571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59304">
                <a:tc>
                  <a:txBody>
                    <a:bodyPr/>
                    <a:lstStyle/>
                    <a:p>
                      <a:pPr algn="ctr" fontAlgn="b"/>
                      <a:r>
                        <a:rPr lang="tr-TR" sz="1600" b="0" i="0" u="none" strike="noStrike" dirty="0">
                          <a:solidFill>
                            <a:srgbClr val="000000"/>
                          </a:solidFill>
                          <a:latin typeface="Calibri"/>
                        </a:rPr>
                        <a:t>0,1226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7" name="6 Tablo">
            <a:extLst>
              <a:ext uri="{FF2B5EF4-FFF2-40B4-BE49-F238E27FC236}">
                <a16:creationId xmlns:a16="http://schemas.microsoft.com/office/drawing/2014/main" id="{AD2A2D1E-A59B-8743-A833-1998224D78A6}"/>
              </a:ext>
            </a:extLst>
          </p:cNvPr>
          <p:cNvGraphicFramePr>
            <a:graphicFrameLocks noGrp="1"/>
          </p:cNvGraphicFramePr>
          <p:nvPr/>
        </p:nvGraphicFramePr>
        <p:xfrm>
          <a:off x="5638800" y="539137"/>
          <a:ext cx="3276600" cy="1079499"/>
        </p:xfrm>
        <a:graphic>
          <a:graphicData uri="http://schemas.openxmlformats.org/drawingml/2006/table">
            <a:tbl>
              <a:tblPr/>
              <a:tblGrid>
                <a:gridCol w="3276600">
                  <a:extLst>
                    <a:ext uri="{9D8B030D-6E8A-4147-A177-3AD203B41FA5}">
                      <a16:colId xmlns:a16="http://schemas.microsoft.com/office/drawing/2014/main" val="20000"/>
                    </a:ext>
                  </a:extLst>
                </a:gridCol>
              </a:tblGrid>
              <a:tr h="359833">
                <a:tc>
                  <a:txBody>
                    <a:bodyPr/>
                    <a:lstStyle/>
                    <a:p>
                      <a:pPr algn="ctr" fontAlgn="b"/>
                      <a:r>
                        <a:rPr lang="tr-TR" sz="1600" b="0" i="0" u="none" strike="noStrike" dirty="0">
                          <a:solidFill>
                            <a:srgbClr val="000000"/>
                          </a:solidFill>
                          <a:latin typeface="Calibri"/>
                        </a:rPr>
                        <a:t>1*0,3202+0,5*0,5571+3*0,1226=0,967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59833">
                <a:tc>
                  <a:txBody>
                    <a:bodyPr/>
                    <a:lstStyle/>
                    <a:p>
                      <a:pPr algn="ctr" fontAlgn="b"/>
                      <a:r>
                        <a:rPr lang="tr-TR" sz="1600" b="0" i="0" u="none" strike="noStrike" dirty="0">
                          <a:solidFill>
                            <a:srgbClr val="000000"/>
                          </a:solidFill>
                          <a:latin typeface="Calibri"/>
                        </a:rPr>
                        <a:t>1,688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59833">
                <a:tc>
                  <a:txBody>
                    <a:bodyPr/>
                    <a:lstStyle/>
                    <a:p>
                      <a:pPr algn="ctr" fontAlgn="b"/>
                      <a:r>
                        <a:rPr lang="tr-TR" sz="1600" b="0" i="0" u="none" strike="noStrike" dirty="0">
                          <a:solidFill>
                            <a:srgbClr val="000000"/>
                          </a:solidFill>
                          <a:latin typeface="Calibri"/>
                        </a:rPr>
                        <a:t>0,369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8" name="7 Tablo">
            <a:extLst>
              <a:ext uri="{FF2B5EF4-FFF2-40B4-BE49-F238E27FC236}">
                <a16:creationId xmlns:a16="http://schemas.microsoft.com/office/drawing/2014/main" id="{4C44E434-B5FD-1B41-8350-97A9177E9352}"/>
              </a:ext>
            </a:extLst>
          </p:cNvPr>
          <p:cNvGraphicFramePr>
            <a:graphicFrameLocks noGrp="1"/>
          </p:cNvGraphicFramePr>
          <p:nvPr/>
        </p:nvGraphicFramePr>
        <p:xfrm>
          <a:off x="2888456" y="2111372"/>
          <a:ext cx="1893094" cy="1149351"/>
        </p:xfrm>
        <a:graphic>
          <a:graphicData uri="http://schemas.openxmlformats.org/drawingml/2006/table">
            <a:tbl>
              <a:tblPr/>
              <a:tblGrid>
                <a:gridCol w="1893094">
                  <a:extLst>
                    <a:ext uri="{9D8B030D-6E8A-4147-A177-3AD203B41FA5}">
                      <a16:colId xmlns:a16="http://schemas.microsoft.com/office/drawing/2014/main" val="20000"/>
                    </a:ext>
                  </a:extLst>
                </a:gridCol>
              </a:tblGrid>
              <a:tr h="383117">
                <a:tc>
                  <a:txBody>
                    <a:bodyPr/>
                    <a:lstStyle/>
                    <a:p>
                      <a:pPr algn="ctr" fontAlgn="b"/>
                      <a:r>
                        <a:rPr lang="tr-TR" sz="1600" b="0" i="0" u="none" strike="noStrike" dirty="0">
                          <a:solidFill>
                            <a:srgbClr val="000000"/>
                          </a:solidFill>
                          <a:latin typeface="Calibri"/>
                        </a:rPr>
                        <a:t>0,967/0,3202=3,019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83117">
                <a:tc>
                  <a:txBody>
                    <a:bodyPr/>
                    <a:lstStyle/>
                    <a:p>
                      <a:pPr algn="ctr" fontAlgn="b"/>
                      <a:r>
                        <a:rPr lang="tr-TR" sz="1600" b="0" i="0" u="none" strike="noStrike" dirty="0">
                          <a:solidFill>
                            <a:srgbClr val="000000"/>
                          </a:solidFill>
                          <a:latin typeface="Calibri"/>
                        </a:rPr>
                        <a:t>3,03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3117">
                <a:tc>
                  <a:txBody>
                    <a:bodyPr/>
                    <a:lstStyle/>
                    <a:p>
                      <a:pPr algn="ctr" fontAlgn="b"/>
                      <a:r>
                        <a:rPr lang="tr-TR" sz="1600" b="0" i="0" u="none" strike="noStrike" dirty="0">
                          <a:solidFill>
                            <a:srgbClr val="000000"/>
                          </a:solidFill>
                          <a:latin typeface="Calibri"/>
                        </a:rPr>
                        <a:t>3,006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2050" name="Object 2">
            <a:extLst>
              <a:ext uri="{FF2B5EF4-FFF2-40B4-BE49-F238E27FC236}">
                <a16:creationId xmlns:a16="http://schemas.microsoft.com/office/drawing/2014/main" id="{CDB9AE74-FA36-E842-AD90-6474281190EF}"/>
              </a:ext>
            </a:extLst>
          </p:cNvPr>
          <p:cNvGraphicFramePr>
            <a:graphicFrameLocks noChangeAspect="1"/>
          </p:cNvGraphicFramePr>
          <p:nvPr/>
        </p:nvGraphicFramePr>
        <p:xfrm>
          <a:off x="6934200" y="2495700"/>
          <a:ext cx="1182687" cy="380693"/>
        </p:xfrm>
        <a:graphic>
          <a:graphicData uri="http://schemas.openxmlformats.org/presentationml/2006/ole">
            <mc:AlternateContent xmlns:mc="http://schemas.openxmlformats.org/markup-compatibility/2006">
              <mc:Choice xmlns:v="urn:schemas-microsoft-com:vml" Requires="v">
                <p:oleObj name="Equation" r:id="rId2" imgW="14630400" imgH="4686300" progId="Equation.DSMT4">
                  <p:embed/>
                </p:oleObj>
              </mc:Choice>
              <mc:Fallback>
                <p:oleObj name="Equation" r:id="rId2" imgW="14630400" imgH="4686300" progId="Equation.DSMT4">
                  <p:embed/>
                  <p:pic>
                    <p:nvPicPr>
                      <p:cNvPr id="2050" name="Object 2">
                        <a:extLst>
                          <a:ext uri="{FF2B5EF4-FFF2-40B4-BE49-F238E27FC236}">
                            <a16:creationId xmlns:a16="http://schemas.microsoft.com/office/drawing/2014/main" id="{CDB9AE74-FA36-E842-AD90-6474281190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2495700"/>
                        <a:ext cx="1182687" cy="380693"/>
                      </a:xfrm>
                      <a:prstGeom prst="rect">
                        <a:avLst/>
                      </a:prstGeom>
                      <a:noFill/>
                    </p:spPr>
                  </p:pic>
                </p:oleObj>
              </mc:Fallback>
            </mc:AlternateContent>
          </a:graphicData>
        </a:graphic>
      </p:graphicFrame>
      <p:graphicFrame>
        <p:nvGraphicFramePr>
          <p:cNvPr id="9" name="Nesne 8"/>
          <p:cNvGraphicFramePr>
            <a:graphicFrameLocks noChangeAspect="1"/>
          </p:cNvGraphicFramePr>
          <p:nvPr/>
        </p:nvGraphicFramePr>
        <p:xfrm>
          <a:off x="842998" y="4355123"/>
          <a:ext cx="736597" cy="458425"/>
        </p:xfrm>
        <a:graphic>
          <a:graphicData uri="http://schemas.openxmlformats.org/presentationml/2006/ole">
            <mc:AlternateContent xmlns:mc="http://schemas.openxmlformats.org/markup-compatibility/2006">
              <mc:Choice xmlns:v="urn:schemas-microsoft-com:vml" Requires="v">
                <p:oleObj name="Denklem" r:id="rId4" imgW="520474" imgH="330057" progId="Equation.3">
                  <p:embed/>
                </p:oleObj>
              </mc:Choice>
              <mc:Fallback>
                <p:oleObj name="Denklem" r:id="rId4" imgW="520474" imgH="330057" progId="Equation.3">
                  <p:embed/>
                  <p:pic>
                    <p:nvPicPr>
                      <p:cNvPr id="9" name="Nesn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998" y="4355123"/>
                        <a:ext cx="736597" cy="458425"/>
                      </a:xfrm>
                      <a:prstGeom prst="rect">
                        <a:avLst/>
                      </a:prstGeom>
                      <a:noFill/>
                    </p:spPr>
                  </p:pic>
                </p:oleObj>
              </mc:Fallback>
            </mc:AlternateContent>
          </a:graphicData>
        </a:graphic>
      </p:graphicFrame>
      <p:graphicFrame>
        <p:nvGraphicFramePr>
          <p:cNvPr id="10" name="Nesne 9"/>
          <p:cNvGraphicFramePr>
            <a:graphicFrameLocks noChangeAspect="1"/>
          </p:cNvGraphicFramePr>
          <p:nvPr/>
        </p:nvGraphicFramePr>
        <p:xfrm>
          <a:off x="842998" y="3744911"/>
          <a:ext cx="854540" cy="458425"/>
        </p:xfrm>
        <a:graphic>
          <a:graphicData uri="http://schemas.openxmlformats.org/presentationml/2006/ole">
            <mc:AlternateContent xmlns:mc="http://schemas.openxmlformats.org/markup-compatibility/2006">
              <mc:Choice xmlns:v="urn:schemas-microsoft-com:vml" Requires="v">
                <p:oleObj name="Denklem" r:id="rId6" imgW="609600" imgH="330200" progId="Equation.3">
                  <p:embed/>
                </p:oleObj>
              </mc:Choice>
              <mc:Fallback>
                <p:oleObj name="Denklem" r:id="rId6" imgW="609600" imgH="330200" progId="Equation.3">
                  <p:embed/>
                  <p:pic>
                    <p:nvPicPr>
                      <p:cNvPr id="10" name="Nesn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2998" y="3744911"/>
                        <a:ext cx="854540" cy="458425"/>
                      </a:xfrm>
                      <a:prstGeom prst="rect">
                        <a:avLst/>
                      </a:prstGeom>
                      <a:noFill/>
                    </p:spPr>
                  </p:pic>
                </p:oleObj>
              </mc:Fallback>
            </mc:AlternateContent>
          </a:graphicData>
        </a:graphic>
      </p:graphicFrame>
      <p:graphicFrame>
        <p:nvGraphicFramePr>
          <p:cNvPr id="11" name="Nesne 10"/>
          <p:cNvGraphicFramePr>
            <a:graphicFrameLocks noChangeAspect="1"/>
          </p:cNvGraphicFramePr>
          <p:nvPr/>
        </p:nvGraphicFramePr>
        <p:xfrm>
          <a:off x="1878662" y="2325288"/>
          <a:ext cx="727974" cy="646511"/>
        </p:xfrm>
        <a:graphic>
          <a:graphicData uri="http://schemas.openxmlformats.org/presentationml/2006/ole">
            <mc:AlternateContent xmlns:mc="http://schemas.openxmlformats.org/markup-compatibility/2006">
              <mc:Choice xmlns:v="urn:schemas-microsoft-com:vml" Requires="v">
                <p:oleObj name="Denklem" r:id="rId8" imgW="469800" imgH="431640" progId="Equation.3">
                  <p:embed/>
                </p:oleObj>
              </mc:Choice>
              <mc:Fallback>
                <p:oleObj name="Denklem" r:id="rId8" imgW="469800" imgH="431640" progId="Equation.3">
                  <p:embed/>
                  <p:pic>
                    <p:nvPicPr>
                      <p:cNvPr id="11" name="Nesne 10"/>
                      <p:cNvPicPr>
                        <a:picLocks noChangeAspect="1" noChangeArrowheads="1"/>
                      </p:cNvPicPr>
                      <p:nvPr/>
                    </p:nvPicPr>
                    <p:blipFill>
                      <a:blip r:embed="rId9"/>
                      <a:srcRect/>
                      <a:stretch>
                        <a:fillRect/>
                      </a:stretch>
                    </p:blipFill>
                    <p:spPr bwMode="auto">
                      <a:xfrm>
                        <a:off x="1878662" y="2325288"/>
                        <a:ext cx="727974" cy="646511"/>
                      </a:xfrm>
                      <a:prstGeom prst="rect">
                        <a:avLst/>
                      </a:prstGeom>
                      <a:noFill/>
                    </p:spPr>
                  </p:pic>
                </p:oleObj>
              </mc:Fallback>
            </mc:AlternateContent>
          </a:graphicData>
        </a:graphic>
      </p:graphicFrame>
      <p:graphicFrame>
        <p:nvGraphicFramePr>
          <p:cNvPr id="12" name="Nesne 11"/>
          <p:cNvGraphicFramePr>
            <a:graphicFrameLocks noChangeAspect="1"/>
          </p:cNvGraphicFramePr>
          <p:nvPr/>
        </p:nvGraphicFramePr>
        <p:xfrm>
          <a:off x="5742543" y="2133253"/>
          <a:ext cx="801132" cy="832286"/>
        </p:xfrm>
        <a:graphic>
          <a:graphicData uri="http://schemas.openxmlformats.org/presentationml/2006/ole">
            <mc:AlternateContent xmlns:mc="http://schemas.openxmlformats.org/markup-compatibility/2006">
              <mc:Choice xmlns:v="urn:schemas-microsoft-com:vml" Requires="v">
                <p:oleObj name="Denklem" r:id="rId10" imgW="571500" imgH="596900" progId="Equation.3">
                  <p:embed/>
                </p:oleObj>
              </mc:Choice>
              <mc:Fallback>
                <p:oleObj name="Denklem" r:id="rId10" imgW="571500" imgH="596900" progId="Equation.3">
                  <p:embed/>
                  <p:pic>
                    <p:nvPicPr>
                      <p:cNvPr id="12" name="Nesn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42543" y="2133253"/>
                        <a:ext cx="801132" cy="832286"/>
                      </a:xfrm>
                      <a:prstGeom prst="rect">
                        <a:avLst/>
                      </a:prstGeom>
                      <a:noFill/>
                    </p:spPr>
                  </p:pic>
                </p:oleObj>
              </mc:Fallback>
            </mc:AlternateContent>
          </a:graphicData>
        </a:graphic>
      </p:graphicFrame>
    </p:spTree>
    <p:extLst>
      <p:ext uri="{BB962C8B-B14F-4D97-AF65-F5344CB8AC3E}">
        <p14:creationId xmlns:p14="http://schemas.microsoft.com/office/powerpoint/2010/main" val="26231494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Diyagram 40"/>
          <p:cNvGraphicFramePr/>
          <p:nvPr>
            <p:extLst>
              <p:ext uri="{D42A27DB-BD31-4B8C-83A1-F6EECF244321}">
                <p14:modId xmlns:p14="http://schemas.microsoft.com/office/powerpoint/2010/main" val="3939357420"/>
              </p:ext>
            </p:extLst>
          </p:nvPr>
        </p:nvGraphicFramePr>
        <p:xfrm>
          <a:off x="893626" y="838029"/>
          <a:ext cx="7252253" cy="53601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0301315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4">
            <a:extLst>
              <a:ext uri="{FF2B5EF4-FFF2-40B4-BE49-F238E27FC236}">
                <a16:creationId xmlns:a16="http://schemas.microsoft.com/office/drawing/2014/main" id="{163A4E0D-06D3-BF47-9638-F11BEB75F38B}"/>
              </a:ext>
            </a:extLst>
          </p:cNvPr>
          <p:cNvSpPr>
            <a:spLocks noChangeArrowheads="1"/>
          </p:cNvSpPr>
          <p:nvPr/>
        </p:nvSpPr>
        <p:spPr bwMode="auto">
          <a:xfrm>
            <a:off x="1812925" y="3024188"/>
            <a:ext cx="5481638"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tr-TR" sz="1800" b="1" dirty="0"/>
              <a:t>C</a:t>
            </a:r>
            <a:r>
              <a:rPr lang="tr-TR" altLang="tr-TR" sz="1800" b="1" dirty="0" err="1"/>
              <a:t>ivic</a:t>
            </a:r>
            <a:r>
              <a:rPr lang="en-US" altLang="tr-TR" sz="1800" b="1" dirty="0"/>
              <a:t>                    </a:t>
            </a:r>
            <a:r>
              <a:rPr lang="tr-TR" altLang="tr-TR" sz="1800" b="1" dirty="0"/>
              <a:t>1</a:t>
            </a:r>
            <a:r>
              <a:rPr lang="en-US" altLang="tr-TR" sz="1800" b="1" dirty="0"/>
              <a:t>         </a:t>
            </a:r>
            <a:r>
              <a:rPr lang="tr-TR" altLang="tr-TR" sz="1800" b="1" dirty="0"/>
              <a:t>  </a:t>
            </a:r>
            <a:r>
              <a:rPr lang="en-US" altLang="tr-TR" sz="1800" b="1" dirty="0"/>
              <a:t>1/4             4/1           1/6</a:t>
            </a:r>
          </a:p>
          <a:p>
            <a:endParaRPr lang="en-US" altLang="tr-TR" sz="1800" b="1" dirty="0"/>
          </a:p>
          <a:p>
            <a:r>
              <a:rPr lang="en-US" altLang="tr-TR" sz="1800" b="1" dirty="0"/>
              <a:t>S</a:t>
            </a:r>
            <a:r>
              <a:rPr lang="tr-TR" altLang="tr-TR" sz="1800" b="1" dirty="0" err="1"/>
              <a:t>aturn</a:t>
            </a:r>
            <a:r>
              <a:rPr lang="en-US" altLang="tr-TR" sz="1800" b="1" dirty="0"/>
              <a:t>              </a:t>
            </a:r>
            <a:r>
              <a:rPr lang="tr-TR" altLang="tr-TR" sz="1800" b="1" dirty="0"/>
              <a:t>  </a:t>
            </a:r>
            <a:r>
              <a:rPr lang="en-US" altLang="tr-TR" sz="1800" b="1" dirty="0"/>
              <a:t> 4/1         </a:t>
            </a:r>
            <a:r>
              <a:rPr lang="tr-TR" altLang="tr-TR" sz="1800" b="1" dirty="0"/>
              <a:t>1</a:t>
            </a:r>
            <a:r>
              <a:rPr lang="en-US" altLang="tr-TR" sz="1800" b="1" dirty="0"/>
              <a:t>           </a:t>
            </a:r>
            <a:r>
              <a:rPr lang="tr-TR" altLang="tr-TR" sz="1800" b="1" dirty="0"/>
              <a:t> </a:t>
            </a:r>
            <a:r>
              <a:rPr lang="en-US" altLang="tr-TR" sz="1800" b="1" dirty="0"/>
              <a:t> </a:t>
            </a:r>
            <a:r>
              <a:rPr lang="tr-TR" altLang="tr-TR" sz="1800" b="1" dirty="0"/>
              <a:t> </a:t>
            </a:r>
            <a:r>
              <a:rPr lang="en-US" altLang="tr-TR" sz="1800" b="1" dirty="0"/>
              <a:t>4/1            1/4</a:t>
            </a:r>
          </a:p>
          <a:p>
            <a:endParaRPr lang="en-US" altLang="tr-TR" sz="1800" b="1" dirty="0"/>
          </a:p>
          <a:p>
            <a:r>
              <a:rPr lang="en-US" altLang="tr-TR" sz="1800" b="1" dirty="0"/>
              <a:t>E</a:t>
            </a:r>
            <a:r>
              <a:rPr lang="tr-TR" altLang="tr-TR" sz="1800" b="1" dirty="0" err="1"/>
              <a:t>scort</a:t>
            </a:r>
            <a:r>
              <a:rPr lang="en-US" altLang="tr-TR" sz="1800" b="1" dirty="0"/>
              <a:t>            </a:t>
            </a:r>
            <a:r>
              <a:rPr lang="tr-TR" altLang="tr-TR" sz="1800" b="1" dirty="0"/>
              <a:t>  </a:t>
            </a:r>
            <a:r>
              <a:rPr lang="en-US" altLang="tr-TR" sz="1800" b="1" dirty="0"/>
              <a:t>   1/4         1/4            </a:t>
            </a:r>
            <a:r>
              <a:rPr lang="tr-TR" altLang="tr-TR" sz="1800" b="1" dirty="0"/>
              <a:t>1</a:t>
            </a:r>
            <a:r>
              <a:rPr lang="en-US" altLang="tr-TR" sz="1800" b="1" dirty="0"/>
              <a:t>          </a:t>
            </a:r>
            <a:r>
              <a:rPr lang="tr-TR" altLang="tr-TR" sz="1800" b="1" dirty="0"/>
              <a:t> </a:t>
            </a:r>
            <a:r>
              <a:rPr lang="en-US" altLang="tr-TR" sz="1800" b="1" dirty="0"/>
              <a:t>  </a:t>
            </a:r>
            <a:r>
              <a:rPr lang="tr-TR" altLang="tr-TR" sz="1800" b="1" dirty="0"/>
              <a:t> </a:t>
            </a:r>
            <a:r>
              <a:rPr lang="en-US" altLang="tr-TR" sz="1800" b="1" dirty="0"/>
              <a:t>1/5</a:t>
            </a:r>
          </a:p>
          <a:p>
            <a:endParaRPr lang="en-US" altLang="tr-TR" sz="1800" b="1" dirty="0"/>
          </a:p>
          <a:p>
            <a:r>
              <a:rPr lang="en-US" altLang="tr-TR" sz="1800" b="1" dirty="0"/>
              <a:t>M</a:t>
            </a:r>
            <a:r>
              <a:rPr lang="tr-TR" altLang="tr-TR" sz="1800" b="1" dirty="0" err="1"/>
              <a:t>iata</a:t>
            </a:r>
            <a:r>
              <a:rPr lang="en-US" altLang="tr-TR" sz="1800" b="1" dirty="0"/>
              <a:t>                   6/1         4/1            5/1            </a:t>
            </a:r>
            <a:r>
              <a:rPr lang="tr-TR" altLang="tr-TR" sz="1800" b="1" dirty="0"/>
              <a:t>1</a:t>
            </a:r>
            <a:endParaRPr lang="en-US" altLang="tr-TR" sz="1800" b="1" dirty="0"/>
          </a:p>
        </p:txBody>
      </p:sp>
      <p:sp>
        <p:nvSpPr>
          <p:cNvPr id="19459" name="Line 5">
            <a:extLst>
              <a:ext uri="{FF2B5EF4-FFF2-40B4-BE49-F238E27FC236}">
                <a16:creationId xmlns:a16="http://schemas.microsoft.com/office/drawing/2014/main" id="{83B9F777-060D-A845-B930-65F3D92BB434}"/>
              </a:ext>
            </a:extLst>
          </p:cNvPr>
          <p:cNvSpPr>
            <a:spLocks noChangeShapeType="1"/>
          </p:cNvSpPr>
          <p:nvPr/>
        </p:nvSpPr>
        <p:spPr bwMode="auto">
          <a:xfrm flipH="1">
            <a:off x="3660775" y="2895600"/>
            <a:ext cx="6064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tr-TR" sz="1800"/>
          </a:p>
        </p:txBody>
      </p:sp>
      <p:sp>
        <p:nvSpPr>
          <p:cNvPr id="19460" name="Line 6">
            <a:extLst>
              <a:ext uri="{FF2B5EF4-FFF2-40B4-BE49-F238E27FC236}">
                <a16:creationId xmlns:a16="http://schemas.microsoft.com/office/drawing/2014/main" id="{28920C91-5790-1F49-93B6-076B5A7F2990}"/>
              </a:ext>
            </a:extLst>
          </p:cNvPr>
          <p:cNvSpPr>
            <a:spLocks noChangeShapeType="1"/>
          </p:cNvSpPr>
          <p:nvPr/>
        </p:nvSpPr>
        <p:spPr bwMode="auto">
          <a:xfrm>
            <a:off x="3657600" y="2898775"/>
            <a:ext cx="0" cy="220662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tr-TR" sz="1800"/>
          </a:p>
        </p:txBody>
      </p:sp>
      <p:sp>
        <p:nvSpPr>
          <p:cNvPr id="19461" name="Line 7">
            <a:extLst>
              <a:ext uri="{FF2B5EF4-FFF2-40B4-BE49-F238E27FC236}">
                <a16:creationId xmlns:a16="http://schemas.microsoft.com/office/drawing/2014/main" id="{2C950905-2372-784D-BBD7-D3CDE57DC265}"/>
              </a:ext>
            </a:extLst>
          </p:cNvPr>
          <p:cNvSpPr>
            <a:spLocks noChangeShapeType="1"/>
          </p:cNvSpPr>
          <p:nvPr/>
        </p:nvSpPr>
        <p:spPr bwMode="auto">
          <a:xfrm>
            <a:off x="3660775" y="5105400"/>
            <a:ext cx="6064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tr-TR" sz="1800"/>
          </a:p>
        </p:txBody>
      </p:sp>
      <p:sp>
        <p:nvSpPr>
          <p:cNvPr id="19462" name="Line 8">
            <a:extLst>
              <a:ext uri="{FF2B5EF4-FFF2-40B4-BE49-F238E27FC236}">
                <a16:creationId xmlns:a16="http://schemas.microsoft.com/office/drawing/2014/main" id="{103C4D2F-CC93-7F44-953D-116D201EA2EA}"/>
              </a:ext>
            </a:extLst>
          </p:cNvPr>
          <p:cNvSpPr>
            <a:spLocks noChangeShapeType="1"/>
          </p:cNvSpPr>
          <p:nvPr/>
        </p:nvSpPr>
        <p:spPr bwMode="auto">
          <a:xfrm>
            <a:off x="6784975" y="5105400"/>
            <a:ext cx="6064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tr-TR" sz="1800"/>
          </a:p>
        </p:txBody>
      </p:sp>
      <p:sp>
        <p:nvSpPr>
          <p:cNvPr id="19463" name="Line 9">
            <a:extLst>
              <a:ext uri="{FF2B5EF4-FFF2-40B4-BE49-F238E27FC236}">
                <a16:creationId xmlns:a16="http://schemas.microsoft.com/office/drawing/2014/main" id="{1B399248-F73B-8844-A5F6-11B3CE01DFF8}"/>
              </a:ext>
            </a:extLst>
          </p:cNvPr>
          <p:cNvSpPr>
            <a:spLocks noChangeShapeType="1"/>
          </p:cNvSpPr>
          <p:nvPr/>
        </p:nvSpPr>
        <p:spPr bwMode="auto">
          <a:xfrm flipV="1">
            <a:off x="7391400" y="2897188"/>
            <a:ext cx="0" cy="220662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tr-TR" sz="1800"/>
          </a:p>
        </p:txBody>
      </p:sp>
      <p:sp>
        <p:nvSpPr>
          <p:cNvPr id="19464" name="Line 10">
            <a:extLst>
              <a:ext uri="{FF2B5EF4-FFF2-40B4-BE49-F238E27FC236}">
                <a16:creationId xmlns:a16="http://schemas.microsoft.com/office/drawing/2014/main" id="{4976E35A-4A9A-CF4C-A1D4-ED96EE91871B}"/>
              </a:ext>
            </a:extLst>
          </p:cNvPr>
          <p:cNvSpPr>
            <a:spLocks noChangeShapeType="1"/>
          </p:cNvSpPr>
          <p:nvPr/>
        </p:nvSpPr>
        <p:spPr bwMode="auto">
          <a:xfrm flipH="1">
            <a:off x="6784975" y="2895600"/>
            <a:ext cx="6064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tr-TR" sz="1800"/>
          </a:p>
        </p:txBody>
      </p:sp>
      <p:sp>
        <p:nvSpPr>
          <p:cNvPr id="19465" name="Rectangle 11">
            <a:extLst>
              <a:ext uri="{FF2B5EF4-FFF2-40B4-BE49-F238E27FC236}">
                <a16:creationId xmlns:a16="http://schemas.microsoft.com/office/drawing/2014/main" id="{BA2531E1-6BC7-F84D-BB4A-27B7EA2BF56C}"/>
              </a:ext>
            </a:extLst>
          </p:cNvPr>
          <p:cNvSpPr>
            <a:spLocks noChangeArrowheads="1"/>
          </p:cNvSpPr>
          <p:nvPr/>
        </p:nvSpPr>
        <p:spPr bwMode="auto">
          <a:xfrm>
            <a:off x="3660775" y="2501814"/>
            <a:ext cx="3545842"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tr-TR" sz="1800" b="1" dirty="0"/>
              <a:t>C</a:t>
            </a:r>
            <a:r>
              <a:rPr lang="tr-TR" altLang="tr-TR" sz="1800" b="1" dirty="0" err="1"/>
              <a:t>ivic</a:t>
            </a:r>
            <a:r>
              <a:rPr lang="en-US" altLang="tr-TR" sz="1800" b="1" dirty="0"/>
              <a:t>   S</a:t>
            </a:r>
            <a:r>
              <a:rPr lang="tr-TR" altLang="tr-TR" sz="1800" b="1" dirty="0" err="1"/>
              <a:t>aturn</a:t>
            </a:r>
            <a:r>
              <a:rPr lang="en-US" altLang="tr-TR" sz="1800" b="1" dirty="0"/>
              <a:t>   </a:t>
            </a:r>
            <a:r>
              <a:rPr lang="tr-TR" altLang="tr-TR" sz="1800" b="1" dirty="0"/>
              <a:t> </a:t>
            </a:r>
            <a:r>
              <a:rPr lang="en-US" altLang="tr-TR" sz="1800" b="1" dirty="0"/>
              <a:t>E</a:t>
            </a:r>
            <a:r>
              <a:rPr lang="tr-TR" altLang="tr-TR" sz="1800" b="1" dirty="0" err="1"/>
              <a:t>scort</a:t>
            </a:r>
            <a:r>
              <a:rPr lang="en-US" altLang="tr-TR" sz="1800" b="1" dirty="0"/>
              <a:t>   </a:t>
            </a:r>
            <a:r>
              <a:rPr lang="tr-TR" altLang="tr-TR" sz="1800" b="1" dirty="0"/>
              <a:t>  </a:t>
            </a:r>
            <a:r>
              <a:rPr lang="en-US" altLang="tr-TR" sz="1800" b="1" dirty="0"/>
              <a:t>M</a:t>
            </a:r>
            <a:r>
              <a:rPr lang="tr-TR" altLang="tr-TR" sz="1800" b="1" dirty="0" err="1"/>
              <a:t>iata</a:t>
            </a:r>
            <a:endParaRPr lang="en-US" altLang="tr-TR" sz="1800" b="1" dirty="0"/>
          </a:p>
        </p:txBody>
      </p:sp>
      <p:sp>
        <p:nvSpPr>
          <p:cNvPr id="19466" name="Rectangle 12">
            <a:extLst>
              <a:ext uri="{FF2B5EF4-FFF2-40B4-BE49-F238E27FC236}">
                <a16:creationId xmlns:a16="http://schemas.microsoft.com/office/drawing/2014/main" id="{76EC461B-C9C3-4542-AA80-2695508AA43E}"/>
              </a:ext>
            </a:extLst>
          </p:cNvPr>
          <p:cNvSpPr>
            <a:spLocks noChangeArrowheads="1"/>
          </p:cNvSpPr>
          <p:nvPr/>
        </p:nvSpPr>
        <p:spPr bwMode="auto">
          <a:xfrm>
            <a:off x="4860925" y="2033588"/>
            <a:ext cx="916918"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tr-TR" sz="1800" b="1" dirty="0"/>
              <a:t> </a:t>
            </a:r>
            <a:r>
              <a:rPr lang="tr-TR" altLang="tr-TR" sz="1800" b="1" dirty="0"/>
              <a:t>Model</a:t>
            </a:r>
            <a:endParaRPr lang="en-US" altLang="tr-TR" sz="1800" b="1" dirty="0"/>
          </a:p>
        </p:txBody>
      </p:sp>
      <p:sp>
        <p:nvSpPr>
          <p:cNvPr id="19467" name="Rectangle 13">
            <a:extLst>
              <a:ext uri="{FF2B5EF4-FFF2-40B4-BE49-F238E27FC236}">
                <a16:creationId xmlns:a16="http://schemas.microsoft.com/office/drawing/2014/main" id="{5F80BED0-C195-124A-8299-B01FA0E39BBB}"/>
              </a:ext>
            </a:extLst>
          </p:cNvPr>
          <p:cNvSpPr>
            <a:spLocks noChangeArrowheads="1"/>
          </p:cNvSpPr>
          <p:nvPr/>
        </p:nvSpPr>
        <p:spPr bwMode="auto">
          <a:xfrm>
            <a:off x="6918325" y="5767388"/>
            <a:ext cx="679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tr-TR" sz="1800" b="1"/>
              <a:t>VE...</a:t>
            </a:r>
          </a:p>
        </p:txBody>
      </p:sp>
      <p:sp>
        <p:nvSpPr>
          <p:cNvPr id="14" name="AutoShape 11">
            <a:extLst>
              <a:ext uri="{FF2B5EF4-FFF2-40B4-BE49-F238E27FC236}">
                <a16:creationId xmlns:a16="http://schemas.microsoft.com/office/drawing/2014/main" id="{A34A3C7E-357E-D344-B714-DA35659556E3}"/>
              </a:ext>
            </a:extLst>
          </p:cNvPr>
          <p:cNvSpPr>
            <a:spLocks noChangeArrowheads="1"/>
          </p:cNvSpPr>
          <p:nvPr/>
        </p:nvSpPr>
        <p:spPr bwMode="auto">
          <a:xfrm>
            <a:off x="395288" y="692150"/>
            <a:ext cx="8424862" cy="911225"/>
          </a:xfrm>
          <a:prstGeom prst="wedgeRoundRectCallout">
            <a:avLst>
              <a:gd name="adj1" fmla="val -19218"/>
              <a:gd name="adj2" fmla="val 66667"/>
              <a:gd name="adj3" fmla="val 16667"/>
            </a:avLst>
          </a:prstGeom>
          <a:solidFill>
            <a:schemeClr val="bg1"/>
          </a:solidFill>
          <a:ln w="50800">
            <a:noFill/>
            <a:miter lim="800000"/>
            <a:headEnd/>
            <a:tailEnd/>
          </a:ln>
          <a:effectLst/>
        </p:spPr>
        <p:txBody>
          <a:bodyPr lIns="92075" tIns="46038" rIns="92075" bIns="46038" anchor="ctr"/>
          <a:lstStyle/>
          <a:p>
            <a:pPr algn="ctr" eaLnBrk="0" hangingPunct="0">
              <a:defRPr/>
            </a:pPr>
            <a:r>
              <a:rPr lang="tr-TR" sz="1800" b="1" dirty="0">
                <a:latin typeface="+mj-lt"/>
                <a:ea typeface="+mj-ea"/>
                <a:cs typeface="+mj-cs"/>
              </a:rPr>
              <a:t>Araba Alternatiflerinin</a:t>
            </a:r>
          </a:p>
          <a:p>
            <a:pPr algn="ctr" eaLnBrk="0" hangingPunct="0">
              <a:defRPr/>
            </a:pPr>
            <a:r>
              <a:rPr lang="tr-TR" sz="1800" b="1" dirty="0">
                <a:latin typeface="+mj-lt"/>
                <a:ea typeface="+mj-ea"/>
                <a:cs typeface="+mj-cs"/>
              </a:rPr>
              <a:t>Model Kriterine Göre </a:t>
            </a:r>
            <a:r>
              <a:rPr lang="tr-TR" sz="1800" b="1" dirty="0" err="1">
                <a:latin typeface="+mj-lt"/>
                <a:ea typeface="+mj-ea"/>
                <a:cs typeface="+mj-cs"/>
              </a:rPr>
              <a:t>Nısbi</a:t>
            </a:r>
            <a:r>
              <a:rPr lang="tr-TR" sz="1800" b="1" dirty="0">
                <a:latin typeface="+mj-lt"/>
                <a:ea typeface="+mj-ea"/>
                <a:cs typeface="+mj-cs"/>
              </a:rPr>
              <a:t> Karşılaştırma Matrisi</a:t>
            </a:r>
            <a:endParaRPr lang="en-US" sz="1800" b="1" dirty="0">
              <a:latin typeface="+mj-lt"/>
              <a:ea typeface="+mj-ea"/>
              <a:cs typeface="+mj-cs"/>
            </a:endParaRPr>
          </a:p>
        </p:txBody>
      </p:sp>
    </p:spTree>
    <p:extLst>
      <p:ext uri="{BB962C8B-B14F-4D97-AF65-F5344CB8AC3E}">
        <p14:creationId xmlns:p14="http://schemas.microsoft.com/office/powerpoint/2010/main" val="186016416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35CFC136-AA77-6A48-BB19-47D0C5BD10D0}"/>
              </a:ext>
            </a:extLst>
          </p:cNvPr>
          <p:cNvSpPr>
            <a:spLocks noChangeArrowheads="1"/>
          </p:cNvSpPr>
          <p:nvPr/>
        </p:nvSpPr>
        <p:spPr bwMode="auto">
          <a:xfrm>
            <a:off x="1812925" y="3024188"/>
            <a:ext cx="5456622" cy="2031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tr-TR" sz="1800" b="1" dirty="0"/>
              <a:t>C</a:t>
            </a:r>
            <a:r>
              <a:rPr lang="tr-TR" altLang="tr-TR" sz="1800" b="1" dirty="0" err="1"/>
              <a:t>ivic</a:t>
            </a:r>
            <a:r>
              <a:rPr lang="en-US" altLang="tr-TR" sz="1800" b="1" dirty="0"/>
              <a:t>                    </a:t>
            </a:r>
            <a:r>
              <a:rPr lang="tr-TR" altLang="tr-TR" sz="1800" b="1" dirty="0"/>
              <a:t>1</a:t>
            </a:r>
            <a:r>
              <a:rPr lang="en-US" altLang="tr-TR" sz="1800" b="1" dirty="0"/>
              <a:t>        </a:t>
            </a:r>
            <a:r>
              <a:rPr lang="tr-TR" altLang="tr-TR" sz="1800" b="1" dirty="0"/>
              <a:t>  </a:t>
            </a:r>
            <a:r>
              <a:rPr lang="en-US" altLang="tr-TR" sz="1800" b="1" dirty="0"/>
              <a:t> 2/1            5/1            1/1</a:t>
            </a:r>
          </a:p>
          <a:p>
            <a:endParaRPr lang="en-US" altLang="tr-TR" sz="1800" b="1" dirty="0"/>
          </a:p>
          <a:p>
            <a:r>
              <a:rPr lang="en-US" altLang="tr-TR" sz="1800" b="1" dirty="0"/>
              <a:t>S</a:t>
            </a:r>
            <a:r>
              <a:rPr lang="tr-TR" altLang="tr-TR" sz="1800" b="1" dirty="0" err="1"/>
              <a:t>atürn</a:t>
            </a:r>
            <a:r>
              <a:rPr lang="en-US" altLang="tr-TR" sz="1800" b="1" dirty="0"/>
              <a:t>      </a:t>
            </a:r>
            <a:r>
              <a:rPr lang="tr-TR" altLang="tr-TR" sz="1800" b="1" dirty="0"/>
              <a:t> </a:t>
            </a:r>
            <a:r>
              <a:rPr lang="en-US" altLang="tr-TR" sz="1800" b="1" dirty="0"/>
              <a:t>         </a:t>
            </a:r>
            <a:r>
              <a:rPr lang="tr-TR" altLang="tr-TR" sz="1800" b="1" dirty="0"/>
              <a:t> </a:t>
            </a:r>
            <a:r>
              <a:rPr lang="en-US" altLang="tr-TR" sz="1800" b="1" dirty="0"/>
              <a:t>1/2       </a:t>
            </a:r>
            <a:r>
              <a:rPr lang="tr-TR" altLang="tr-TR" sz="1800" b="1" dirty="0"/>
              <a:t> </a:t>
            </a:r>
            <a:r>
              <a:rPr lang="en-US" altLang="tr-TR" sz="1800" b="1" dirty="0"/>
              <a:t> </a:t>
            </a:r>
            <a:r>
              <a:rPr lang="tr-TR" altLang="tr-TR" sz="1800" b="1" dirty="0"/>
              <a:t>1</a:t>
            </a:r>
            <a:r>
              <a:rPr lang="en-US" altLang="tr-TR" sz="1800" b="1" dirty="0"/>
              <a:t>         </a:t>
            </a:r>
            <a:r>
              <a:rPr lang="tr-TR" altLang="tr-TR" sz="1800" b="1" dirty="0"/>
              <a:t>  </a:t>
            </a:r>
            <a:r>
              <a:rPr lang="en-US" altLang="tr-TR" sz="1800" b="1" dirty="0"/>
              <a:t>   3/1            2/1</a:t>
            </a:r>
          </a:p>
          <a:p>
            <a:endParaRPr lang="en-US" altLang="tr-TR" sz="1800" b="1" dirty="0"/>
          </a:p>
          <a:p>
            <a:r>
              <a:rPr lang="en-US" altLang="tr-TR" sz="1800" b="1" dirty="0"/>
              <a:t>E</a:t>
            </a:r>
            <a:r>
              <a:rPr lang="tr-TR" altLang="tr-TR" sz="1800" b="1" dirty="0" err="1"/>
              <a:t>scort</a:t>
            </a:r>
            <a:r>
              <a:rPr lang="en-US" altLang="tr-TR" sz="1800" b="1" dirty="0"/>
              <a:t>           </a:t>
            </a:r>
            <a:r>
              <a:rPr lang="tr-TR" altLang="tr-TR" sz="1800" b="1" dirty="0"/>
              <a:t> </a:t>
            </a:r>
            <a:r>
              <a:rPr lang="en-US" altLang="tr-TR" sz="1800" b="1" dirty="0"/>
              <a:t>   </a:t>
            </a:r>
            <a:r>
              <a:rPr lang="tr-TR" altLang="tr-TR" sz="1800" b="1" dirty="0"/>
              <a:t>  </a:t>
            </a:r>
            <a:r>
              <a:rPr lang="en-US" altLang="tr-TR" sz="1800" b="1" dirty="0"/>
              <a:t>1/5        1/3           </a:t>
            </a:r>
            <a:r>
              <a:rPr lang="tr-TR" altLang="tr-TR" sz="1800" b="1" dirty="0"/>
              <a:t> 1</a:t>
            </a:r>
            <a:r>
              <a:rPr lang="en-US" altLang="tr-TR" sz="1800" b="1" dirty="0"/>
              <a:t>          </a:t>
            </a:r>
            <a:r>
              <a:rPr lang="tr-TR" altLang="tr-TR" sz="1800" b="1" dirty="0"/>
              <a:t>   </a:t>
            </a:r>
            <a:r>
              <a:rPr lang="en-US" altLang="tr-TR" sz="1800" b="1" dirty="0"/>
              <a:t>  1/4</a:t>
            </a:r>
          </a:p>
          <a:p>
            <a:endParaRPr lang="en-US" altLang="tr-TR" sz="1800" b="1" dirty="0"/>
          </a:p>
          <a:p>
            <a:r>
              <a:rPr lang="en-US" altLang="tr-TR" sz="1800" b="1" dirty="0"/>
              <a:t>M</a:t>
            </a:r>
            <a:r>
              <a:rPr lang="tr-TR" altLang="tr-TR" sz="1800" b="1" dirty="0" err="1"/>
              <a:t>iata</a:t>
            </a:r>
            <a:r>
              <a:rPr lang="en-US" altLang="tr-TR" sz="1800" b="1" dirty="0"/>
              <a:t>                  </a:t>
            </a:r>
            <a:r>
              <a:rPr lang="tr-TR" altLang="tr-TR" sz="1800" b="1" dirty="0"/>
              <a:t> </a:t>
            </a:r>
            <a:r>
              <a:rPr lang="en-US" altLang="tr-TR" sz="1800" b="1" dirty="0"/>
              <a:t>1/1      </a:t>
            </a:r>
            <a:r>
              <a:rPr lang="tr-TR" altLang="tr-TR" sz="1800" b="1" dirty="0"/>
              <a:t> </a:t>
            </a:r>
            <a:r>
              <a:rPr lang="en-US" altLang="tr-TR" sz="1800" b="1" dirty="0"/>
              <a:t> 1/2            4/1            </a:t>
            </a:r>
            <a:r>
              <a:rPr lang="tr-TR" altLang="tr-TR" sz="1800" b="1" dirty="0"/>
              <a:t>1</a:t>
            </a:r>
            <a:endParaRPr lang="en-US" altLang="tr-TR" sz="1800" b="1" dirty="0"/>
          </a:p>
        </p:txBody>
      </p:sp>
      <p:sp>
        <p:nvSpPr>
          <p:cNvPr id="20483" name="Line 3">
            <a:extLst>
              <a:ext uri="{FF2B5EF4-FFF2-40B4-BE49-F238E27FC236}">
                <a16:creationId xmlns:a16="http://schemas.microsoft.com/office/drawing/2014/main" id="{7B66AF26-A4FB-B84A-857B-173F62D255CA}"/>
              </a:ext>
            </a:extLst>
          </p:cNvPr>
          <p:cNvSpPr>
            <a:spLocks noChangeShapeType="1"/>
          </p:cNvSpPr>
          <p:nvPr/>
        </p:nvSpPr>
        <p:spPr bwMode="auto">
          <a:xfrm flipH="1">
            <a:off x="3660775" y="2895600"/>
            <a:ext cx="6064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tr-TR" sz="1800"/>
          </a:p>
        </p:txBody>
      </p:sp>
      <p:sp>
        <p:nvSpPr>
          <p:cNvPr id="20484" name="Line 4">
            <a:extLst>
              <a:ext uri="{FF2B5EF4-FFF2-40B4-BE49-F238E27FC236}">
                <a16:creationId xmlns:a16="http://schemas.microsoft.com/office/drawing/2014/main" id="{5C03A4A8-30A3-9041-810E-9E80B25869F5}"/>
              </a:ext>
            </a:extLst>
          </p:cNvPr>
          <p:cNvSpPr>
            <a:spLocks noChangeShapeType="1"/>
          </p:cNvSpPr>
          <p:nvPr/>
        </p:nvSpPr>
        <p:spPr bwMode="auto">
          <a:xfrm>
            <a:off x="3657600" y="2898775"/>
            <a:ext cx="0" cy="220662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tr-TR" sz="1800"/>
          </a:p>
        </p:txBody>
      </p:sp>
      <p:sp>
        <p:nvSpPr>
          <p:cNvPr id="20485" name="Line 5">
            <a:extLst>
              <a:ext uri="{FF2B5EF4-FFF2-40B4-BE49-F238E27FC236}">
                <a16:creationId xmlns:a16="http://schemas.microsoft.com/office/drawing/2014/main" id="{1397A1BC-D321-C549-8031-C6BF5446D7D9}"/>
              </a:ext>
            </a:extLst>
          </p:cNvPr>
          <p:cNvSpPr>
            <a:spLocks noChangeShapeType="1"/>
          </p:cNvSpPr>
          <p:nvPr/>
        </p:nvSpPr>
        <p:spPr bwMode="auto">
          <a:xfrm>
            <a:off x="3660775" y="5105400"/>
            <a:ext cx="6064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tr-TR" sz="1800"/>
          </a:p>
        </p:txBody>
      </p:sp>
      <p:sp>
        <p:nvSpPr>
          <p:cNvPr id="20486" name="Line 6">
            <a:extLst>
              <a:ext uri="{FF2B5EF4-FFF2-40B4-BE49-F238E27FC236}">
                <a16:creationId xmlns:a16="http://schemas.microsoft.com/office/drawing/2014/main" id="{132B6FF2-B1D0-8D44-9638-DA70837E6069}"/>
              </a:ext>
            </a:extLst>
          </p:cNvPr>
          <p:cNvSpPr>
            <a:spLocks noChangeShapeType="1"/>
          </p:cNvSpPr>
          <p:nvPr/>
        </p:nvSpPr>
        <p:spPr bwMode="auto">
          <a:xfrm>
            <a:off x="6784975" y="5105400"/>
            <a:ext cx="6064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tr-TR" sz="1800"/>
          </a:p>
        </p:txBody>
      </p:sp>
      <p:sp>
        <p:nvSpPr>
          <p:cNvPr id="20487" name="Line 7">
            <a:extLst>
              <a:ext uri="{FF2B5EF4-FFF2-40B4-BE49-F238E27FC236}">
                <a16:creationId xmlns:a16="http://schemas.microsoft.com/office/drawing/2014/main" id="{6FF478E5-4E24-B64E-AA40-D4C9F8E17741}"/>
              </a:ext>
            </a:extLst>
          </p:cNvPr>
          <p:cNvSpPr>
            <a:spLocks noChangeShapeType="1"/>
          </p:cNvSpPr>
          <p:nvPr/>
        </p:nvSpPr>
        <p:spPr bwMode="auto">
          <a:xfrm flipV="1">
            <a:off x="7391400" y="2897188"/>
            <a:ext cx="0" cy="220662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tr-TR" sz="1800"/>
          </a:p>
        </p:txBody>
      </p:sp>
      <p:sp>
        <p:nvSpPr>
          <p:cNvPr id="20488" name="Line 8">
            <a:extLst>
              <a:ext uri="{FF2B5EF4-FFF2-40B4-BE49-F238E27FC236}">
                <a16:creationId xmlns:a16="http://schemas.microsoft.com/office/drawing/2014/main" id="{4996CBEA-5DD9-E142-ABD6-F2E182F0A7A2}"/>
              </a:ext>
            </a:extLst>
          </p:cNvPr>
          <p:cNvSpPr>
            <a:spLocks noChangeShapeType="1"/>
          </p:cNvSpPr>
          <p:nvPr/>
        </p:nvSpPr>
        <p:spPr bwMode="auto">
          <a:xfrm flipH="1">
            <a:off x="6784975" y="2895600"/>
            <a:ext cx="6064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tr-TR" sz="1800"/>
          </a:p>
        </p:txBody>
      </p:sp>
      <p:sp>
        <p:nvSpPr>
          <p:cNvPr id="20489" name="Rectangle 9">
            <a:extLst>
              <a:ext uri="{FF2B5EF4-FFF2-40B4-BE49-F238E27FC236}">
                <a16:creationId xmlns:a16="http://schemas.microsoft.com/office/drawing/2014/main" id="{3D8C8808-3EA3-7B47-B4C9-665D0DA41357}"/>
              </a:ext>
            </a:extLst>
          </p:cNvPr>
          <p:cNvSpPr>
            <a:spLocks noChangeArrowheads="1"/>
          </p:cNvSpPr>
          <p:nvPr/>
        </p:nvSpPr>
        <p:spPr bwMode="auto">
          <a:xfrm>
            <a:off x="3489325" y="2490788"/>
            <a:ext cx="3609963"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tr-TR" sz="1800" b="1" dirty="0"/>
              <a:t>C</a:t>
            </a:r>
            <a:r>
              <a:rPr lang="tr-TR" altLang="tr-TR" sz="1800" b="1" dirty="0" err="1"/>
              <a:t>ivic</a:t>
            </a:r>
            <a:r>
              <a:rPr lang="en-US" altLang="tr-TR" sz="1800" b="1" dirty="0"/>
              <a:t>   </a:t>
            </a:r>
            <a:r>
              <a:rPr lang="tr-TR" altLang="tr-TR" sz="1800" b="1" dirty="0"/>
              <a:t> </a:t>
            </a:r>
            <a:r>
              <a:rPr lang="en-US" altLang="tr-TR" sz="1800" b="1" dirty="0"/>
              <a:t>S</a:t>
            </a:r>
            <a:r>
              <a:rPr lang="tr-TR" altLang="tr-TR" sz="1800" b="1" dirty="0" err="1"/>
              <a:t>atürn</a:t>
            </a:r>
            <a:r>
              <a:rPr lang="en-US" altLang="tr-TR" sz="1800" b="1" dirty="0"/>
              <a:t>   E</a:t>
            </a:r>
            <a:r>
              <a:rPr lang="tr-TR" altLang="tr-TR" sz="1800" b="1" dirty="0" err="1"/>
              <a:t>scort</a:t>
            </a:r>
            <a:r>
              <a:rPr lang="en-US" altLang="tr-TR" sz="1800" b="1" dirty="0"/>
              <a:t>   </a:t>
            </a:r>
            <a:r>
              <a:rPr lang="tr-TR" altLang="tr-TR" sz="1800" b="1" dirty="0"/>
              <a:t>   </a:t>
            </a:r>
            <a:r>
              <a:rPr lang="en-US" altLang="tr-TR" sz="1800" b="1" dirty="0"/>
              <a:t>M</a:t>
            </a:r>
            <a:r>
              <a:rPr lang="tr-TR" altLang="tr-TR" sz="1800" b="1" dirty="0" err="1"/>
              <a:t>iata</a:t>
            </a:r>
            <a:endParaRPr lang="en-US" altLang="tr-TR" sz="1800" b="1" dirty="0"/>
          </a:p>
        </p:txBody>
      </p:sp>
      <p:sp>
        <p:nvSpPr>
          <p:cNvPr id="20490" name="Rectangle 10">
            <a:extLst>
              <a:ext uri="{FF2B5EF4-FFF2-40B4-BE49-F238E27FC236}">
                <a16:creationId xmlns:a16="http://schemas.microsoft.com/office/drawing/2014/main" id="{8AC8E988-1080-C440-97C8-7CCD55107172}"/>
              </a:ext>
            </a:extLst>
          </p:cNvPr>
          <p:cNvSpPr>
            <a:spLocks noChangeArrowheads="1"/>
          </p:cNvSpPr>
          <p:nvPr/>
        </p:nvSpPr>
        <p:spPr bwMode="auto">
          <a:xfrm>
            <a:off x="4572000" y="1872413"/>
            <a:ext cx="1519647"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tr-TR" sz="1800" b="1" dirty="0"/>
              <a:t> </a:t>
            </a:r>
            <a:r>
              <a:rPr lang="tr-TR" altLang="tr-TR" sz="1800" b="1" dirty="0"/>
              <a:t>Dayanıklılık</a:t>
            </a:r>
            <a:endParaRPr lang="en-US" altLang="tr-TR" sz="1800" b="1" dirty="0"/>
          </a:p>
        </p:txBody>
      </p:sp>
      <p:sp>
        <p:nvSpPr>
          <p:cNvPr id="11" name="AutoShape 11">
            <a:extLst>
              <a:ext uri="{FF2B5EF4-FFF2-40B4-BE49-F238E27FC236}">
                <a16:creationId xmlns:a16="http://schemas.microsoft.com/office/drawing/2014/main" id="{40D135F7-8545-424A-98FF-806210A1370D}"/>
              </a:ext>
            </a:extLst>
          </p:cNvPr>
          <p:cNvSpPr>
            <a:spLocks noChangeArrowheads="1"/>
          </p:cNvSpPr>
          <p:nvPr/>
        </p:nvSpPr>
        <p:spPr bwMode="auto">
          <a:xfrm>
            <a:off x="179388" y="692150"/>
            <a:ext cx="8856662" cy="911225"/>
          </a:xfrm>
          <a:prstGeom prst="wedgeRoundRectCallout">
            <a:avLst>
              <a:gd name="adj1" fmla="val -19218"/>
              <a:gd name="adj2" fmla="val 66667"/>
              <a:gd name="adj3" fmla="val 16667"/>
            </a:avLst>
          </a:prstGeom>
          <a:solidFill>
            <a:schemeClr val="bg1"/>
          </a:solidFill>
          <a:ln w="50800">
            <a:noFill/>
            <a:miter lim="800000"/>
            <a:headEnd/>
            <a:tailEnd/>
          </a:ln>
          <a:effectLst/>
        </p:spPr>
        <p:txBody>
          <a:bodyPr lIns="92075" tIns="46038" rIns="92075" bIns="46038" anchor="ctr"/>
          <a:lstStyle/>
          <a:p>
            <a:pPr algn="ctr" eaLnBrk="0" hangingPunct="0">
              <a:defRPr/>
            </a:pPr>
            <a:r>
              <a:rPr lang="tr-TR" sz="1800" b="1" dirty="0">
                <a:latin typeface="+mj-lt"/>
                <a:ea typeface="+mj-ea"/>
                <a:cs typeface="+mj-cs"/>
              </a:rPr>
              <a:t>Araba Alternatiflerinin</a:t>
            </a:r>
          </a:p>
          <a:p>
            <a:pPr algn="ctr" eaLnBrk="0" hangingPunct="0">
              <a:defRPr/>
            </a:pPr>
            <a:r>
              <a:rPr lang="tr-TR" sz="1800" b="1" dirty="0">
                <a:latin typeface="+mj-lt"/>
                <a:ea typeface="+mj-ea"/>
                <a:cs typeface="+mj-cs"/>
              </a:rPr>
              <a:t>Dayanıklılık Kriterine Göre </a:t>
            </a:r>
            <a:r>
              <a:rPr lang="tr-TR" sz="1800" b="1" dirty="0" err="1">
                <a:latin typeface="+mj-lt"/>
                <a:ea typeface="+mj-ea"/>
                <a:cs typeface="+mj-cs"/>
              </a:rPr>
              <a:t>Nısbi</a:t>
            </a:r>
            <a:r>
              <a:rPr lang="tr-TR" sz="1800" b="1" dirty="0">
                <a:latin typeface="+mj-lt"/>
                <a:ea typeface="+mj-ea"/>
                <a:cs typeface="+mj-cs"/>
              </a:rPr>
              <a:t> Karşılaştırma Matrisi</a:t>
            </a:r>
            <a:endParaRPr lang="en-US" sz="1800" b="1" dirty="0">
              <a:latin typeface="+mj-lt"/>
              <a:ea typeface="+mj-ea"/>
              <a:cs typeface="+mj-cs"/>
            </a:endParaRPr>
          </a:p>
        </p:txBody>
      </p:sp>
    </p:spTree>
    <p:extLst>
      <p:ext uri="{BB962C8B-B14F-4D97-AF65-F5344CB8AC3E}">
        <p14:creationId xmlns:p14="http://schemas.microsoft.com/office/powerpoint/2010/main" val="341710103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1 Başlık">
            <a:extLst>
              <a:ext uri="{FF2B5EF4-FFF2-40B4-BE49-F238E27FC236}">
                <a16:creationId xmlns:a16="http://schemas.microsoft.com/office/drawing/2014/main" id="{FCCA74C3-5563-D44D-AFF8-EFC6AD77CF83}"/>
              </a:ext>
            </a:extLst>
          </p:cNvPr>
          <p:cNvSpPr>
            <a:spLocks noGrp="1"/>
          </p:cNvSpPr>
          <p:nvPr>
            <p:ph type="title"/>
          </p:nvPr>
        </p:nvSpPr>
        <p:spPr/>
        <p:txBody>
          <a:bodyPr/>
          <a:lstStyle/>
          <a:p>
            <a:pPr eaLnBrk="1" hangingPunct="1"/>
            <a:r>
              <a:rPr lang="tr-TR" altLang="tr-TR"/>
              <a:t>Hesaplamalar…</a:t>
            </a:r>
          </a:p>
        </p:txBody>
      </p:sp>
      <p:graphicFrame>
        <p:nvGraphicFramePr>
          <p:cNvPr id="4" name="3 İçerik Yer Tutucusu">
            <a:extLst>
              <a:ext uri="{FF2B5EF4-FFF2-40B4-BE49-F238E27FC236}">
                <a16:creationId xmlns:a16="http://schemas.microsoft.com/office/drawing/2014/main" id="{81C1336F-29F0-6349-B733-93270E7FCF17}"/>
              </a:ext>
            </a:extLst>
          </p:cNvPr>
          <p:cNvGraphicFramePr>
            <a:graphicFrameLocks noGrp="1"/>
          </p:cNvGraphicFramePr>
          <p:nvPr>
            <p:ph idx="1"/>
            <p:extLst>
              <p:ext uri="{D42A27DB-BD31-4B8C-83A1-F6EECF244321}">
                <p14:modId xmlns:p14="http://schemas.microsoft.com/office/powerpoint/2010/main" val="1880111377"/>
              </p:ext>
            </p:extLst>
          </p:nvPr>
        </p:nvGraphicFramePr>
        <p:xfrm>
          <a:off x="107950" y="1143000"/>
          <a:ext cx="8785228" cy="4722812"/>
        </p:xfrm>
        <a:graphic>
          <a:graphicData uri="http://schemas.openxmlformats.org/drawingml/2006/table">
            <a:tbl>
              <a:tblPr/>
              <a:tblGrid>
                <a:gridCol w="1029380">
                  <a:extLst>
                    <a:ext uri="{9D8B030D-6E8A-4147-A177-3AD203B41FA5}">
                      <a16:colId xmlns:a16="http://schemas.microsoft.com/office/drawing/2014/main" val="20000"/>
                    </a:ext>
                  </a:extLst>
                </a:gridCol>
                <a:gridCol w="816405">
                  <a:extLst>
                    <a:ext uri="{9D8B030D-6E8A-4147-A177-3AD203B41FA5}">
                      <a16:colId xmlns:a16="http://schemas.microsoft.com/office/drawing/2014/main" val="20001"/>
                    </a:ext>
                  </a:extLst>
                </a:gridCol>
                <a:gridCol w="638926">
                  <a:extLst>
                    <a:ext uri="{9D8B030D-6E8A-4147-A177-3AD203B41FA5}">
                      <a16:colId xmlns:a16="http://schemas.microsoft.com/office/drawing/2014/main" val="20002"/>
                    </a:ext>
                  </a:extLst>
                </a:gridCol>
                <a:gridCol w="709916">
                  <a:extLst>
                    <a:ext uri="{9D8B030D-6E8A-4147-A177-3AD203B41FA5}">
                      <a16:colId xmlns:a16="http://schemas.microsoft.com/office/drawing/2014/main" val="20003"/>
                    </a:ext>
                  </a:extLst>
                </a:gridCol>
                <a:gridCol w="1153615">
                  <a:extLst>
                    <a:ext uri="{9D8B030D-6E8A-4147-A177-3AD203B41FA5}">
                      <a16:colId xmlns:a16="http://schemas.microsoft.com/office/drawing/2014/main" val="20004"/>
                    </a:ext>
                  </a:extLst>
                </a:gridCol>
                <a:gridCol w="443699">
                  <a:extLst>
                    <a:ext uri="{9D8B030D-6E8A-4147-A177-3AD203B41FA5}">
                      <a16:colId xmlns:a16="http://schemas.microsoft.com/office/drawing/2014/main" val="20005"/>
                    </a:ext>
                  </a:extLst>
                </a:gridCol>
                <a:gridCol w="621178">
                  <a:extLst>
                    <a:ext uri="{9D8B030D-6E8A-4147-A177-3AD203B41FA5}">
                      <a16:colId xmlns:a16="http://schemas.microsoft.com/office/drawing/2014/main" val="20006"/>
                    </a:ext>
                  </a:extLst>
                </a:gridCol>
                <a:gridCol w="621178">
                  <a:extLst>
                    <a:ext uri="{9D8B030D-6E8A-4147-A177-3AD203B41FA5}">
                      <a16:colId xmlns:a16="http://schemas.microsoft.com/office/drawing/2014/main" val="20007"/>
                    </a:ext>
                  </a:extLst>
                </a:gridCol>
                <a:gridCol w="621178">
                  <a:extLst>
                    <a:ext uri="{9D8B030D-6E8A-4147-A177-3AD203B41FA5}">
                      <a16:colId xmlns:a16="http://schemas.microsoft.com/office/drawing/2014/main" val="20008"/>
                    </a:ext>
                  </a:extLst>
                </a:gridCol>
                <a:gridCol w="621178">
                  <a:extLst>
                    <a:ext uri="{9D8B030D-6E8A-4147-A177-3AD203B41FA5}">
                      <a16:colId xmlns:a16="http://schemas.microsoft.com/office/drawing/2014/main" val="20009"/>
                    </a:ext>
                  </a:extLst>
                </a:gridCol>
                <a:gridCol w="567934">
                  <a:extLst>
                    <a:ext uri="{9D8B030D-6E8A-4147-A177-3AD203B41FA5}">
                      <a16:colId xmlns:a16="http://schemas.microsoft.com/office/drawing/2014/main" val="20010"/>
                    </a:ext>
                  </a:extLst>
                </a:gridCol>
                <a:gridCol w="940641">
                  <a:extLst>
                    <a:ext uri="{9D8B030D-6E8A-4147-A177-3AD203B41FA5}">
                      <a16:colId xmlns:a16="http://schemas.microsoft.com/office/drawing/2014/main" val="20011"/>
                    </a:ext>
                  </a:extLst>
                </a:gridCol>
              </a:tblGrid>
              <a:tr h="297642">
                <a:tc>
                  <a:txBody>
                    <a:bodyPr/>
                    <a:lstStyle/>
                    <a:p>
                      <a:pPr algn="ctr" fontAlgn="b"/>
                      <a:endParaRPr lang="tr-TR" sz="1400" b="0" i="0" u="none" strike="noStrike" dirty="0">
                        <a:solidFill>
                          <a:srgbClr val="000000"/>
                        </a:solidFill>
                        <a:latin typeface="Calibri"/>
                      </a:endParaRPr>
                    </a:p>
                  </a:txBody>
                  <a:tcPr marL="0" marR="0" marT="0" marB="0" anchor="b">
                    <a:lnL>
                      <a:noFill/>
                    </a:lnL>
                    <a:lnR>
                      <a:noFill/>
                    </a:lnR>
                    <a:lnT>
                      <a:noFill/>
                    </a:lnT>
                    <a:lnB>
                      <a:noFill/>
                    </a:lnB>
                  </a:tcPr>
                </a:tc>
                <a:tc>
                  <a:txBody>
                    <a:bodyPr/>
                    <a:lstStyle/>
                    <a:p>
                      <a:pPr algn="ctr" fontAlgn="b"/>
                      <a:r>
                        <a:rPr lang="tr-TR" sz="1400" b="1" i="0" u="none" strike="noStrike" dirty="0">
                          <a:solidFill>
                            <a:srgbClr val="000000"/>
                          </a:solidFill>
                          <a:latin typeface="Calibri"/>
                        </a:rPr>
                        <a:t>Model</a:t>
                      </a:r>
                    </a:p>
                  </a:txBody>
                  <a:tcPr marL="0" marR="0" marT="0" marB="0" anchor="b">
                    <a:lnL>
                      <a:noFill/>
                    </a:lnL>
                    <a:lnR>
                      <a:noFill/>
                    </a:lnR>
                    <a:lnT>
                      <a:noFill/>
                    </a:lnT>
                    <a:lnB>
                      <a:noFill/>
                    </a:lnB>
                  </a:tcPr>
                </a:tc>
                <a:tc>
                  <a:txBody>
                    <a:bodyPr/>
                    <a:lstStyle/>
                    <a:p>
                      <a:pPr algn="ctr" fontAlgn="b"/>
                      <a:endParaRPr lang="tr-TR" sz="1400" b="0" i="0" u="none" strike="noStrike" dirty="0">
                        <a:solidFill>
                          <a:srgbClr val="000000"/>
                        </a:solidFill>
                        <a:latin typeface="Calibri"/>
                      </a:endParaRPr>
                    </a:p>
                  </a:txBody>
                  <a:tcPr marL="0" marR="0" marT="0" marB="0" anchor="b">
                    <a:lnL>
                      <a:noFill/>
                    </a:lnL>
                    <a:lnR>
                      <a:noFill/>
                    </a:lnR>
                    <a:lnT>
                      <a:noFill/>
                    </a:lnT>
                    <a:lnB>
                      <a:noFill/>
                    </a:lnB>
                  </a:tcPr>
                </a:tc>
                <a:tc>
                  <a:txBody>
                    <a:bodyPr/>
                    <a:lstStyle/>
                    <a:p>
                      <a:pPr algn="ctr" fontAlgn="b"/>
                      <a:endParaRPr lang="tr-TR" sz="1400" b="0" i="0" u="none" strike="noStrike">
                        <a:solidFill>
                          <a:srgbClr val="000000"/>
                        </a:solidFill>
                        <a:latin typeface="Calibri"/>
                      </a:endParaRPr>
                    </a:p>
                  </a:txBody>
                  <a:tcPr marL="0" marR="0" marT="0" marB="0" anchor="b">
                    <a:lnL>
                      <a:noFill/>
                    </a:lnL>
                    <a:lnR>
                      <a:noFill/>
                    </a:lnR>
                    <a:lnT>
                      <a:noFill/>
                    </a:lnT>
                    <a:lnB>
                      <a:noFill/>
                    </a:lnB>
                  </a:tcPr>
                </a:tc>
                <a:tc>
                  <a:txBody>
                    <a:bodyPr/>
                    <a:lstStyle/>
                    <a:p>
                      <a:pPr algn="ctr" fontAlgn="b"/>
                      <a:endParaRPr lang="tr-TR" sz="1400" b="0" i="0" u="none" strike="noStrike">
                        <a:solidFill>
                          <a:srgbClr val="000000"/>
                        </a:solidFill>
                        <a:latin typeface="Calibri"/>
                      </a:endParaRPr>
                    </a:p>
                  </a:txBody>
                  <a:tcPr marL="0" marR="0" marT="0" marB="0" anchor="b">
                    <a:lnL>
                      <a:noFill/>
                    </a:lnL>
                    <a:lnR>
                      <a:noFill/>
                    </a:lnR>
                    <a:lnT>
                      <a:noFill/>
                    </a:lnT>
                    <a:lnB>
                      <a:noFill/>
                    </a:lnB>
                  </a:tcPr>
                </a:tc>
                <a:tc>
                  <a:txBody>
                    <a:bodyPr/>
                    <a:lstStyle/>
                    <a:p>
                      <a:pPr algn="ctr" fontAlgn="b"/>
                      <a:endParaRPr lang="tr-TR" sz="1400" b="0" i="0" u="none" strike="noStrike">
                        <a:solidFill>
                          <a:srgbClr val="000000"/>
                        </a:solidFill>
                        <a:latin typeface="Calibri"/>
                      </a:endParaRPr>
                    </a:p>
                  </a:txBody>
                  <a:tcPr marL="0" marR="0" marT="0" marB="0" anchor="b">
                    <a:lnL>
                      <a:noFill/>
                    </a:lnL>
                    <a:lnR>
                      <a:noFill/>
                    </a:lnR>
                    <a:lnT>
                      <a:noFill/>
                    </a:lnT>
                    <a:lnB>
                      <a:noFill/>
                    </a:lnB>
                  </a:tcPr>
                </a:tc>
                <a:tc>
                  <a:txBody>
                    <a:bodyPr/>
                    <a:lstStyle/>
                    <a:p>
                      <a:pPr algn="ctr" fontAlgn="b"/>
                      <a:endParaRPr lang="tr-TR" sz="1400" b="0" i="0" u="none" strike="noStrike">
                        <a:solidFill>
                          <a:srgbClr val="000000"/>
                        </a:solidFill>
                        <a:latin typeface="Calibri"/>
                      </a:endParaRPr>
                    </a:p>
                  </a:txBody>
                  <a:tcPr marL="0" marR="0" marT="0" marB="0" anchor="b">
                    <a:lnL>
                      <a:noFill/>
                    </a:lnL>
                    <a:lnR>
                      <a:noFill/>
                    </a:lnR>
                    <a:lnT>
                      <a:noFill/>
                    </a:lnT>
                    <a:lnB>
                      <a:noFill/>
                    </a:lnB>
                  </a:tcPr>
                </a:tc>
                <a:tc>
                  <a:txBody>
                    <a:bodyPr/>
                    <a:lstStyle/>
                    <a:p>
                      <a:pPr algn="ctr" fontAlgn="b"/>
                      <a:endParaRPr lang="tr-TR" sz="1400" b="0" i="0" u="none" strike="noStrike">
                        <a:solidFill>
                          <a:srgbClr val="000000"/>
                        </a:solidFill>
                        <a:latin typeface="Calibri"/>
                      </a:endParaRPr>
                    </a:p>
                  </a:txBody>
                  <a:tcPr marL="0" marR="0" marT="0" marB="0" anchor="b">
                    <a:lnL>
                      <a:noFill/>
                    </a:lnL>
                    <a:lnR>
                      <a:noFill/>
                    </a:lnR>
                    <a:lnT>
                      <a:noFill/>
                    </a:lnT>
                    <a:lnB>
                      <a:noFill/>
                    </a:lnB>
                  </a:tcPr>
                </a:tc>
                <a:tc>
                  <a:txBody>
                    <a:bodyPr/>
                    <a:lstStyle/>
                    <a:p>
                      <a:pPr algn="ctr" fontAlgn="b"/>
                      <a:endParaRPr lang="tr-TR" sz="1400" b="0" i="0" u="none" strike="noStrike">
                        <a:solidFill>
                          <a:srgbClr val="000000"/>
                        </a:solidFill>
                        <a:latin typeface="Calibri"/>
                      </a:endParaRPr>
                    </a:p>
                  </a:txBody>
                  <a:tcPr marL="0" marR="0" marT="0" marB="0" anchor="b">
                    <a:lnL>
                      <a:noFill/>
                    </a:lnL>
                    <a:lnR>
                      <a:noFill/>
                    </a:lnR>
                    <a:lnT>
                      <a:noFill/>
                    </a:lnT>
                    <a:lnB>
                      <a:noFill/>
                    </a:lnB>
                  </a:tcPr>
                </a:tc>
                <a:tc>
                  <a:txBody>
                    <a:bodyPr/>
                    <a:lstStyle/>
                    <a:p>
                      <a:pPr algn="ctr" fontAlgn="b"/>
                      <a:endParaRPr lang="tr-TR" sz="1400" b="0" i="0" u="none" strike="noStrike">
                        <a:solidFill>
                          <a:srgbClr val="000000"/>
                        </a:solidFill>
                        <a:latin typeface="Calibri"/>
                      </a:endParaRPr>
                    </a:p>
                  </a:txBody>
                  <a:tcPr marL="0" marR="0" marT="0" marB="0" anchor="b">
                    <a:lnL>
                      <a:noFill/>
                    </a:lnL>
                    <a:lnR>
                      <a:noFill/>
                    </a:lnR>
                    <a:lnT>
                      <a:noFill/>
                    </a:lnT>
                    <a:lnB>
                      <a:noFill/>
                    </a:lnB>
                  </a:tcPr>
                </a:tc>
                <a:tc>
                  <a:txBody>
                    <a:bodyPr/>
                    <a:lstStyle/>
                    <a:p>
                      <a:pPr algn="ctr" fontAlgn="b"/>
                      <a:endParaRPr lang="tr-TR" sz="1400" b="0" i="0" u="none" strike="noStrike">
                        <a:solidFill>
                          <a:srgbClr val="000000"/>
                        </a:solidFill>
                        <a:latin typeface="Calibri"/>
                      </a:endParaRPr>
                    </a:p>
                  </a:txBody>
                  <a:tcPr marL="0" marR="0" marT="0" marB="0" anchor="b">
                    <a:lnL>
                      <a:noFill/>
                    </a:lnL>
                    <a:lnR>
                      <a:noFill/>
                    </a:lnR>
                    <a:lnT>
                      <a:noFill/>
                    </a:lnT>
                    <a:lnB>
                      <a:noFill/>
                    </a:lnB>
                  </a:tcPr>
                </a:tc>
                <a:tc>
                  <a:txBody>
                    <a:bodyPr/>
                    <a:lstStyle/>
                    <a:p>
                      <a:pPr algn="ctr" fontAlgn="b"/>
                      <a:endParaRPr lang="tr-TR" sz="1400" b="0" i="0" u="none" strike="noStrike">
                        <a:solidFill>
                          <a:srgbClr val="000000"/>
                        </a:solidFill>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0"/>
                  </a:ext>
                </a:extLst>
              </a:tr>
              <a:tr h="426733">
                <a:tc>
                  <a:txBody>
                    <a:bodyPr/>
                    <a:lstStyle/>
                    <a:p>
                      <a:pPr algn="ctr" fontAlgn="b"/>
                      <a:endParaRPr lang="tr-TR" sz="1400" b="0" i="0" u="none" strike="noStrike">
                        <a:solidFill>
                          <a:srgbClr val="000000"/>
                        </a:solidFill>
                        <a:latin typeface="Calibri"/>
                      </a:endParaRPr>
                    </a:p>
                  </a:txBody>
                  <a:tcPr marL="0" marR="0" marT="0" marB="0" anchor="b">
                    <a:lnL>
                      <a:noFill/>
                    </a:lnL>
                    <a:lnR>
                      <a:noFill/>
                    </a:lnR>
                    <a:lnT>
                      <a:noFill/>
                    </a:lnT>
                    <a:lnB>
                      <a:noFill/>
                    </a:lnB>
                  </a:tcPr>
                </a:tc>
                <a:tc>
                  <a:txBody>
                    <a:bodyPr/>
                    <a:lstStyle/>
                    <a:p>
                      <a:pPr algn="ctr" fontAlgn="b"/>
                      <a:r>
                        <a:rPr lang="tr-TR" sz="1400" b="1" i="0" u="none" strike="noStrike" dirty="0" err="1">
                          <a:solidFill>
                            <a:srgbClr val="000000"/>
                          </a:solidFill>
                          <a:latin typeface="Calibri"/>
                        </a:rPr>
                        <a:t>Civic</a:t>
                      </a:r>
                      <a:endParaRPr lang="tr-TR" sz="1400" b="1" i="0" u="none" strike="noStrike" dirty="0">
                        <a:solidFill>
                          <a:srgbClr val="000000"/>
                        </a:solidFill>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tr-TR" sz="1400" b="1" i="0" u="none" strike="noStrike" dirty="0" err="1">
                          <a:solidFill>
                            <a:srgbClr val="000000"/>
                          </a:solidFill>
                          <a:latin typeface="Calibri"/>
                        </a:rPr>
                        <a:t>Saturn</a:t>
                      </a:r>
                      <a:endParaRPr lang="tr-TR" sz="1400" b="1" i="0" u="none" strike="noStrike" dirty="0">
                        <a:solidFill>
                          <a:srgbClr val="000000"/>
                        </a:solidFill>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tr-TR" sz="1400" b="1" i="0" u="none" strike="noStrike" dirty="0" err="1">
                          <a:solidFill>
                            <a:srgbClr val="000000"/>
                          </a:solidFill>
                          <a:latin typeface="Calibri"/>
                        </a:rPr>
                        <a:t>Escort</a:t>
                      </a:r>
                      <a:endParaRPr lang="tr-TR" sz="1400" b="1" i="0" u="none" strike="noStrike" dirty="0">
                        <a:solidFill>
                          <a:srgbClr val="000000"/>
                        </a:solidFill>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tr-TR" sz="1400" b="1" i="0" u="none" strike="noStrike" dirty="0" err="1">
                          <a:solidFill>
                            <a:srgbClr val="000000"/>
                          </a:solidFill>
                          <a:latin typeface="Calibri"/>
                        </a:rPr>
                        <a:t>Miata</a:t>
                      </a:r>
                      <a:endParaRPr lang="tr-TR" sz="1400" b="1" i="0" u="none" strike="noStrike" dirty="0">
                        <a:solidFill>
                          <a:srgbClr val="000000"/>
                        </a:solidFill>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endParaRPr lang="tr-TR" sz="1400" b="0" i="0" u="none" strike="noStrike">
                        <a:solidFill>
                          <a:srgbClr val="000000"/>
                        </a:solidFill>
                        <a:latin typeface="Calibri"/>
                      </a:endParaRPr>
                    </a:p>
                  </a:txBody>
                  <a:tcPr marL="0" marR="0" marT="0" marB="0" anchor="b">
                    <a:lnL>
                      <a:noFill/>
                    </a:lnL>
                    <a:lnR>
                      <a:noFill/>
                    </a:lnR>
                    <a:lnT>
                      <a:noFill/>
                    </a:lnT>
                    <a:lnB>
                      <a:noFill/>
                    </a:lnB>
                  </a:tcPr>
                </a:tc>
                <a:tc gridSpan="4">
                  <a:txBody>
                    <a:bodyPr/>
                    <a:lstStyle/>
                    <a:p>
                      <a:pPr algn="ctr" fontAlgn="b"/>
                      <a:r>
                        <a:rPr lang="tr-TR" sz="1400" b="1" i="0" u="none" strike="noStrike" dirty="0" err="1">
                          <a:solidFill>
                            <a:srgbClr val="000000"/>
                          </a:solidFill>
                          <a:latin typeface="Calibri"/>
                        </a:rPr>
                        <a:t>Normalize</a:t>
                      </a:r>
                      <a:r>
                        <a:rPr lang="tr-TR" sz="1400" b="1" i="0" u="none" strike="noStrike" dirty="0">
                          <a:solidFill>
                            <a:srgbClr val="000000"/>
                          </a:solidFill>
                          <a:latin typeface="Calibri"/>
                        </a:rPr>
                        <a:t> matris</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tr-TR"/>
                    </a:p>
                  </a:txBody>
                  <a:tcPr/>
                </a:tc>
                <a:tc hMerge="1">
                  <a:txBody>
                    <a:bodyPr/>
                    <a:lstStyle/>
                    <a:p>
                      <a:endParaRPr lang="tr-TR"/>
                    </a:p>
                  </a:txBody>
                  <a:tcPr/>
                </a:tc>
                <a:tc hMerge="1">
                  <a:txBody>
                    <a:bodyPr/>
                    <a:lstStyle/>
                    <a:p>
                      <a:endParaRPr lang="tr-TR"/>
                    </a:p>
                  </a:txBody>
                  <a:tcPr/>
                </a:tc>
                <a:tc>
                  <a:txBody>
                    <a:bodyPr/>
                    <a:lstStyle/>
                    <a:p>
                      <a:pPr algn="ctr" fontAlgn="b"/>
                      <a:endParaRPr lang="tr-TR" sz="1400" b="0" i="0" u="none" strike="noStrike">
                        <a:solidFill>
                          <a:srgbClr val="000000"/>
                        </a:solidFill>
                        <a:latin typeface="Calibri"/>
                      </a:endParaRPr>
                    </a:p>
                  </a:txBody>
                  <a:tcPr marL="0" marR="0" marT="0" marB="0" anchor="b">
                    <a:lnL>
                      <a:noFill/>
                    </a:lnL>
                    <a:lnR>
                      <a:noFill/>
                    </a:lnR>
                    <a:lnT>
                      <a:noFill/>
                    </a:lnT>
                    <a:lnB>
                      <a:noFill/>
                    </a:lnB>
                  </a:tcPr>
                </a:tc>
                <a:tc>
                  <a:txBody>
                    <a:bodyPr/>
                    <a:lstStyle/>
                    <a:p>
                      <a:pPr algn="ctr" fontAlgn="b"/>
                      <a:r>
                        <a:rPr lang="tr-TR" sz="1400" b="1" i="0" u="none" strike="noStrike" dirty="0">
                          <a:solidFill>
                            <a:srgbClr val="000000"/>
                          </a:solidFill>
                          <a:latin typeface="Calibri"/>
                        </a:rPr>
                        <a:t>Öncelik Matrisi</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97642">
                <a:tc>
                  <a:txBody>
                    <a:bodyPr/>
                    <a:lstStyle/>
                    <a:p>
                      <a:pPr algn="l" fontAlgn="b"/>
                      <a:r>
                        <a:rPr lang="tr-TR" sz="1400" b="1" i="0" u="none" strike="noStrike" dirty="0" err="1">
                          <a:solidFill>
                            <a:srgbClr val="000000"/>
                          </a:solidFill>
                          <a:latin typeface="Calibri"/>
                        </a:rPr>
                        <a:t>Civic</a:t>
                      </a:r>
                      <a:endParaRPr lang="tr-TR" sz="1400" b="1" i="0" u="none" strike="noStrike" dirty="0">
                        <a:solidFill>
                          <a:srgbClr val="000000"/>
                        </a:solidFill>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tr-TR" sz="1400" b="0" i="0" u="none" strike="noStrike" dirty="0">
                          <a:solidFill>
                            <a:srgbClr val="000000"/>
                          </a:solidFill>
                          <a:latin typeface="Calibri"/>
                        </a:rPr>
                        <a:t>1,0000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dirty="0">
                          <a:solidFill>
                            <a:srgbClr val="000000"/>
                          </a:solidFill>
                          <a:latin typeface="Calibri"/>
                        </a:rPr>
                        <a:t>0,2500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a:solidFill>
                            <a:srgbClr val="000000"/>
                          </a:solidFill>
                          <a:latin typeface="Calibri"/>
                        </a:rPr>
                        <a:t>4,0000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a:solidFill>
                            <a:srgbClr val="000000"/>
                          </a:solidFill>
                          <a:latin typeface="Calibri"/>
                        </a:rPr>
                        <a:t>0,1667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tr-TR" sz="1400" b="0" i="0" u="none" strike="noStrike">
                        <a:solidFill>
                          <a:srgbClr val="000000"/>
                        </a:solidFill>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tr-TR" sz="1400" b="0" i="0" u="none" strike="noStrike">
                          <a:solidFill>
                            <a:srgbClr val="000000"/>
                          </a:solidFill>
                          <a:latin typeface="Calibri"/>
                        </a:rPr>
                        <a:t>0,0889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a:solidFill>
                            <a:srgbClr val="000000"/>
                          </a:solidFill>
                          <a:latin typeface="Calibri"/>
                        </a:rPr>
                        <a:t>0,0455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a:solidFill>
                            <a:srgbClr val="000000"/>
                          </a:solidFill>
                          <a:latin typeface="Calibri"/>
                        </a:rPr>
                        <a:t>0,2857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a:solidFill>
                            <a:srgbClr val="000000"/>
                          </a:solidFill>
                          <a:latin typeface="Calibri"/>
                        </a:rPr>
                        <a:t>0,1031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tr-TR" sz="1400" b="1" i="0" u="none" strike="noStrike" dirty="0">
                          <a:solidFill>
                            <a:srgbClr val="FF0000"/>
                          </a:solidFill>
                          <a:latin typeface="Calibri"/>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tr-TR" sz="1400" b="0" i="0" u="none" strike="noStrike">
                          <a:solidFill>
                            <a:srgbClr val="000000"/>
                          </a:solidFill>
                          <a:latin typeface="Calibri"/>
                        </a:rPr>
                        <a:t>0,1308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97642">
                <a:tc>
                  <a:txBody>
                    <a:bodyPr/>
                    <a:lstStyle/>
                    <a:p>
                      <a:pPr algn="l" fontAlgn="b"/>
                      <a:r>
                        <a:rPr lang="tr-TR" sz="1400" b="1" i="0" u="none" strike="noStrike" dirty="0" err="1">
                          <a:solidFill>
                            <a:srgbClr val="000000"/>
                          </a:solidFill>
                          <a:latin typeface="Calibri"/>
                        </a:rPr>
                        <a:t>Saturn</a:t>
                      </a:r>
                      <a:endParaRPr lang="tr-TR" sz="1400" b="1" i="0" u="none" strike="noStrike" dirty="0">
                        <a:solidFill>
                          <a:srgbClr val="000000"/>
                        </a:solidFill>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tr-TR" sz="1400" b="0" i="0" u="none" strike="noStrike">
                          <a:solidFill>
                            <a:srgbClr val="000000"/>
                          </a:solidFill>
                          <a:latin typeface="Calibri"/>
                        </a:rPr>
                        <a:t>4,0000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dirty="0">
                          <a:solidFill>
                            <a:srgbClr val="000000"/>
                          </a:solidFill>
                          <a:latin typeface="Calibri"/>
                        </a:rPr>
                        <a:t>1,0000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a:solidFill>
                            <a:srgbClr val="000000"/>
                          </a:solidFill>
                          <a:latin typeface="Calibri"/>
                        </a:rPr>
                        <a:t>4,0000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a:solidFill>
                            <a:srgbClr val="000000"/>
                          </a:solidFill>
                          <a:latin typeface="Calibri"/>
                        </a:rPr>
                        <a:t>0,2500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tr-TR" sz="1400" b="0" i="0" u="none" strike="noStrike">
                        <a:solidFill>
                          <a:srgbClr val="000000"/>
                        </a:solidFill>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tr-TR" sz="1400" b="0" i="0" u="none" strike="noStrike">
                          <a:solidFill>
                            <a:srgbClr val="000000"/>
                          </a:solidFill>
                          <a:latin typeface="Calibri"/>
                        </a:rPr>
                        <a:t>0,3556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a:solidFill>
                            <a:srgbClr val="000000"/>
                          </a:solidFill>
                          <a:latin typeface="Calibri"/>
                        </a:rPr>
                        <a:t>0,1818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a:solidFill>
                            <a:srgbClr val="000000"/>
                          </a:solidFill>
                          <a:latin typeface="Calibri"/>
                        </a:rPr>
                        <a:t>0,2857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a:solidFill>
                            <a:srgbClr val="000000"/>
                          </a:solidFill>
                          <a:latin typeface="Calibri"/>
                        </a:rPr>
                        <a:t>0,1546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tr-TR" sz="1400" b="1" i="0" u="none" strike="noStrike" dirty="0">
                          <a:solidFill>
                            <a:srgbClr val="FF0000"/>
                          </a:solidFill>
                          <a:latin typeface="Calibri"/>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tr-TR" sz="1400" b="0" i="0" u="none" strike="noStrike">
                          <a:solidFill>
                            <a:srgbClr val="000000"/>
                          </a:solidFill>
                          <a:latin typeface="Calibri"/>
                        </a:rPr>
                        <a:t>0,2444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97642">
                <a:tc>
                  <a:txBody>
                    <a:bodyPr/>
                    <a:lstStyle/>
                    <a:p>
                      <a:pPr algn="l" fontAlgn="b"/>
                      <a:r>
                        <a:rPr lang="tr-TR" sz="1400" b="1" i="0" u="none" strike="noStrike" dirty="0" err="1">
                          <a:solidFill>
                            <a:srgbClr val="000000"/>
                          </a:solidFill>
                          <a:latin typeface="Calibri"/>
                        </a:rPr>
                        <a:t>Escort</a:t>
                      </a:r>
                      <a:endParaRPr lang="tr-TR" sz="1400" b="1" i="0" u="none" strike="noStrike" dirty="0">
                        <a:solidFill>
                          <a:srgbClr val="000000"/>
                        </a:solidFill>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tr-TR" sz="1400" b="0" i="0" u="none" strike="noStrike">
                          <a:solidFill>
                            <a:srgbClr val="000000"/>
                          </a:solidFill>
                          <a:latin typeface="Calibri"/>
                        </a:rPr>
                        <a:t>0,2500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a:solidFill>
                            <a:srgbClr val="000000"/>
                          </a:solidFill>
                          <a:latin typeface="Calibri"/>
                        </a:rPr>
                        <a:t>0,2500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dirty="0">
                          <a:solidFill>
                            <a:srgbClr val="000000"/>
                          </a:solidFill>
                          <a:latin typeface="Calibri"/>
                        </a:rPr>
                        <a:t>1,0000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a:solidFill>
                            <a:srgbClr val="000000"/>
                          </a:solidFill>
                          <a:latin typeface="Calibri"/>
                        </a:rPr>
                        <a:t>0,2000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tr-TR" sz="1400" b="0" i="0" u="none" strike="noStrike">
                        <a:solidFill>
                          <a:srgbClr val="000000"/>
                        </a:solidFill>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tr-TR" sz="1400" b="0" i="0" u="none" strike="noStrike">
                          <a:solidFill>
                            <a:srgbClr val="000000"/>
                          </a:solidFill>
                          <a:latin typeface="Calibri"/>
                        </a:rPr>
                        <a:t>0,0222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a:solidFill>
                            <a:srgbClr val="000000"/>
                          </a:solidFill>
                          <a:latin typeface="Calibri"/>
                        </a:rPr>
                        <a:t>0,0455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a:solidFill>
                            <a:srgbClr val="000000"/>
                          </a:solidFill>
                          <a:latin typeface="Calibri"/>
                        </a:rPr>
                        <a:t>0,0714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a:solidFill>
                            <a:srgbClr val="000000"/>
                          </a:solidFill>
                          <a:latin typeface="Calibri"/>
                        </a:rPr>
                        <a:t>0,1237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tr-TR" sz="1400" b="1" i="0" u="none" strike="noStrike" dirty="0">
                          <a:solidFill>
                            <a:srgbClr val="FF0000"/>
                          </a:solidFill>
                          <a:latin typeface="Calibri"/>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tr-TR" sz="1400" b="0" i="0" u="none" strike="noStrike" dirty="0">
                          <a:solidFill>
                            <a:srgbClr val="000000"/>
                          </a:solidFill>
                          <a:latin typeface="Calibri"/>
                        </a:rPr>
                        <a:t>0,0657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97642">
                <a:tc>
                  <a:txBody>
                    <a:bodyPr/>
                    <a:lstStyle/>
                    <a:p>
                      <a:pPr algn="l" fontAlgn="b"/>
                      <a:r>
                        <a:rPr lang="tr-TR" sz="1400" b="1" i="0" u="none" strike="noStrike" dirty="0" err="1">
                          <a:solidFill>
                            <a:srgbClr val="000000"/>
                          </a:solidFill>
                          <a:latin typeface="Calibri"/>
                        </a:rPr>
                        <a:t>Miata</a:t>
                      </a:r>
                      <a:endParaRPr lang="tr-TR" sz="1400" b="1" i="0" u="none" strike="noStrike" dirty="0">
                        <a:solidFill>
                          <a:srgbClr val="000000"/>
                        </a:solidFill>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tr-TR" sz="1400" b="0" i="0" u="none" strike="noStrike" dirty="0">
                          <a:solidFill>
                            <a:srgbClr val="000000"/>
                          </a:solidFill>
                          <a:latin typeface="Calibri"/>
                        </a:rPr>
                        <a:t>6,0000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a:solidFill>
                            <a:srgbClr val="000000"/>
                          </a:solidFill>
                          <a:latin typeface="Calibri"/>
                        </a:rPr>
                        <a:t>4,0000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a:solidFill>
                            <a:srgbClr val="000000"/>
                          </a:solidFill>
                          <a:latin typeface="Calibri"/>
                        </a:rPr>
                        <a:t>5,0000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a:solidFill>
                            <a:srgbClr val="000000"/>
                          </a:solidFill>
                          <a:latin typeface="Calibri"/>
                        </a:rPr>
                        <a:t>1,0000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tr-TR" sz="1400" b="0" i="0" u="none" strike="noStrike">
                        <a:solidFill>
                          <a:srgbClr val="000000"/>
                        </a:solidFill>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tr-TR" sz="1400" b="0" i="0" u="none" strike="noStrike">
                          <a:solidFill>
                            <a:srgbClr val="000000"/>
                          </a:solidFill>
                          <a:latin typeface="Calibri"/>
                        </a:rPr>
                        <a:t>0,5333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a:solidFill>
                            <a:srgbClr val="000000"/>
                          </a:solidFill>
                          <a:latin typeface="Calibri"/>
                        </a:rPr>
                        <a:t>0,7273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a:solidFill>
                            <a:srgbClr val="000000"/>
                          </a:solidFill>
                          <a:latin typeface="Calibri"/>
                        </a:rPr>
                        <a:t>0,3571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a:solidFill>
                            <a:srgbClr val="000000"/>
                          </a:solidFill>
                          <a:latin typeface="Calibri"/>
                        </a:rPr>
                        <a:t>0,6186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tr-TR" sz="1400" b="1" i="0" u="none" strike="noStrike" dirty="0">
                          <a:solidFill>
                            <a:srgbClr val="FF0000"/>
                          </a:solidFill>
                          <a:latin typeface="Calibri"/>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tr-TR" sz="1400" b="0" i="0" u="none" strike="noStrike">
                          <a:solidFill>
                            <a:srgbClr val="000000"/>
                          </a:solidFill>
                          <a:latin typeface="Calibri"/>
                        </a:rPr>
                        <a:t>0,5591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97642">
                <a:tc>
                  <a:txBody>
                    <a:bodyPr/>
                    <a:lstStyle/>
                    <a:p>
                      <a:pPr algn="ctr" fontAlgn="b"/>
                      <a:endParaRPr lang="tr-TR" sz="1400" b="0" i="0" u="none" strike="noStrike">
                        <a:solidFill>
                          <a:srgbClr val="000000"/>
                        </a:solidFill>
                        <a:latin typeface="Calibri"/>
                      </a:endParaRPr>
                    </a:p>
                  </a:txBody>
                  <a:tcPr marL="0" marR="0" marT="0" marB="0" anchor="b">
                    <a:lnL>
                      <a:noFill/>
                    </a:lnL>
                    <a:lnR>
                      <a:noFill/>
                    </a:lnR>
                    <a:lnT>
                      <a:noFill/>
                    </a:lnT>
                    <a:lnB>
                      <a:noFill/>
                    </a:lnB>
                  </a:tcPr>
                </a:tc>
                <a:tc>
                  <a:txBody>
                    <a:bodyPr/>
                    <a:lstStyle/>
                    <a:p>
                      <a:pPr algn="ctr" fontAlgn="b"/>
                      <a:r>
                        <a:rPr lang="tr-TR" sz="1400" b="0" i="0" u="none" strike="noStrike">
                          <a:solidFill>
                            <a:srgbClr val="000000"/>
                          </a:solidFill>
                          <a:latin typeface="Calibri"/>
                        </a:rPr>
                        <a:t>11,2500</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tr-TR" sz="1400" b="0" i="0" u="none" strike="noStrike">
                          <a:solidFill>
                            <a:srgbClr val="000000"/>
                          </a:solidFill>
                          <a:latin typeface="Calibri"/>
                        </a:rPr>
                        <a:t>5,5000</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tr-TR" sz="1400" b="0" i="0" u="none" strike="noStrike">
                          <a:solidFill>
                            <a:srgbClr val="000000"/>
                          </a:solidFill>
                          <a:latin typeface="Calibri"/>
                        </a:rPr>
                        <a:t>14,0000</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tr-TR" sz="1400" b="0" i="0" u="none" strike="noStrike" dirty="0">
                          <a:solidFill>
                            <a:srgbClr val="000000"/>
                          </a:solidFill>
                          <a:latin typeface="Calibri"/>
                        </a:rPr>
                        <a:t>1,6167</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tr-TR" sz="1400" b="0" i="0" u="none" strike="noStrike">
                        <a:solidFill>
                          <a:srgbClr val="000000"/>
                        </a:solidFill>
                        <a:latin typeface="Calibri"/>
                      </a:endParaRPr>
                    </a:p>
                  </a:txBody>
                  <a:tcPr marL="0" marR="0" marT="0" marB="0" anchor="b">
                    <a:lnL>
                      <a:noFill/>
                    </a:lnL>
                    <a:lnR>
                      <a:noFill/>
                    </a:lnR>
                    <a:lnT>
                      <a:noFill/>
                    </a:lnT>
                    <a:lnB>
                      <a:noFill/>
                    </a:lnB>
                  </a:tcPr>
                </a:tc>
                <a:tc>
                  <a:txBody>
                    <a:bodyPr/>
                    <a:lstStyle/>
                    <a:p>
                      <a:pPr algn="ctr" fontAlgn="b"/>
                      <a:endParaRPr lang="tr-TR" sz="1400" b="0" i="0" u="none" strike="noStrike">
                        <a:solidFill>
                          <a:srgbClr val="000000"/>
                        </a:solidFill>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tr-TR" sz="1400" b="0" i="0" u="none" strike="noStrike">
                        <a:solidFill>
                          <a:srgbClr val="000000"/>
                        </a:solidFill>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tr-TR" sz="1400" b="0" i="0" u="none" strike="noStrike">
                        <a:solidFill>
                          <a:srgbClr val="000000"/>
                        </a:solidFill>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tr-TR" sz="1400" b="0" i="0" u="none" strike="noStrike">
                        <a:solidFill>
                          <a:srgbClr val="000000"/>
                        </a:solidFill>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tr-TR" sz="1400" b="0" i="0" u="none" strike="noStrike">
                        <a:solidFill>
                          <a:srgbClr val="000000"/>
                        </a:solidFill>
                        <a:latin typeface="Calibri"/>
                      </a:endParaRPr>
                    </a:p>
                  </a:txBody>
                  <a:tcPr marL="0" marR="0" marT="0" marB="0" anchor="b">
                    <a:lnL>
                      <a:noFill/>
                    </a:lnL>
                    <a:lnR>
                      <a:noFill/>
                    </a:lnR>
                    <a:lnT>
                      <a:noFill/>
                    </a:lnT>
                    <a:lnB>
                      <a:noFill/>
                    </a:lnB>
                  </a:tcPr>
                </a:tc>
                <a:tc>
                  <a:txBody>
                    <a:bodyPr/>
                    <a:lstStyle/>
                    <a:p>
                      <a:pPr algn="ctr" fontAlgn="b"/>
                      <a:r>
                        <a:rPr lang="tr-TR" sz="1400" b="0" i="0" u="none" strike="noStrike">
                          <a:solidFill>
                            <a:srgbClr val="000000"/>
                          </a:solidFill>
                          <a:latin typeface="Calibri"/>
                        </a:rPr>
                        <a:t>1,0000</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6"/>
                  </a:ext>
                </a:extLst>
              </a:tr>
              <a:tr h="297642">
                <a:tc>
                  <a:txBody>
                    <a:bodyPr/>
                    <a:lstStyle/>
                    <a:p>
                      <a:pPr algn="ctr" fontAlgn="b"/>
                      <a:endParaRPr lang="tr-TR" sz="1400" b="0" i="0" u="none" strike="noStrike">
                        <a:solidFill>
                          <a:srgbClr val="000000"/>
                        </a:solidFill>
                        <a:latin typeface="Calibri"/>
                      </a:endParaRPr>
                    </a:p>
                  </a:txBody>
                  <a:tcPr marL="0" marR="0" marT="0" marB="0" anchor="b">
                    <a:lnL>
                      <a:noFill/>
                    </a:lnL>
                    <a:lnR>
                      <a:noFill/>
                    </a:lnR>
                    <a:lnT>
                      <a:noFill/>
                    </a:lnT>
                    <a:lnB>
                      <a:noFill/>
                    </a:lnB>
                  </a:tcPr>
                </a:tc>
                <a:tc>
                  <a:txBody>
                    <a:bodyPr/>
                    <a:lstStyle/>
                    <a:p>
                      <a:pPr algn="ctr" fontAlgn="b"/>
                      <a:endParaRPr lang="tr-TR" sz="1400" b="0" i="0" u="none" strike="noStrike">
                        <a:solidFill>
                          <a:srgbClr val="000000"/>
                        </a:solidFill>
                        <a:latin typeface="Calibri"/>
                      </a:endParaRPr>
                    </a:p>
                  </a:txBody>
                  <a:tcPr marL="0" marR="0" marT="0" marB="0" anchor="b">
                    <a:lnL>
                      <a:noFill/>
                    </a:lnL>
                    <a:lnR>
                      <a:noFill/>
                    </a:lnR>
                    <a:lnT>
                      <a:noFill/>
                    </a:lnT>
                    <a:lnB>
                      <a:noFill/>
                    </a:lnB>
                  </a:tcPr>
                </a:tc>
                <a:tc>
                  <a:txBody>
                    <a:bodyPr/>
                    <a:lstStyle/>
                    <a:p>
                      <a:pPr algn="ctr" fontAlgn="b"/>
                      <a:endParaRPr lang="tr-TR" sz="1400" b="0" i="0" u="none" strike="noStrike">
                        <a:solidFill>
                          <a:srgbClr val="000000"/>
                        </a:solidFill>
                        <a:latin typeface="Calibri"/>
                      </a:endParaRPr>
                    </a:p>
                  </a:txBody>
                  <a:tcPr marL="0" marR="0" marT="0" marB="0" anchor="b">
                    <a:lnL>
                      <a:noFill/>
                    </a:lnL>
                    <a:lnR>
                      <a:noFill/>
                    </a:lnR>
                    <a:lnT>
                      <a:noFill/>
                    </a:lnT>
                    <a:lnB>
                      <a:noFill/>
                    </a:lnB>
                  </a:tcPr>
                </a:tc>
                <a:tc>
                  <a:txBody>
                    <a:bodyPr/>
                    <a:lstStyle/>
                    <a:p>
                      <a:pPr algn="ctr" fontAlgn="b"/>
                      <a:endParaRPr lang="tr-TR" sz="1400" b="0" i="0" u="none" strike="noStrike">
                        <a:solidFill>
                          <a:srgbClr val="000000"/>
                        </a:solidFill>
                        <a:latin typeface="Calibri"/>
                      </a:endParaRPr>
                    </a:p>
                  </a:txBody>
                  <a:tcPr marL="0" marR="0" marT="0" marB="0" anchor="b">
                    <a:lnL>
                      <a:noFill/>
                    </a:lnL>
                    <a:lnR>
                      <a:noFill/>
                    </a:lnR>
                    <a:lnT>
                      <a:noFill/>
                    </a:lnT>
                    <a:lnB>
                      <a:noFill/>
                    </a:lnB>
                  </a:tcPr>
                </a:tc>
                <a:tc>
                  <a:txBody>
                    <a:bodyPr/>
                    <a:lstStyle/>
                    <a:p>
                      <a:pPr algn="ctr" fontAlgn="b"/>
                      <a:endParaRPr lang="tr-TR" sz="1400" b="0" i="0" u="none" strike="noStrike" dirty="0">
                        <a:solidFill>
                          <a:srgbClr val="000000"/>
                        </a:solidFill>
                        <a:latin typeface="Calibri"/>
                      </a:endParaRPr>
                    </a:p>
                  </a:txBody>
                  <a:tcPr marL="0" marR="0" marT="0" marB="0" anchor="b">
                    <a:lnL>
                      <a:noFill/>
                    </a:lnL>
                    <a:lnR>
                      <a:noFill/>
                    </a:lnR>
                    <a:lnT>
                      <a:noFill/>
                    </a:lnT>
                    <a:lnB>
                      <a:noFill/>
                    </a:lnB>
                  </a:tcPr>
                </a:tc>
                <a:tc>
                  <a:txBody>
                    <a:bodyPr/>
                    <a:lstStyle/>
                    <a:p>
                      <a:pPr algn="ctr" fontAlgn="b"/>
                      <a:endParaRPr lang="tr-TR" sz="1400" b="0" i="0" u="none" strike="noStrike">
                        <a:solidFill>
                          <a:srgbClr val="000000"/>
                        </a:solidFill>
                        <a:latin typeface="Calibri"/>
                      </a:endParaRPr>
                    </a:p>
                  </a:txBody>
                  <a:tcPr marL="0" marR="0" marT="0" marB="0" anchor="b">
                    <a:lnL>
                      <a:noFill/>
                    </a:lnL>
                    <a:lnR>
                      <a:noFill/>
                    </a:lnR>
                    <a:lnT>
                      <a:noFill/>
                    </a:lnT>
                    <a:lnB>
                      <a:noFill/>
                    </a:lnB>
                  </a:tcPr>
                </a:tc>
                <a:tc>
                  <a:txBody>
                    <a:bodyPr/>
                    <a:lstStyle/>
                    <a:p>
                      <a:pPr algn="ctr" fontAlgn="b"/>
                      <a:endParaRPr lang="tr-TR" sz="1400" b="0" i="0" u="none" strike="noStrike" dirty="0">
                        <a:solidFill>
                          <a:srgbClr val="000000"/>
                        </a:solidFill>
                        <a:latin typeface="Calibri"/>
                      </a:endParaRPr>
                    </a:p>
                  </a:txBody>
                  <a:tcPr marL="0" marR="0" marT="0" marB="0" anchor="b">
                    <a:lnL>
                      <a:noFill/>
                    </a:lnL>
                    <a:lnR>
                      <a:noFill/>
                    </a:lnR>
                    <a:lnT>
                      <a:noFill/>
                    </a:lnT>
                    <a:lnB>
                      <a:noFill/>
                    </a:lnB>
                  </a:tcPr>
                </a:tc>
                <a:tc>
                  <a:txBody>
                    <a:bodyPr/>
                    <a:lstStyle/>
                    <a:p>
                      <a:pPr algn="ctr" fontAlgn="b"/>
                      <a:endParaRPr lang="tr-TR" sz="1400" b="0" i="0" u="none" strike="noStrike">
                        <a:solidFill>
                          <a:srgbClr val="000000"/>
                        </a:solidFill>
                        <a:latin typeface="Calibri"/>
                      </a:endParaRPr>
                    </a:p>
                  </a:txBody>
                  <a:tcPr marL="0" marR="0" marT="0" marB="0" anchor="b">
                    <a:lnL>
                      <a:noFill/>
                    </a:lnL>
                    <a:lnR>
                      <a:noFill/>
                    </a:lnR>
                    <a:lnT>
                      <a:noFill/>
                    </a:lnT>
                    <a:lnB>
                      <a:noFill/>
                    </a:lnB>
                  </a:tcPr>
                </a:tc>
                <a:tc>
                  <a:txBody>
                    <a:bodyPr/>
                    <a:lstStyle/>
                    <a:p>
                      <a:pPr algn="ctr" fontAlgn="b"/>
                      <a:endParaRPr lang="tr-TR" sz="1400" b="0" i="0" u="none" strike="noStrike">
                        <a:solidFill>
                          <a:srgbClr val="000000"/>
                        </a:solidFill>
                        <a:latin typeface="Calibri"/>
                      </a:endParaRPr>
                    </a:p>
                  </a:txBody>
                  <a:tcPr marL="0" marR="0" marT="0" marB="0" anchor="b">
                    <a:lnL>
                      <a:noFill/>
                    </a:lnL>
                    <a:lnR>
                      <a:noFill/>
                    </a:lnR>
                    <a:lnT>
                      <a:noFill/>
                    </a:lnT>
                    <a:lnB>
                      <a:noFill/>
                    </a:lnB>
                  </a:tcPr>
                </a:tc>
                <a:tc>
                  <a:txBody>
                    <a:bodyPr/>
                    <a:lstStyle/>
                    <a:p>
                      <a:pPr algn="ctr" fontAlgn="b"/>
                      <a:endParaRPr lang="tr-TR" sz="1400" b="0" i="0" u="none" strike="noStrike">
                        <a:solidFill>
                          <a:srgbClr val="000000"/>
                        </a:solidFill>
                        <a:latin typeface="Calibri"/>
                      </a:endParaRPr>
                    </a:p>
                  </a:txBody>
                  <a:tcPr marL="0" marR="0" marT="0" marB="0" anchor="b">
                    <a:lnL>
                      <a:noFill/>
                    </a:lnL>
                    <a:lnR>
                      <a:noFill/>
                    </a:lnR>
                    <a:lnT>
                      <a:noFill/>
                    </a:lnT>
                    <a:lnB>
                      <a:noFill/>
                    </a:lnB>
                  </a:tcPr>
                </a:tc>
                <a:tc>
                  <a:txBody>
                    <a:bodyPr/>
                    <a:lstStyle/>
                    <a:p>
                      <a:pPr algn="ctr" fontAlgn="b"/>
                      <a:endParaRPr lang="tr-TR" sz="1400" b="0" i="0" u="none" strike="noStrike">
                        <a:solidFill>
                          <a:srgbClr val="000000"/>
                        </a:solidFill>
                        <a:latin typeface="Calibri"/>
                      </a:endParaRPr>
                    </a:p>
                  </a:txBody>
                  <a:tcPr marL="0" marR="0" marT="0" marB="0" anchor="b">
                    <a:lnL>
                      <a:noFill/>
                    </a:lnL>
                    <a:lnR>
                      <a:noFill/>
                    </a:lnR>
                    <a:lnT>
                      <a:noFill/>
                    </a:lnT>
                    <a:lnB>
                      <a:noFill/>
                    </a:lnB>
                  </a:tcPr>
                </a:tc>
                <a:tc>
                  <a:txBody>
                    <a:bodyPr/>
                    <a:lstStyle/>
                    <a:p>
                      <a:pPr algn="ctr" fontAlgn="b"/>
                      <a:endParaRPr lang="tr-TR" sz="1400" b="0" i="0" u="none" strike="noStrike">
                        <a:solidFill>
                          <a:srgbClr val="000000"/>
                        </a:solidFill>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7"/>
                  </a:ext>
                </a:extLst>
              </a:tr>
              <a:tr h="297642">
                <a:tc>
                  <a:txBody>
                    <a:bodyPr/>
                    <a:lstStyle/>
                    <a:p>
                      <a:pPr algn="ctr" fontAlgn="b"/>
                      <a:endParaRPr lang="tr-TR" sz="1400" b="0" i="0" u="none" strike="noStrike">
                        <a:solidFill>
                          <a:srgbClr val="000000"/>
                        </a:solidFill>
                        <a:latin typeface="Calibri"/>
                      </a:endParaRPr>
                    </a:p>
                  </a:txBody>
                  <a:tcPr marL="0" marR="0" marT="0" marB="0" anchor="b">
                    <a:lnL>
                      <a:noFill/>
                    </a:lnL>
                    <a:lnR>
                      <a:noFill/>
                    </a:lnR>
                    <a:lnT>
                      <a:noFill/>
                    </a:lnT>
                    <a:lnB>
                      <a:noFill/>
                    </a:lnB>
                  </a:tcPr>
                </a:tc>
                <a:tc gridSpan="4">
                  <a:txBody>
                    <a:bodyPr/>
                    <a:lstStyle/>
                    <a:p>
                      <a:pPr algn="l" fontAlgn="b"/>
                      <a:r>
                        <a:rPr lang="tr-TR" sz="1400" b="1" i="0" u="none" strike="noStrike" dirty="0">
                          <a:solidFill>
                            <a:srgbClr val="000000"/>
                          </a:solidFill>
                          <a:latin typeface="Calibri"/>
                        </a:rPr>
                        <a:t>Dayanıklılık</a:t>
                      </a:r>
                    </a:p>
                  </a:txBody>
                  <a:tcPr marL="0" marR="0" marT="0" marB="0" anchor="b">
                    <a:lnL>
                      <a:noFill/>
                    </a:lnL>
                    <a:lnR>
                      <a:noFill/>
                    </a:lnR>
                    <a:lnT>
                      <a:noFill/>
                    </a:lnT>
                    <a:lnB>
                      <a:noFill/>
                    </a:lnB>
                  </a:tcPr>
                </a:tc>
                <a:tc hMerge="1">
                  <a:txBody>
                    <a:bodyPr/>
                    <a:lstStyle/>
                    <a:p>
                      <a:endParaRPr lang="tr-TR"/>
                    </a:p>
                  </a:txBody>
                  <a:tcPr/>
                </a:tc>
                <a:tc hMerge="1">
                  <a:txBody>
                    <a:bodyPr/>
                    <a:lstStyle/>
                    <a:p>
                      <a:endParaRPr lang="tr-TR"/>
                    </a:p>
                  </a:txBody>
                  <a:tcPr/>
                </a:tc>
                <a:tc hMerge="1">
                  <a:txBody>
                    <a:bodyPr/>
                    <a:lstStyle/>
                    <a:p>
                      <a:endParaRPr lang="tr-TR"/>
                    </a:p>
                  </a:txBody>
                  <a:tcPr/>
                </a:tc>
                <a:tc>
                  <a:txBody>
                    <a:bodyPr/>
                    <a:lstStyle/>
                    <a:p>
                      <a:pPr algn="ctr" fontAlgn="b"/>
                      <a:endParaRPr lang="tr-TR" sz="1400" b="0" i="0" u="none" strike="noStrike">
                        <a:solidFill>
                          <a:srgbClr val="000000"/>
                        </a:solidFill>
                        <a:latin typeface="Calibri"/>
                      </a:endParaRPr>
                    </a:p>
                  </a:txBody>
                  <a:tcPr marL="0" marR="0" marT="0" marB="0" anchor="b">
                    <a:lnL>
                      <a:noFill/>
                    </a:lnL>
                    <a:lnR>
                      <a:noFill/>
                    </a:lnR>
                    <a:lnT>
                      <a:noFill/>
                    </a:lnT>
                    <a:lnB>
                      <a:noFill/>
                    </a:lnB>
                  </a:tcPr>
                </a:tc>
                <a:tc>
                  <a:txBody>
                    <a:bodyPr/>
                    <a:lstStyle/>
                    <a:p>
                      <a:pPr algn="ctr" fontAlgn="b"/>
                      <a:endParaRPr lang="tr-TR" sz="1400" b="0" i="0" u="none" strike="noStrike">
                        <a:solidFill>
                          <a:srgbClr val="000000"/>
                        </a:solidFill>
                        <a:latin typeface="Calibri"/>
                      </a:endParaRPr>
                    </a:p>
                  </a:txBody>
                  <a:tcPr marL="0" marR="0" marT="0" marB="0" anchor="b">
                    <a:lnL>
                      <a:noFill/>
                    </a:lnL>
                    <a:lnR>
                      <a:noFill/>
                    </a:lnR>
                    <a:lnT>
                      <a:noFill/>
                    </a:lnT>
                    <a:lnB>
                      <a:noFill/>
                    </a:lnB>
                  </a:tcPr>
                </a:tc>
                <a:tc>
                  <a:txBody>
                    <a:bodyPr/>
                    <a:lstStyle/>
                    <a:p>
                      <a:pPr algn="ctr" fontAlgn="b"/>
                      <a:endParaRPr lang="tr-TR" sz="1400" b="0" i="0" u="none" strike="noStrike" dirty="0">
                        <a:solidFill>
                          <a:srgbClr val="000000"/>
                        </a:solidFill>
                        <a:latin typeface="Calibri"/>
                      </a:endParaRPr>
                    </a:p>
                  </a:txBody>
                  <a:tcPr marL="0" marR="0" marT="0" marB="0" anchor="b">
                    <a:lnL>
                      <a:noFill/>
                    </a:lnL>
                    <a:lnR>
                      <a:noFill/>
                    </a:lnR>
                    <a:lnT>
                      <a:noFill/>
                    </a:lnT>
                    <a:lnB>
                      <a:noFill/>
                    </a:lnB>
                  </a:tcPr>
                </a:tc>
                <a:tc>
                  <a:txBody>
                    <a:bodyPr/>
                    <a:lstStyle/>
                    <a:p>
                      <a:pPr algn="ctr" fontAlgn="b"/>
                      <a:endParaRPr lang="tr-TR" sz="1400" b="0" i="0" u="none" strike="noStrike">
                        <a:solidFill>
                          <a:srgbClr val="000000"/>
                        </a:solidFill>
                        <a:latin typeface="Calibri"/>
                      </a:endParaRPr>
                    </a:p>
                  </a:txBody>
                  <a:tcPr marL="0" marR="0" marT="0" marB="0" anchor="b">
                    <a:lnL>
                      <a:noFill/>
                    </a:lnL>
                    <a:lnR>
                      <a:noFill/>
                    </a:lnR>
                    <a:lnT>
                      <a:noFill/>
                    </a:lnT>
                    <a:lnB>
                      <a:noFill/>
                    </a:lnB>
                  </a:tcPr>
                </a:tc>
                <a:tc>
                  <a:txBody>
                    <a:bodyPr/>
                    <a:lstStyle/>
                    <a:p>
                      <a:pPr algn="ctr" fontAlgn="b"/>
                      <a:endParaRPr lang="tr-TR" sz="1400" b="0" i="0" u="none" strike="noStrike">
                        <a:solidFill>
                          <a:srgbClr val="000000"/>
                        </a:solidFill>
                        <a:latin typeface="Calibri"/>
                      </a:endParaRPr>
                    </a:p>
                  </a:txBody>
                  <a:tcPr marL="0" marR="0" marT="0" marB="0" anchor="b">
                    <a:lnL>
                      <a:noFill/>
                    </a:lnL>
                    <a:lnR>
                      <a:noFill/>
                    </a:lnR>
                    <a:lnT>
                      <a:noFill/>
                    </a:lnT>
                    <a:lnB>
                      <a:noFill/>
                    </a:lnB>
                  </a:tcPr>
                </a:tc>
                <a:tc>
                  <a:txBody>
                    <a:bodyPr/>
                    <a:lstStyle/>
                    <a:p>
                      <a:pPr algn="ctr" fontAlgn="b"/>
                      <a:endParaRPr lang="tr-TR" sz="1400" b="0" i="0" u="none" strike="noStrike">
                        <a:solidFill>
                          <a:srgbClr val="000000"/>
                        </a:solidFill>
                        <a:latin typeface="Calibri"/>
                      </a:endParaRPr>
                    </a:p>
                  </a:txBody>
                  <a:tcPr marL="0" marR="0" marT="0" marB="0" anchor="b">
                    <a:lnL>
                      <a:noFill/>
                    </a:lnL>
                    <a:lnR>
                      <a:noFill/>
                    </a:lnR>
                    <a:lnT>
                      <a:noFill/>
                    </a:lnT>
                    <a:lnB>
                      <a:noFill/>
                    </a:lnB>
                  </a:tcPr>
                </a:tc>
                <a:tc>
                  <a:txBody>
                    <a:bodyPr/>
                    <a:lstStyle/>
                    <a:p>
                      <a:pPr algn="ctr" fontAlgn="b"/>
                      <a:endParaRPr lang="tr-TR" sz="1400" b="0" i="0" u="none" strike="noStrike">
                        <a:solidFill>
                          <a:srgbClr val="000000"/>
                        </a:solidFill>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8"/>
                  </a:ext>
                </a:extLst>
              </a:tr>
              <a:tr h="426733">
                <a:tc>
                  <a:txBody>
                    <a:bodyPr/>
                    <a:lstStyle/>
                    <a:p>
                      <a:pPr algn="ctr" fontAlgn="b"/>
                      <a:endParaRPr lang="tr-TR" sz="1400" b="0" i="0" u="none" strike="noStrike">
                        <a:solidFill>
                          <a:srgbClr val="000000"/>
                        </a:solidFill>
                        <a:latin typeface="Calibri"/>
                      </a:endParaRPr>
                    </a:p>
                  </a:txBody>
                  <a:tcPr marL="0" marR="0" marT="0" marB="0" anchor="b">
                    <a:lnL>
                      <a:noFill/>
                    </a:lnL>
                    <a:lnR>
                      <a:noFill/>
                    </a:lnR>
                    <a:lnT>
                      <a:noFill/>
                    </a:lnT>
                    <a:lnB>
                      <a:noFill/>
                    </a:lnB>
                  </a:tcPr>
                </a:tc>
                <a:tc>
                  <a:txBody>
                    <a:bodyPr/>
                    <a:lstStyle/>
                    <a:p>
                      <a:pPr algn="ctr" fontAlgn="b"/>
                      <a:r>
                        <a:rPr lang="tr-TR" sz="1400" b="1" i="0" u="none" strike="noStrike" dirty="0" err="1">
                          <a:solidFill>
                            <a:srgbClr val="000000"/>
                          </a:solidFill>
                          <a:latin typeface="Calibri"/>
                        </a:rPr>
                        <a:t>Civic</a:t>
                      </a:r>
                      <a:endParaRPr lang="tr-TR" sz="1400" b="1" i="0" u="none" strike="noStrike" dirty="0">
                        <a:solidFill>
                          <a:srgbClr val="000000"/>
                        </a:solidFill>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tr-TR" sz="1400" b="1" i="0" u="none" strike="noStrike" dirty="0" err="1">
                          <a:solidFill>
                            <a:srgbClr val="000000"/>
                          </a:solidFill>
                          <a:latin typeface="Calibri"/>
                        </a:rPr>
                        <a:t>Saturn</a:t>
                      </a:r>
                      <a:endParaRPr lang="tr-TR" sz="1400" b="1" i="0" u="none" strike="noStrike" dirty="0">
                        <a:solidFill>
                          <a:srgbClr val="000000"/>
                        </a:solidFill>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tr-TR" sz="1400" b="1" i="0" u="none" strike="noStrike" dirty="0" err="1">
                          <a:solidFill>
                            <a:srgbClr val="000000"/>
                          </a:solidFill>
                          <a:latin typeface="Calibri"/>
                        </a:rPr>
                        <a:t>Escort</a:t>
                      </a:r>
                      <a:endParaRPr lang="tr-TR" sz="1400" b="1" i="0" u="none" strike="noStrike" dirty="0">
                        <a:solidFill>
                          <a:srgbClr val="000000"/>
                        </a:solidFill>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tr-TR" sz="1400" b="1" i="0" u="none" strike="noStrike" dirty="0" err="1">
                          <a:solidFill>
                            <a:srgbClr val="000000"/>
                          </a:solidFill>
                          <a:latin typeface="Calibri"/>
                        </a:rPr>
                        <a:t>Miata</a:t>
                      </a:r>
                      <a:endParaRPr lang="tr-TR" sz="1400" b="1" i="0" u="none" strike="noStrike" dirty="0">
                        <a:solidFill>
                          <a:srgbClr val="000000"/>
                        </a:solidFill>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endParaRPr lang="tr-TR" sz="1400" b="0" i="0" u="none" strike="noStrike">
                        <a:solidFill>
                          <a:srgbClr val="000000"/>
                        </a:solidFill>
                        <a:latin typeface="Calibri"/>
                      </a:endParaRPr>
                    </a:p>
                  </a:txBody>
                  <a:tcPr marL="0" marR="0" marT="0" marB="0" anchor="b">
                    <a:lnL>
                      <a:noFill/>
                    </a:lnL>
                    <a:lnR>
                      <a:noFill/>
                    </a:lnR>
                    <a:lnT>
                      <a:noFill/>
                    </a:lnT>
                    <a:lnB>
                      <a:noFill/>
                    </a:lnB>
                  </a:tcPr>
                </a:tc>
                <a:tc gridSpan="4">
                  <a:txBody>
                    <a:bodyPr/>
                    <a:lstStyle/>
                    <a:p>
                      <a:pPr algn="ctr" fontAlgn="b"/>
                      <a:r>
                        <a:rPr lang="tr-TR" sz="1400" b="1" i="0" u="none" strike="noStrike" dirty="0" err="1">
                          <a:solidFill>
                            <a:srgbClr val="000000"/>
                          </a:solidFill>
                          <a:latin typeface="+mn-lt"/>
                        </a:rPr>
                        <a:t>Normalize</a:t>
                      </a:r>
                      <a:r>
                        <a:rPr lang="tr-TR" sz="1400" b="1" i="0" u="none" strike="noStrike" dirty="0">
                          <a:solidFill>
                            <a:srgbClr val="000000"/>
                          </a:solidFill>
                          <a:latin typeface="+mn-lt"/>
                        </a:rPr>
                        <a:t> matris</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tr-TR"/>
                    </a:p>
                  </a:txBody>
                  <a:tcPr/>
                </a:tc>
                <a:tc hMerge="1">
                  <a:txBody>
                    <a:bodyPr/>
                    <a:lstStyle/>
                    <a:p>
                      <a:endParaRPr lang="tr-TR"/>
                    </a:p>
                  </a:txBody>
                  <a:tcPr/>
                </a:tc>
                <a:tc hMerge="1">
                  <a:txBody>
                    <a:bodyPr/>
                    <a:lstStyle/>
                    <a:p>
                      <a:endParaRPr lang="tr-TR"/>
                    </a:p>
                  </a:txBody>
                  <a:tcPr/>
                </a:tc>
                <a:tc>
                  <a:txBody>
                    <a:bodyPr/>
                    <a:lstStyle/>
                    <a:p>
                      <a:pPr algn="ctr" fontAlgn="b"/>
                      <a:endParaRPr lang="tr-TR" sz="1400" b="0" i="0" u="none" strike="noStrike">
                        <a:solidFill>
                          <a:srgbClr val="000000"/>
                        </a:solidFill>
                        <a:latin typeface="Calibri"/>
                      </a:endParaRPr>
                    </a:p>
                  </a:txBody>
                  <a:tcPr marL="0" marR="0" marT="0" marB="0" anchor="b">
                    <a:lnL>
                      <a:noFill/>
                    </a:lnL>
                    <a:lnR>
                      <a:noFill/>
                    </a:lnR>
                    <a:lnT>
                      <a:noFill/>
                    </a:lnT>
                    <a:lnB>
                      <a:noFill/>
                    </a:lnB>
                  </a:tcPr>
                </a:tc>
                <a:tc>
                  <a:txBody>
                    <a:bodyPr/>
                    <a:lstStyle/>
                    <a:p>
                      <a:pPr algn="ctr" fontAlgn="b"/>
                      <a:r>
                        <a:rPr lang="tr-TR" sz="1400" b="1" i="0" u="none" strike="noStrike" dirty="0">
                          <a:solidFill>
                            <a:srgbClr val="000000"/>
                          </a:solidFill>
                          <a:latin typeface="+mn-lt"/>
                        </a:rPr>
                        <a:t>Öncelik Matrisi</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97642">
                <a:tc>
                  <a:txBody>
                    <a:bodyPr/>
                    <a:lstStyle/>
                    <a:p>
                      <a:pPr algn="l" fontAlgn="b"/>
                      <a:r>
                        <a:rPr lang="tr-TR" sz="1400" b="1" i="0" u="none" strike="noStrike" dirty="0" err="1">
                          <a:solidFill>
                            <a:srgbClr val="000000"/>
                          </a:solidFill>
                          <a:latin typeface="Calibri"/>
                        </a:rPr>
                        <a:t>Civic</a:t>
                      </a:r>
                      <a:endParaRPr lang="tr-TR" sz="1400" b="1" i="0" u="none" strike="noStrike" dirty="0">
                        <a:solidFill>
                          <a:srgbClr val="000000"/>
                        </a:solidFill>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tr-TR" sz="1400" b="0" i="0" u="none" strike="noStrike">
                          <a:solidFill>
                            <a:srgbClr val="000000"/>
                          </a:solidFill>
                          <a:latin typeface="Calibri"/>
                        </a:rPr>
                        <a:t>1,0000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a:solidFill>
                            <a:srgbClr val="000000"/>
                          </a:solidFill>
                          <a:latin typeface="Calibri"/>
                        </a:rPr>
                        <a:t>2,0000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a:solidFill>
                            <a:srgbClr val="000000"/>
                          </a:solidFill>
                          <a:latin typeface="Calibri"/>
                        </a:rPr>
                        <a:t>5,0000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a:solidFill>
                            <a:srgbClr val="000000"/>
                          </a:solidFill>
                          <a:latin typeface="Calibri"/>
                        </a:rPr>
                        <a:t>1,0000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tr-TR" sz="1400" b="0" i="0" u="none" strike="noStrike">
                        <a:solidFill>
                          <a:srgbClr val="000000"/>
                        </a:solidFill>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tr-TR" sz="1400" b="0" i="0" u="none" strike="noStrike">
                          <a:solidFill>
                            <a:srgbClr val="000000"/>
                          </a:solidFill>
                          <a:latin typeface="Calibri"/>
                        </a:rPr>
                        <a:t>0,3704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a:solidFill>
                            <a:srgbClr val="000000"/>
                          </a:solidFill>
                          <a:latin typeface="Calibri"/>
                        </a:rPr>
                        <a:t>0,5217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a:solidFill>
                            <a:srgbClr val="000000"/>
                          </a:solidFill>
                          <a:latin typeface="Calibri"/>
                        </a:rPr>
                        <a:t>0,3846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dirty="0">
                          <a:solidFill>
                            <a:srgbClr val="000000"/>
                          </a:solidFill>
                          <a:latin typeface="Calibri"/>
                        </a:rPr>
                        <a:t>0,2353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tr-TR" sz="1400" b="1" i="0" u="none" strike="noStrike" dirty="0">
                          <a:solidFill>
                            <a:srgbClr val="FF0000"/>
                          </a:solidFill>
                          <a:latin typeface="Calibri"/>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tr-TR" sz="1400" b="0" i="0" u="none" strike="noStrike">
                          <a:solidFill>
                            <a:srgbClr val="000000"/>
                          </a:solidFill>
                          <a:latin typeface="Calibri"/>
                        </a:rPr>
                        <a:t>0,3780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97642">
                <a:tc>
                  <a:txBody>
                    <a:bodyPr/>
                    <a:lstStyle/>
                    <a:p>
                      <a:pPr algn="l" fontAlgn="b"/>
                      <a:r>
                        <a:rPr lang="tr-TR" sz="1400" b="1" i="0" u="none" strike="noStrike" dirty="0" err="1">
                          <a:solidFill>
                            <a:srgbClr val="000000"/>
                          </a:solidFill>
                          <a:latin typeface="Calibri"/>
                        </a:rPr>
                        <a:t>Saturn</a:t>
                      </a:r>
                      <a:endParaRPr lang="tr-TR" sz="1400" b="1" i="0" u="none" strike="noStrike" dirty="0">
                        <a:solidFill>
                          <a:srgbClr val="000000"/>
                        </a:solidFill>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tr-TR" sz="1400" b="0" i="0" u="none" strike="noStrike">
                          <a:solidFill>
                            <a:srgbClr val="000000"/>
                          </a:solidFill>
                          <a:latin typeface="Calibri"/>
                        </a:rPr>
                        <a:t>0,5000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a:solidFill>
                            <a:srgbClr val="000000"/>
                          </a:solidFill>
                          <a:latin typeface="Calibri"/>
                        </a:rPr>
                        <a:t>1,0000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a:solidFill>
                            <a:srgbClr val="000000"/>
                          </a:solidFill>
                          <a:latin typeface="Calibri"/>
                        </a:rPr>
                        <a:t>3,0000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a:solidFill>
                            <a:srgbClr val="000000"/>
                          </a:solidFill>
                          <a:latin typeface="Calibri"/>
                        </a:rPr>
                        <a:t>2,0000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tr-TR" sz="1400" b="0" i="0" u="none" strike="noStrike">
                        <a:solidFill>
                          <a:srgbClr val="000000"/>
                        </a:solidFill>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tr-TR" sz="1400" b="0" i="0" u="none" strike="noStrike">
                          <a:solidFill>
                            <a:srgbClr val="000000"/>
                          </a:solidFill>
                          <a:latin typeface="Calibri"/>
                        </a:rPr>
                        <a:t>0,1852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a:solidFill>
                            <a:srgbClr val="000000"/>
                          </a:solidFill>
                          <a:latin typeface="Calibri"/>
                        </a:rPr>
                        <a:t>0,2609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a:solidFill>
                            <a:srgbClr val="000000"/>
                          </a:solidFill>
                          <a:latin typeface="Calibri"/>
                        </a:rPr>
                        <a:t>0,2308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dirty="0">
                          <a:solidFill>
                            <a:srgbClr val="000000"/>
                          </a:solidFill>
                          <a:latin typeface="Calibri"/>
                        </a:rPr>
                        <a:t>0,4706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tr-TR" sz="1400" b="1" i="0" u="none" strike="noStrike" dirty="0">
                          <a:solidFill>
                            <a:srgbClr val="FF0000"/>
                          </a:solidFill>
                          <a:latin typeface="Calibri"/>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tr-TR" sz="1400" b="0" i="0" u="none" strike="noStrike">
                          <a:solidFill>
                            <a:srgbClr val="000000"/>
                          </a:solidFill>
                          <a:latin typeface="Calibri"/>
                        </a:rPr>
                        <a:t>0,2869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97642">
                <a:tc>
                  <a:txBody>
                    <a:bodyPr/>
                    <a:lstStyle/>
                    <a:p>
                      <a:pPr algn="l" fontAlgn="b"/>
                      <a:r>
                        <a:rPr lang="tr-TR" sz="1400" b="1" i="0" u="none" strike="noStrike" dirty="0" err="1">
                          <a:solidFill>
                            <a:srgbClr val="000000"/>
                          </a:solidFill>
                          <a:latin typeface="Calibri"/>
                        </a:rPr>
                        <a:t>Escort</a:t>
                      </a:r>
                      <a:endParaRPr lang="tr-TR" sz="1400" b="1" i="0" u="none" strike="noStrike" dirty="0">
                        <a:solidFill>
                          <a:srgbClr val="000000"/>
                        </a:solidFill>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tr-TR" sz="1400" b="0" i="0" u="none" strike="noStrike">
                          <a:solidFill>
                            <a:srgbClr val="000000"/>
                          </a:solidFill>
                          <a:latin typeface="Calibri"/>
                        </a:rPr>
                        <a:t>0,2000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a:solidFill>
                            <a:srgbClr val="000000"/>
                          </a:solidFill>
                          <a:latin typeface="Calibri"/>
                        </a:rPr>
                        <a:t>0,3333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a:solidFill>
                            <a:srgbClr val="000000"/>
                          </a:solidFill>
                          <a:latin typeface="Calibri"/>
                        </a:rPr>
                        <a:t>1,0000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a:solidFill>
                            <a:srgbClr val="000000"/>
                          </a:solidFill>
                          <a:latin typeface="Calibri"/>
                        </a:rPr>
                        <a:t>0,2500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tr-TR" sz="1400" b="0" i="0" u="none" strike="noStrike">
                        <a:solidFill>
                          <a:srgbClr val="000000"/>
                        </a:solidFill>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tr-TR" sz="1400" b="0" i="0" u="none" strike="noStrike">
                          <a:solidFill>
                            <a:srgbClr val="000000"/>
                          </a:solidFill>
                          <a:latin typeface="Calibri"/>
                        </a:rPr>
                        <a:t>0,0741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a:solidFill>
                            <a:srgbClr val="000000"/>
                          </a:solidFill>
                          <a:latin typeface="Calibri"/>
                        </a:rPr>
                        <a:t>0,0870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a:solidFill>
                            <a:srgbClr val="000000"/>
                          </a:solidFill>
                          <a:latin typeface="Calibri"/>
                        </a:rPr>
                        <a:t>0,0769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a:solidFill>
                            <a:srgbClr val="000000"/>
                          </a:solidFill>
                          <a:latin typeface="Calibri"/>
                        </a:rPr>
                        <a:t>0,0588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tr-TR" sz="1400" b="1" i="0" u="none" strike="noStrike" dirty="0">
                          <a:solidFill>
                            <a:srgbClr val="FF0000"/>
                          </a:solidFill>
                          <a:latin typeface="Calibri"/>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tr-TR" sz="1400" b="0" i="0" u="none" strike="noStrike">
                          <a:solidFill>
                            <a:srgbClr val="000000"/>
                          </a:solidFill>
                          <a:latin typeface="Calibri"/>
                        </a:rPr>
                        <a:t>0,0742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97642">
                <a:tc>
                  <a:txBody>
                    <a:bodyPr/>
                    <a:lstStyle/>
                    <a:p>
                      <a:pPr algn="l" fontAlgn="b"/>
                      <a:r>
                        <a:rPr lang="tr-TR" sz="1400" b="1" i="0" u="none" strike="noStrike" dirty="0" err="1">
                          <a:solidFill>
                            <a:srgbClr val="000000"/>
                          </a:solidFill>
                          <a:latin typeface="Calibri"/>
                        </a:rPr>
                        <a:t>Miata</a:t>
                      </a:r>
                      <a:endParaRPr lang="tr-TR" sz="1400" b="1" i="0" u="none" strike="noStrike" dirty="0">
                        <a:solidFill>
                          <a:srgbClr val="000000"/>
                        </a:solidFill>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tr-TR" sz="1400" b="0" i="0" u="none" strike="noStrike">
                          <a:solidFill>
                            <a:srgbClr val="000000"/>
                          </a:solidFill>
                          <a:latin typeface="Calibri"/>
                        </a:rPr>
                        <a:t>1,0000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a:solidFill>
                            <a:srgbClr val="000000"/>
                          </a:solidFill>
                          <a:latin typeface="Calibri"/>
                        </a:rPr>
                        <a:t>0,5000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a:solidFill>
                            <a:srgbClr val="000000"/>
                          </a:solidFill>
                          <a:latin typeface="Calibri"/>
                        </a:rPr>
                        <a:t>4,0000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a:solidFill>
                            <a:srgbClr val="000000"/>
                          </a:solidFill>
                          <a:latin typeface="Calibri"/>
                        </a:rPr>
                        <a:t>1,0000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tr-TR" sz="1400" b="0" i="0" u="none" strike="noStrike">
                        <a:solidFill>
                          <a:srgbClr val="000000"/>
                        </a:solidFill>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tr-TR" sz="1400" b="0" i="0" u="none" strike="noStrike">
                          <a:solidFill>
                            <a:srgbClr val="000000"/>
                          </a:solidFill>
                          <a:latin typeface="Calibri"/>
                        </a:rPr>
                        <a:t>0,3704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a:solidFill>
                            <a:srgbClr val="000000"/>
                          </a:solidFill>
                          <a:latin typeface="Calibri"/>
                        </a:rPr>
                        <a:t>0,1304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a:solidFill>
                            <a:srgbClr val="000000"/>
                          </a:solidFill>
                          <a:latin typeface="Calibri"/>
                        </a:rPr>
                        <a:t>0,3077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a:solidFill>
                            <a:srgbClr val="000000"/>
                          </a:solidFill>
                          <a:latin typeface="Calibri"/>
                        </a:rPr>
                        <a:t>0,2353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tr-TR" sz="1400" b="1" i="0" u="none" strike="noStrike" dirty="0">
                          <a:solidFill>
                            <a:srgbClr val="FF0000"/>
                          </a:solidFill>
                          <a:latin typeface="Calibri"/>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tr-TR" sz="1400" b="0" i="0" u="none" strike="noStrike" dirty="0">
                          <a:solidFill>
                            <a:srgbClr val="000000"/>
                          </a:solidFill>
                          <a:latin typeface="Calibri"/>
                        </a:rPr>
                        <a:t>0,2609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97642">
                <a:tc>
                  <a:txBody>
                    <a:bodyPr/>
                    <a:lstStyle/>
                    <a:p>
                      <a:pPr algn="ctr" fontAlgn="b"/>
                      <a:endParaRPr lang="tr-TR" sz="1400" b="0" i="0" u="none" strike="noStrike">
                        <a:solidFill>
                          <a:srgbClr val="000000"/>
                        </a:solidFill>
                        <a:latin typeface="Calibri"/>
                      </a:endParaRPr>
                    </a:p>
                  </a:txBody>
                  <a:tcPr marL="0" marR="0" marT="0" marB="0" anchor="b">
                    <a:lnL>
                      <a:noFill/>
                    </a:lnL>
                    <a:lnR>
                      <a:noFill/>
                    </a:lnR>
                    <a:lnT>
                      <a:noFill/>
                    </a:lnT>
                    <a:lnB>
                      <a:noFill/>
                    </a:lnB>
                  </a:tcPr>
                </a:tc>
                <a:tc>
                  <a:txBody>
                    <a:bodyPr/>
                    <a:lstStyle/>
                    <a:p>
                      <a:pPr algn="ctr" fontAlgn="b"/>
                      <a:r>
                        <a:rPr lang="tr-TR" sz="1400" b="0" i="0" u="none" strike="noStrike">
                          <a:solidFill>
                            <a:srgbClr val="000000"/>
                          </a:solidFill>
                          <a:latin typeface="Calibri"/>
                        </a:rPr>
                        <a:t>2,7000</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tr-TR" sz="1400" b="0" i="0" u="none" strike="noStrike">
                          <a:solidFill>
                            <a:srgbClr val="000000"/>
                          </a:solidFill>
                          <a:latin typeface="Calibri"/>
                        </a:rPr>
                        <a:t>3,8333</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tr-TR" sz="1400" b="0" i="0" u="none" strike="noStrike">
                          <a:solidFill>
                            <a:srgbClr val="000000"/>
                          </a:solidFill>
                          <a:latin typeface="Calibri"/>
                        </a:rPr>
                        <a:t>13,0000</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tr-TR" sz="1400" b="0" i="0" u="none" strike="noStrike">
                          <a:solidFill>
                            <a:srgbClr val="000000"/>
                          </a:solidFill>
                          <a:latin typeface="Calibri"/>
                        </a:rPr>
                        <a:t>4,2500</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tr-TR" sz="1400" b="0" i="0" u="none" strike="noStrike">
                        <a:solidFill>
                          <a:srgbClr val="000000"/>
                        </a:solidFill>
                        <a:latin typeface="Calibri"/>
                      </a:endParaRPr>
                    </a:p>
                  </a:txBody>
                  <a:tcPr marL="0" marR="0" marT="0" marB="0" anchor="b">
                    <a:lnL>
                      <a:noFill/>
                    </a:lnL>
                    <a:lnR>
                      <a:noFill/>
                    </a:lnR>
                    <a:lnT>
                      <a:noFill/>
                    </a:lnT>
                    <a:lnB>
                      <a:noFill/>
                    </a:lnB>
                  </a:tcPr>
                </a:tc>
                <a:tc>
                  <a:txBody>
                    <a:bodyPr/>
                    <a:lstStyle/>
                    <a:p>
                      <a:pPr algn="ctr" fontAlgn="b"/>
                      <a:endParaRPr lang="tr-TR" sz="1400" b="0" i="0" u="none" strike="noStrike">
                        <a:solidFill>
                          <a:srgbClr val="000000"/>
                        </a:solidFill>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tr-TR" sz="1400" b="0" i="0" u="none" strike="noStrike">
                        <a:solidFill>
                          <a:srgbClr val="000000"/>
                        </a:solidFill>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tr-TR" sz="1400" b="0" i="0" u="none" strike="noStrike">
                        <a:solidFill>
                          <a:srgbClr val="000000"/>
                        </a:solidFill>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tr-TR" sz="1400" b="0" i="0" u="none" strike="noStrike">
                        <a:solidFill>
                          <a:srgbClr val="000000"/>
                        </a:solidFill>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tr-TR" sz="1400" b="0" i="0" u="none" strike="noStrike">
                        <a:solidFill>
                          <a:srgbClr val="000000"/>
                        </a:solidFill>
                        <a:latin typeface="Calibri"/>
                      </a:endParaRPr>
                    </a:p>
                  </a:txBody>
                  <a:tcPr marL="0" marR="0" marT="0" marB="0" anchor="b">
                    <a:lnL>
                      <a:noFill/>
                    </a:lnL>
                    <a:lnR>
                      <a:noFill/>
                    </a:lnR>
                    <a:lnT>
                      <a:noFill/>
                    </a:lnT>
                    <a:lnB>
                      <a:noFill/>
                    </a:lnB>
                  </a:tcPr>
                </a:tc>
                <a:tc>
                  <a:txBody>
                    <a:bodyPr/>
                    <a:lstStyle/>
                    <a:p>
                      <a:pPr algn="ctr" fontAlgn="b"/>
                      <a:r>
                        <a:rPr lang="tr-TR" sz="1400" b="0" i="0" u="none" strike="noStrike" dirty="0">
                          <a:solidFill>
                            <a:srgbClr val="000000"/>
                          </a:solidFill>
                          <a:latin typeface="Calibri"/>
                        </a:rPr>
                        <a:t>1,0000</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11496920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 name="Diyagram 42"/>
          <p:cNvGraphicFramePr/>
          <p:nvPr>
            <p:extLst>
              <p:ext uri="{D42A27DB-BD31-4B8C-83A1-F6EECF244321}">
                <p14:modId xmlns:p14="http://schemas.microsoft.com/office/powerpoint/2010/main" val="3785183521"/>
              </p:ext>
            </p:extLst>
          </p:nvPr>
        </p:nvGraphicFramePr>
        <p:xfrm>
          <a:off x="327991" y="274496"/>
          <a:ext cx="8114025" cy="59970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44265804"/>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9E692F77-9DDE-194A-86C2-6D94155DB72F}"/>
              </a:ext>
            </a:extLst>
          </p:cNvPr>
          <p:cNvSpPr>
            <a:spLocks noChangeArrowheads="1"/>
          </p:cNvSpPr>
          <p:nvPr/>
        </p:nvSpPr>
        <p:spPr bwMode="auto">
          <a:xfrm>
            <a:off x="669925" y="1464436"/>
            <a:ext cx="2378075"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tr-TR" sz="1800" b="1" dirty="0"/>
              <a:t>C</a:t>
            </a:r>
            <a:r>
              <a:rPr lang="tr-TR" altLang="tr-TR" sz="1800" b="1" dirty="0" err="1"/>
              <a:t>ivic</a:t>
            </a:r>
            <a:r>
              <a:rPr lang="en-US" altLang="tr-TR" sz="1800" b="1" dirty="0"/>
              <a:t>          </a:t>
            </a:r>
            <a:r>
              <a:rPr lang="tr-TR" altLang="tr-TR" sz="1800" b="1" dirty="0"/>
              <a:t>0</a:t>
            </a:r>
            <a:r>
              <a:rPr lang="en-US" altLang="tr-TR" sz="1800" b="1" dirty="0"/>
              <a:t>.1</a:t>
            </a:r>
            <a:r>
              <a:rPr lang="tr-TR" altLang="tr-TR" sz="1800" b="1" dirty="0"/>
              <a:t>308</a:t>
            </a:r>
            <a:r>
              <a:rPr lang="en-US" altLang="tr-TR" sz="1800" b="1" dirty="0"/>
              <a:t>                        </a:t>
            </a:r>
          </a:p>
          <a:p>
            <a:endParaRPr lang="en-US" altLang="tr-TR" sz="1800" b="1" dirty="0"/>
          </a:p>
          <a:p>
            <a:r>
              <a:rPr lang="en-US" altLang="tr-TR" sz="1800" b="1" dirty="0"/>
              <a:t>S</a:t>
            </a:r>
            <a:r>
              <a:rPr lang="tr-TR" altLang="tr-TR" sz="1800" b="1" dirty="0" err="1"/>
              <a:t>aturn</a:t>
            </a:r>
            <a:r>
              <a:rPr lang="en-US" altLang="tr-TR" sz="1800" b="1" dirty="0"/>
              <a:t>       </a:t>
            </a:r>
            <a:r>
              <a:rPr lang="tr-TR" altLang="tr-TR" sz="1800" b="1" dirty="0"/>
              <a:t>0</a:t>
            </a:r>
            <a:r>
              <a:rPr lang="en-US" altLang="tr-TR" sz="1800" b="1" dirty="0"/>
              <a:t>.24</a:t>
            </a:r>
            <a:r>
              <a:rPr lang="tr-TR" altLang="tr-TR" sz="1800" b="1" dirty="0"/>
              <a:t>44</a:t>
            </a:r>
            <a:endParaRPr lang="en-US" altLang="tr-TR" sz="1800" b="1" dirty="0"/>
          </a:p>
          <a:p>
            <a:r>
              <a:rPr lang="en-US" altLang="tr-TR" sz="1800" b="1" dirty="0"/>
              <a:t> </a:t>
            </a:r>
          </a:p>
          <a:p>
            <a:r>
              <a:rPr lang="en-US" altLang="tr-TR" sz="1800" b="1" dirty="0"/>
              <a:t>E</a:t>
            </a:r>
            <a:r>
              <a:rPr lang="tr-TR" altLang="tr-TR" sz="1800" b="1" dirty="0" err="1"/>
              <a:t>skort</a:t>
            </a:r>
            <a:r>
              <a:rPr lang="en-US" altLang="tr-TR" sz="1800" b="1" dirty="0"/>
              <a:t>       </a:t>
            </a:r>
            <a:r>
              <a:rPr lang="tr-TR" altLang="tr-TR" sz="1800" b="1" dirty="0"/>
              <a:t>0</a:t>
            </a:r>
            <a:r>
              <a:rPr lang="en-US" altLang="tr-TR" sz="1800" b="1" dirty="0"/>
              <a:t>.06</a:t>
            </a:r>
            <a:r>
              <a:rPr lang="tr-TR" altLang="tr-TR" sz="1800" b="1" dirty="0"/>
              <a:t>57</a:t>
            </a:r>
            <a:endParaRPr lang="en-US" altLang="tr-TR" sz="1800" b="1" dirty="0"/>
          </a:p>
          <a:p>
            <a:r>
              <a:rPr lang="en-US" altLang="tr-TR" sz="1800" b="1" dirty="0"/>
              <a:t> </a:t>
            </a:r>
          </a:p>
          <a:p>
            <a:r>
              <a:rPr lang="en-US" altLang="tr-TR" sz="1800" b="1" dirty="0"/>
              <a:t>M</a:t>
            </a:r>
            <a:r>
              <a:rPr lang="tr-TR" altLang="tr-TR" sz="1800" b="1" dirty="0" err="1"/>
              <a:t>iata</a:t>
            </a:r>
            <a:r>
              <a:rPr lang="en-US" altLang="tr-TR" sz="1800" b="1" dirty="0"/>
              <a:t>         </a:t>
            </a:r>
            <a:r>
              <a:rPr lang="tr-TR" altLang="tr-TR" sz="1800" b="1" dirty="0"/>
              <a:t>0</a:t>
            </a:r>
            <a:r>
              <a:rPr lang="en-US" altLang="tr-TR" sz="1800" b="1" dirty="0"/>
              <a:t>.5</a:t>
            </a:r>
            <a:r>
              <a:rPr lang="tr-TR" altLang="tr-TR" sz="1800" b="1" dirty="0"/>
              <a:t>591</a:t>
            </a:r>
            <a:endParaRPr lang="en-US" altLang="tr-TR" sz="1800" b="1" dirty="0"/>
          </a:p>
        </p:txBody>
      </p:sp>
      <p:sp>
        <p:nvSpPr>
          <p:cNvPr id="23555" name="Line 3">
            <a:extLst>
              <a:ext uri="{FF2B5EF4-FFF2-40B4-BE49-F238E27FC236}">
                <a16:creationId xmlns:a16="http://schemas.microsoft.com/office/drawing/2014/main" id="{3132A474-9DFA-FA44-A494-69B1B59806C2}"/>
              </a:ext>
            </a:extLst>
          </p:cNvPr>
          <p:cNvSpPr>
            <a:spLocks noChangeShapeType="1"/>
          </p:cNvSpPr>
          <p:nvPr/>
        </p:nvSpPr>
        <p:spPr bwMode="auto">
          <a:xfrm flipH="1">
            <a:off x="1831975" y="1412048"/>
            <a:ext cx="2254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tr-TR" sz="1800"/>
          </a:p>
        </p:txBody>
      </p:sp>
      <p:sp>
        <p:nvSpPr>
          <p:cNvPr id="23556" name="Line 4">
            <a:extLst>
              <a:ext uri="{FF2B5EF4-FFF2-40B4-BE49-F238E27FC236}">
                <a16:creationId xmlns:a16="http://schemas.microsoft.com/office/drawing/2014/main" id="{EC994A36-657A-0A48-B393-CD7529B2AE43}"/>
              </a:ext>
            </a:extLst>
          </p:cNvPr>
          <p:cNvSpPr>
            <a:spLocks noChangeShapeType="1"/>
          </p:cNvSpPr>
          <p:nvPr/>
        </p:nvSpPr>
        <p:spPr bwMode="auto">
          <a:xfrm>
            <a:off x="1828800" y="1415223"/>
            <a:ext cx="0" cy="213042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tr-TR" sz="1800"/>
          </a:p>
        </p:txBody>
      </p:sp>
      <p:sp>
        <p:nvSpPr>
          <p:cNvPr id="23557" name="Line 5">
            <a:extLst>
              <a:ext uri="{FF2B5EF4-FFF2-40B4-BE49-F238E27FC236}">
                <a16:creationId xmlns:a16="http://schemas.microsoft.com/office/drawing/2014/main" id="{EC0915E7-2E00-6A4B-A834-5F0910D41772}"/>
              </a:ext>
            </a:extLst>
          </p:cNvPr>
          <p:cNvSpPr>
            <a:spLocks noChangeShapeType="1"/>
          </p:cNvSpPr>
          <p:nvPr/>
        </p:nvSpPr>
        <p:spPr bwMode="auto">
          <a:xfrm>
            <a:off x="1831975" y="3545648"/>
            <a:ext cx="2254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tr-TR" sz="1800"/>
          </a:p>
        </p:txBody>
      </p:sp>
      <p:sp>
        <p:nvSpPr>
          <p:cNvPr id="23558" name="Rectangle 6">
            <a:extLst>
              <a:ext uri="{FF2B5EF4-FFF2-40B4-BE49-F238E27FC236}">
                <a16:creationId xmlns:a16="http://schemas.microsoft.com/office/drawing/2014/main" id="{5A582EE8-6D15-2249-BD86-E61B333148FF}"/>
              </a:ext>
            </a:extLst>
          </p:cNvPr>
          <p:cNvSpPr>
            <a:spLocks noChangeArrowheads="1"/>
          </p:cNvSpPr>
          <p:nvPr/>
        </p:nvSpPr>
        <p:spPr bwMode="auto">
          <a:xfrm>
            <a:off x="1842139" y="898492"/>
            <a:ext cx="852798"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tr-TR" altLang="tr-TR" sz="1800" b="1" dirty="0"/>
              <a:t>Model</a:t>
            </a:r>
            <a:endParaRPr lang="en-US" altLang="tr-TR" sz="1800" b="1" dirty="0"/>
          </a:p>
        </p:txBody>
      </p:sp>
      <p:sp>
        <p:nvSpPr>
          <p:cNvPr id="23559" name="Rectangle 7">
            <a:extLst>
              <a:ext uri="{FF2B5EF4-FFF2-40B4-BE49-F238E27FC236}">
                <a16:creationId xmlns:a16="http://schemas.microsoft.com/office/drawing/2014/main" id="{186280D7-BE2F-8749-B182-2B1A235D49FA}"/>
              </a:ext>
            </a:extLst>
          </p:cNvPr>
          <p:cNvSpPr>
            <a:spLocks noChangeArrowheads="1"/>
          </p:cNvSpPr>
          <p:nvPr/>
        </p:nvSpPr>
        <p:spPr bwMode="auto">
          <a:xfrm>
            <a:off x="2916238" y="1440623"/>
            <a:ext cx="2835275"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tr-TR" altLang="tr-TR" sz="1800" b="1" dirty="0"/>
              <a:t> 0</a:t>
            </a:r>
            <a:r>
              <a:rPr lang="en-US" altLang="tr-TR" sz="1800" b="1" dirty="0"/>
              <a:t>.37</a:t>
            </a:r>
            <a:r>
              <a:rPr lang="tr-TR" altLang="tr-TR" sz="1800" b="1" dirty="0"/>
              <a:t>8</a:t>
            </a:r>
            <a:r>
              <a:rPr lang="en-US" altLang="tr-TR" sz="1800" b="1" dirty="0"/>
              <a:t>0         </a:t>
            </a:r>
            <a:r>
              <a:rPr lang="tr-TR" altLang="tr-TR" sz="1800" b="1" dirty="0"/>
              <a:t>0</a:t>
            </a:r>
            <a:r>
              <a:rPr lang="en-US" altLang="tr-TR" sz="1800" b="1" dirty="0"/>
              <a:t> .3010                                        </a:t>
            </a:r>
          </a:p>
          <a:p>
            <a:endParaRPr lang="en-US" altLang="tr-TR" sz="1800" b="1" dirty="0"/>
          </a:p>
          <a:p>
            <a:r>
              <a:rPr lang="tr-TR" altLang="tr-TR" sz="1800" b="1" dirty="0"/>
              <a:t> 0</a:t>
            </a:r>
            <a:r>
              <a:rPr lang="en-US" altLang="tr-TR" sz="1800" b="1" dirty="0"/>
              <a:t>.2</a:t>
            </a:r>
            <a:r>
              <a:rPr lang="tr-TR" altLang="tr-TR" sz="1800" b="1" dirty="0"/>
              <a:t>869</a:t>
            </a:r>
            <a:r>
              <a:rPr lang="en-US" altLang="tr-TR" sz="1800" b="1" dirty="0"/>
              <a:t>          </a:t>
            </a:r>
            <a:r>
              <a:rPr lang="tr-TR" altLang="tr-TR" sz="1800" b="1" dirty="0"/>
              <a:t>0</a:t>
            </a:r>
            <a:r>
              <a:rPr lang="en-US" altLang="tr-TR" sz="1800" b="1" dirty="0"/>
              <a:t>.2390</a:t>
            </a:r>
          </a:p>
          <a:p>
            <a:r>
              <a:rPr lang="en-US" altLang="tr-TR" sz="1800" b="1" dirty="0"/>
              <a:t> </a:t>
            </a:r>
          </a:p>
          <a:p>
            <a:r>
              <a:rPr lang="tr-TR" altLang="tr-TR" sz="1800" b="1" dirty="0"/>
              <a:t> 0</a:t>
            </a:r>
            <a:r>
              <a:rPr lang="en-US" altLang="tr-TR" sz="1800" b="1" dirty="0"/>
              <a:t>.074</a:t>
            </a:r>
            <a:r>
              <a:rPr lang="tr-TR" altLang="tr-TR" sz="1800" b="1" dirty="0"/>
              <a:t>2</a:t>
            </a:r>
            <a:r>
              <a:rPr lang="en-US" altLang="tr-TR" sz="1800" b="1" dirty="0"/>
              <a:t>          </a:t>
            </a:r>
            <a:r>
              <a:rPr lang="tr-TR" altLang="tr-TR" sz="1800" b="1" dirty="0"/>
              <a:t>0</a:t>
            </a:r>
            <a:r>
              <a:rPr lang="en-US" altLang="tr-TR" sz="1800" b="1" dirty="0"/>
              <a:t>.2120</a:t>
            </a:r>
          </a:p>
          <a:p>
            <a:r>
              <a:rPr lang="en-US" altLang="tr-TR" sz="1800" b="1" dirty="0"/>
              <a:t> </a:t>
            </a:r>
          </a:p>
          <a:p>
            <a:r>
              <a:rPr lang="tr-TR" altLang="tr-TR" sz="1800" b="1" dirty="0"/>
              <a:t> 0</a:t>
            </a:r>
            <a:r>
              <a:rPr lang="en-US" altLang="tr-TR" sz="1800" b="1" dirty="0"/>
              <a:t>.2</a:t>
            </a:r>
            <a:r>
              <a:rPr lang="tr-TR" altLang="tr-TR" sz="1800" b="1" dirty="0"/>
              <a:t>609</a:t>
            </a:r>
            <a:r>
              <a:rPr lang="en-US" altLang="tr-TR" sz="1800" b="1" dirty="0"/>
              <a:t>          </a:t>
            </a:r>
            <a:r>
              <a:rPr lang="tr-TR" altLang="tr-TR" sz="1800" b="1" dirty="0"/>
              <a:t>0</a:t>
            </a:r>
            <a:r>
              <a:rPr lang="en-US" altLang="tr-TR" sz="1800" b="1" dirty="0"/>
              <a:t>.2480</a:t>
            </a:r>
          </a:p>
        </p:txBody>
      </p:sp>
      <p:sp>
        <p:nvSpPr>
          <p:cNvPr id="23560" name="Line 8">
            <a:extLst>
              <a:ext uri="{FF2B5EF4-FFF2-40B4-BE49-F238E27FC236}">
                <a16:creationId xmlns:a16="http://schemas.microsoft.com/office/drawing/2014/main" id="{49A02968-6185-984B-ACC1-5930BF387F1F}"/>
              </a:ext>
            </a:extLst>
          </p:cNvPr>
          <p:cNvSpPr>
            <a:spLocks noChangeShapeType="1"/>
          </p:cNvSpPr>
          <p:nvPr/>
        </p:nvSpPr>
        <p:spPr bwMode="auto">
          <a:xfrm flipH="1">
            <a:off x="5641975" y="1412048"/>
            <a:ext cx="2254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tr-TR" sz="1800"/>
          </a:p>
        </p:txBody>
      </p:sp>
      <p:sp>
        <p:nvSpPr>
          <p:cNvPr id="23561" name="Line 9">
            <a:extLst>
              <a:ext uri="{FF2B5EF4-FFF2-40B4-BE49-F238E27FC236}">
                <a16:creationId xmlns:a16="http://schemas.microsoft.com/office/drawing/2014/main" id="{BE8C9DE2-F2C1-6144-B1F9-599B358DB937}"/>
              </a:ext>
            </a:extLst>
          </p:cNvPr>
          <p:cNvSpPr>
            <a:spLocks noChangeShapeType="1"/>
          </p:cNvSpPr>
          <p:nvPr/>
        </p:nvSpPr>
        <p:spPr bwMode="auto">
          <a:xfrm>
            <a:off x="5638800" y="1415223"/>
            <a:ext cx="0" cy="213042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tr-TR" sz="1800"/>
          </a:p>
        </p:txBody>
      </p:sp>
      <p:sp>
        <p:nvSpPr>
          <p:cNvPr id="23562" name="Line 10">
            <a:extLst>
              <a:ext uri="{FF2B5EF4-FFF2-40B4-BE49-F238E27FC236}">
                <a16:creationId xmlns:a16="http://schemas.microsoft.com/office/drawing/2014/main" id="{9306A1F4-37A5-7646-95BE-F05BD9A02FAA}"/>
              </a:ext>
            </a:extLst>
          </p:cNvPr>
          <p:cNvSpPr>
            <a:spLocks noChangeShapeType="1"/>
          </p:cNvSpPr>
          <p:nvPr/>
        </p:nvSpPr>
        <p:spPr bwMode="auto">
          <a:xfrm>
            <a:off x="5641975" y="3545648"/>
            <a:ext cx="2254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tr-TR" sz="1800"/>
          </a:p>
        </p:txBody>
      </p:sp>
      <p:sp>
        <p:nvSpPr>
          <p:cNvPr id="23563" name="Line 11">
            <a:extLst>
              <a:ext uri="{FF2B5EF4-FFF2-40B4-BE49-F238E27FC236}">
                <a16:creationId xmlns:a16="http://schemas.microsoft.com/office/drawing/2014/main" id="{DB5C2C0F-3955-6E49-81F6-4CF4EE03CAE6}"/>
              </a:ext>
            </a:extLst>
          </p:cNvPr>
          <p:cNvSpPr>
            <a:spLocks noChangeShapeType="1"/>
          </p:cNvSpPr>
          <p:nvPr/>
        </p:nvSpPr>
        <p:spPr bwMode="auto">
          <a:xfrm>
            <a:off x="4879975" y="1412048"/>
            <a:ext cx="2254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tr-TR" sz="1800"/>
          </a:p>
        </p:txBody>
      </p:sp>
      <p:sp>
        <p:nvSpPr>
          <p:cNvPr id="23564" name="Line 12">
            <a:extLst>
              <a:ext uri="{FF2B5EF4-FFF2-40B4-BE49-F238E27FC236}">
                <a16:creationId xmlns:a16="http://schemas.microsoft.com/office/drawing/2014/main" id="{37AF3536-4567-754A-A93E-6CA3A9301AD3}"/>
              </a:ext>
            </a:extLst>
          </p:cNvPr>
          <p:cNvSpPr>
            <a:spLocks noChangeShapeType="1"/>
          </p:cNvSpPr>
          <p:nvPr/>
        </p:nvSpPr>
        <p:spPr bwMode="auto">
          <a:xfrm>
            <a:off x="5105400" y="1415223"/>
            <a:ext cx="0" cy="213042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tr-TR" sz="1800"/>
          </a:p>
        </p:txBody>
      </p:sp>
      <p:sp>
        <p:nvSpPr>
          <p:cNvPr id="23565" name="Line 13">
            <a:extLst>
              <a:ext uri="{FF2B5EF4-FFF2-40B4-BE49-F238E27FC236}">
                <a16:creationId xmlns:a16="http://schemas.microsoft.com/office/drawing/2014/main" id="{A7BFDC35-3F7F-4145-AD58-E722D5A8EC05}"/>
              </a:ext>
            </a:extLst>
          </p:cNvPr>
          <p:cNvSpPr>
            <a:spLocks noChangeShapeType="1"/>
          </p:cNvSpPr>
          <p:nvPr/>
        </p:nvSpPr>
        <p:spPr bwMode="auto">
          <a:xfrm flipH="1">
            <a:off x="4879975" y="3545648"/>
            <a:ext cx="2254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tr-TR" sz="1800"/>
          </a:p>
        </p:txBody>
      </p:sp>
      <p:sp>
        <p:nvSpPr>
          <p:cNvPr id="23566" name="Rectangle 14">
            <a:extLst>
              <a:ext uri="{FF2B5EF4-FFF2-40B4-BE49-F238E27FC236}">
                <a16:creationId xmlns:a16="http://schemas.microsoft.com/office/drawing/2014/main" id="{99366B24-7FB4-E140-96DD-A2911C2BCA4B}"/>
              </a:ext>
            </a:extLst>
          </p:cNvPr>
          <p:cNvSpPr>
            <a:spLocks noChangeArrowheads="1"/>
          </p:cNvSpPr>
          <p:nvPr/>
        </p:nvSpPr>
        <p:spPr bwMode="auto">
          <a:xfrm>
            <a:off x="2761464" y="898492"/>
            <a:ext cx="1455527"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tr-TR" altLang="tr-TR" sz="1800" b="1" dirty="0"/>
              <a:t>Dayanıklılık</a:t>
            </a:r>
            <a:endParaRPr lang="en-US" altLang="tr-TR" sz="1800" b="1" dirty="0"/>
          </a:p>
        </p:txBody>
      </p:sp>
      <p:sp>
        <p:nvSpPr>
          <p:cNvPr id="23567" name="Rectangle 15">
            <a:extLst>
              <a:ext uri="{FF2B5EF4-FFF2-40B4-BE49-F238E27FC236}">
                <a16:creationId xmlns:a16="http://schemas.microsoft.com/office/drawing/2014/main" id="{BA69C3D0-EFA8-8241-83B1-DD1A3B4B5ECF}"/>
              </a:ext>
            </a:extLst>
          </p:cNvPr>
          <p:cNvSpPr>
            <a:spLocks noChangeArrowheads="1"/>
          </p:cNvSpPr>
          <p:nvPr/>
        </p:nvSpPr>
        <p:spPr bwMode="auto">
          <a:xfrm>
            <a:off x="4124986" y="898492"/>
            <a:ext cx="16736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tr-TR" altLang="tr-TR" sz="1800" b="1" dirty="0"/>
              <a:t>Yakıt tüketimi</a:t>
            </a:r>
            <a:endParaRPr lang="en-US" altLang="tr-TR" sz="1800" b="1" dirty="0"/>
          </a:p>
        </p:txBody>
      </p:sp>
      <p:sp>
        <p:nvSpPr>
          <p:cNvPr id="23568" name="Rectangle 16">
            <a:extLst>
              <a:ext uri="{FF2B5EF4-FFF2-40B4-BE49-F238E27FC236}">
                <a16:creationId xmlns:a16="http://schemas.microsoft.com/office/drawing/2014/main" id="{7EA919B9-CB50-A34B-A3C3-16DE08FAAEF3}"/>
              </a:ext>
            </a:extLst>
          </p:cNvPr>
          <p:cNvSpPr>
            <a:spLocks noChangeArrowheads="1"/>
          </p:cNvSpPr>
          <p:nvPr/>
        </p:nvSpPr>
        <p:spPr bwMode="auto">
          <a:xfrm>
            <a:off x="5775325" y="1464436"/>
            <a:ext cx="891270" cy="2031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tr-TR" altLang="tr-TR" sz="1800" b="1" dirty="0"/>
              <a:t>0</a:t>
            </a:r>
            <a:r>
              <a:rPr lang="en-US" altLang="tr-TR" sz="1800" b="1" dirty="0"/>
              <a:t>.3</a:t>
            </a:r>
            <a:r>
              <a:rPr lang="tr-TR" altLang="tr-TR" sz="1800" b="1" dirty="0"/>
              <a:t>202</a:t>
            </a:r>
            <a:endParaRPr lang="en-US" altLang="tr-TR" sz="1800" b="1" dirty="0"/>
          </a:p>
          <a:p>
            <a:endParaRPr lang="en-US" altLang="tr-TR" sz="1800" b="1" dirty="0"/>
          </a:p>
          <a:p>
            <a:endParaRPr lang="en-US" altLang="tr-TR" sz="1800" b="1" dirty="0"/>
          </a:p>
          <a:p>
            <a:r>
              <a:rPr lang="tr-TR" altLang="tr-TR" sz="1800" b="1" dirty="0"/>
              <a:t>0</a:t>
            </a:r>
            <a:r>
              <a:rPr lang="en-US" altLang="tr-TR" sz="1800" b="1" dirty="0"/>
              <a:t>.55</a:t>
            </a:r>
            <a:r>
              <a:rPr lang="tr-TR" altLang="tr-TR" sz="1800" b="1" dirty="0"/>
              <a:t>71</a:t>
            </a:r>
            <a:endParaRPr lang="en-US" altLang="tr-TR" sz="1800" b="1" dirty="0"/>
          </a:p>
          <a:p>
            <a:endParaRPr lang="en-US" altLang="tr-TR" sz="1800" b="1" dirty="0"/>
          </a:p>
          <a:p>
            <a:endParaRPr lang="en-US" altLang="tr-TR" sz="1800" b="1" dirty="0"/>
          </a:p>
          <a:p>
            <a:r>
              <a:rPr lang="tr-TR" altLang="tr-TR" sz="1800" b="1" dirty="0"/>
              <a:t>0</a:t>
            </a:r>
            <a:r>
              <a:rPr lang="en-US" altLang="tr-TR" sz="1800" b="1" dirty="0"/>
              <a:t>.122</a:t>
            </a:r>
            <a:r>
              <a:rPr lang="tr-TR" altLang="tr-TR" sz="1800" b="1" dirty="0"/>
              <a:t>6</a:t>
            </a:r>
            <a:endParaRPr lang="en-US" altLang="tr-TR" sz="1800" b="1" dirty="0"/>
          </a:p>
        </p:txBody>
      </p:sp>
      <p:sp>
        <p:nvSpPr>
          <p:cNvPr id="23569" name="Rectangle 17">
            <a:extLst>
              <a:ext uri="{FF2B5EF4-FFF2-40B4-BE49-F238E27FC236}">
                <a16:creationId xmlns:a16="http://schemas.microsoft.com/office/drawing/2014/main" id="{E5EC3FCE-AF82-6446-B7D2-36C4A0ED4E58}"/>
              </a:ext>
            </a:extLst>
          </p:cNvPr>
          <p:cNvSpPr>
            <a:spLocks noChangeArrowheads="1"/>
          </p:cNvSpPr>
          <p:nvPr/>
        </p:nvSpPr>
        <p:spPr bwMode="auto">
          <a:xfrm>
            <a:off x="6765925" y="1464436"/>
            <a:ext cx="2225675"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tr-TR" sz="1800" b="1"/>
              <a:t>MODEL</a:t>
            </a:r>
          </a:p>
          <a:p>
            <a:endParaRPr lang="en-US" altLang="tr-TR" sz="1800" b="1"/>
          </a:p>
          <a:p>
            <a:endParaRPr lang="en-US" altLang="tr-TR" sz="1800" b="1"/>
          </a:p>
          <a:p>
            <a:r>
              <a:rPr lang="en-US" altLang="tr-TR" sz="1800" b="1"/>
              <a:t>DAYANIKLILIK</a:t>
            </a:r>
          </a:p>
          <a:p>
            <a:endParaRPr lang="en-US" altLang="tr-TR" sz="1800" b="1"/>
          </a:p>
          <a:p>
            <a:endParaRPr lang="en-US" altLang="tr-TR" sz="1800" b="1"/>
          </a:p>
          <a:p>
            <a:r>
              <a:rPr lang="en-US" altLang="tr-TR" sz="1800" b="1"/>
              <a:t>YAKIT TUKETIMI</a:t>
            </a:r>
          </a:p>
        </p:txBody>
      </p:sp>
      <p:sp>
        <p:nvSpPr>
          <p:cNvPr id="23570" name="Line 18">
            <a:extLst>
              <a:ext uri="{FF2B5EF4-FFF2-40B4-BE49-F238E27FC236}">
                <a16:creationId xmlns:a16="http://schemas.microsoft.com/office/drawing/2014/main" id="{B72B5999-7B1F-D142-8E71-872BA5205990}"/>
              </a:ext>
            </a:extLst>
          </p:cNvPr>
          <p:cNvSpPr>
            <a:spLocks noChangeShapeType="1"/>
          </p:cNvSpPr>
          <p:nvPr/>
        </p:nvSpPr>
        <p:spPr bwMode="auto">
          <a:xfrm>
            <a:off x="6556375" y="1412048"/>
            <a:ext cx="2254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tr-TR" sz="1800"/>
          </a:p>
        </p:txBody>
      </p:sp>
      <p:sp>
        <p:nvSpPr>
          <p:cNvPr id="23571" name="Line 19">
            <a:extLst>
              <a:ext uri="{FF2B5EF4-FFF2-40B4-BE49-F238E27FC236}">
                <a16:creationId xmlns:a16="http://schemas.microsoft.com/office/drawing/2014/main" id="{A3D3A225-61B4-5746-A5B6-E18BC094B1ED}"/>
              </a:ext>
            </a:extLst>
          </p:cNvPr>
          <p:cNvSpPr>
            <a:spLocks noChangeShapeType="1"/>
          </p:cNvSpPr>
          <p:nvPr/>
        </p:nvSpPr>
        <p:spPr bwMode="auto">
          <a:xfrm>
            <a:off x="6781800" y="1415223"/>
            <a:ext cx="0" cy="213042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tr-TR" sz="1800"/>
          </a:p>
        </p:txBody>
      </p:sp>
      <p:sp>
        <p:nvSpPr>
          <p:cNvPr id="23572" name="Line 20">
            <a:extLst>
              <a:ext uri="{FF2B5EF4-FFF2-40B4-BE49-F238E27FC236}">
                <a16:creationId xmlns:a16="http://schemas.microsoft.com/office/drawing/2014/main" id="{ACE7A6A9-9052-4F4A-92A0-C8D839117F58}"/>
              </a:ext>
            </a:extLst>
          </p:cNvPr>
          <p:cNvSpPr>
            <a:spLocks noChangeShapeType="1"/>
          </p:cNvSpPr>
          <p:nvPr/>
        </p:nvSpPr>
        <p:spPr bwMode="auto">
          <a:xfrm flipH="1">
            <a:off x="6556375" y="3545648"/>
            <a:ext cx="2254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tr-TR" sz="1800"/>
          </a:p>
        </p:txBody>
      </p:sp>
      <p:sp>
        <p:nvSpPr>
          <p:cNvPr id="23573" name="Rectangle 21">
            <a:extLst>
              <a:ext uri="{FF2B5EF4-FFF2-40B4-BE49-F238E27FC236}">
                <a16:creationId xmlns:a16="http://schemas.microsoft.com/office/drawing/2014/main" id="{97B9298C-3287-9E4C-8D4B-D105683DBBD0}"/>
              </a:ext>
            </a:extLst>
          </p:cNvPr>
          <p:cNvSpPr>
            <a:spLocks noChangeArrowheads="1"/>
          </p:cNvSpPr>
          <p:nvPr/>
        </p:nvSpPr>
        <p:spPr bwMode="auto">
          <a:xfrm>
            <a:off x="5241925" y="2112136"/>
            <a:ext cx="320675"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tr-TR" sz="1800" b="1" dirty="0"/>
              <a:t>*</a:t>
            </a:r>
          </a:p>
        </p:txBody>
      </p:sp>
      <p:sp>
        <p:nvSpPr>
          <p:cNvPr id="23574" name="Rectangle 22">
            <a:extLst>
              <a:ext uri="{FF2B5EF4-FFF2-40B4-BE49-F238E27FC236}">
                <a16:creationId xmlns:a16="http://schemas.microsoft.com/office/drawing/2014/main" id="{150F7C6C-3E63-CA4C-9912-BEEADDF5F8A2}"/>
              </a:ext>
            </a:extLst>
          </p:cNvPr>
          <p:cNvSpPr>
            <a:spLocks noChangeArrowheads="1"/>
          </p:cNvSpPr>
          <p:nvPr/>
        </p:nvSpPr>
        <p:spPr bwMode="auto">
          <a:xfrm>
            <a:off x="447123" y="3785361"/>
            <a:ext cx="8156079"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tr-TR" altLang="tr-TR" b="1" dirty="0"/>
              <a:t>Örneğin</a:t>
            </a:r>
            <a:r>
              <a:rPr lang="en-US" altLang="tr-TR" sz="1800" b="1" dirty="0"/>
              <a:t> C</a:t>
            </a:r>
            <a:r>
              <a:rPr lang="tr-TR" altLang="tr-TR" sz="1800" b="1" dirty="0" err="1"/>
              <a:t>ivic</a:t>
            </a:r>
            <a:r>
              <a:rPr lang="en-US" altLang="tr-TR" sz="1800" b="1" dirty="0"/>
              <a:t> </a:t>
            </a:r>
            <a:r>
              <a:rPr lang="tr-TR" altLang="tr-TR" sz="1800" b="1" dirty="0"/>
              <a:t>için</a:t>
            </a:r>
            <a:r>
              <a:rPr lang="en-US" altLang="tr-TR" sz="1800" b="1" dirty="0"/>
              <a:t> (.1</a:t>
            </a:r>
            <a:r>
              <a:rPr lang="tr-TR" altLang="tr-TR" sz="1800" b="1" dirty="0"/>
              <a:t>308</a:t>
            </a:r>
            <a:r>
              <a:rPr lang="en-US" altLang="tr-TR" sz="1800" b="1" dirty="0"/>
              <a:t> * .3</a:t>
            </a:r>
            <a:r>
              <a:rPr lang="tr-TR" altLang="tr-TR" sz="1800" b="1" dirty="0"/>
              <a:t>202</a:t>
            </a:r>
            <a:r>
              <a:rPr lang="en-US" altLang="tr-TR" sz="1800" b="1" dirty="0"/>
              <a:t>) + (.37</a:t>
            </a:r>
            <a:r>
              <a:rPr lang="tr-TR" altLang="tr-TR" sz="1800" b="1" dirty="0"/>
              <a:t>8</a:t>
            </a:r>
            <a:r>
              <a:rPr lang="en-US" altLang="tr-TR" sz="1800" b="1" dirty="0"/>
              <a:t>0 * .55</a:t>
            </a:r>
            <a:r>
              <a:rPr lang="tr-TR" altLang="tr-TR" sz="1800" b="1" dirty="0"/>
              <a:t>71</a:t>
            </a:r>
            <a:r>
              <a:rPr lang="en-US" altLang="tr-TR" sz="1800" b="1" dirty="0"/>
              <a:t>) + (.3010 * .122</a:t>
            </a:r>
            <a:r>
              <a:rPr lang="tr-TR" altLang="tr-TR" sz="1800" b="1" dirty="0"/>
              <a:t>6</a:t>
            </a:r>
            <a:r>
              <a:rPr lang="en-US" altLang="tr-TR" sz="1800" b="1" dirty="0"/>
              <a:t>) = .</a:t>
            </a:r>
            <a:r>
              <a:rPr lang="tr-TR" altLang="tr-TR" sz="1800" b="1" dirty="0"/>
              <a:t>2894</a:t>
            </a:r>
            <a:endParaRPr lang="en-US" altLang="tr-TR" sz="1800" b="1" dirty="0"/>
          </a:p>
        </p:txBody>
      </p:sp>
      <p:sp>
        <p:nvSpPr>
          <p:cNvPr id="23575" name="Rectangle 23">
            <a:extLst>
              <a:ext uri="{FF2B5EF4-FFF2-40B4-BE49-F238E27FC236}">
                <a16:creationId xmlns:a16="http://schemas.microsoft.com/office/drawing/2014/main" id="{833CE9C6-D802-6844-AE91-CB5E42D2256E}"/>
              </a:ext>
            </a:extLst>
          </p:cNvPr>
          <p:cNvSpPr>
            <a:spLocks noChangeArrowheads="1"/>
          </p:cNvSpPr>
          <p:nvPr/>
        </p:nvSpPr>
        <p:spPr bwMode="auto">
          <a:xfrm>
            <a:off x="2268538" y="4464811"/>
            <a:ext cx="2663825"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tr-TR" sz="1800" b="1" dirty="0"/>
              <a:t>C</a:t>
            </a:r>
            <a:r>
              <a:rPr lang="tr-TR" altLang="tr-TR" sz="1800" b="1" dirty="0" err="1"/>
              <a:t>ivic</a:t>
            </a:r>
            <a:r>
              <a:rPr lang="en-US" altLang="tr-TR" sz="1800" b="1" dirty="0"/>
              <a:t>            .</a:t>
            </a:r>
            <a:r>
              <a:rPr lang="tr-TR" altLang="tr-TR" sz="1800" b="1" dirty="0"/>
              <a:t>2894</a:t>
            </a:r>
            <a:r>
              <a:rPr lang="en-US" altLang="tr-TR" sz="1800" b="1" dirty="0"/>
              <a:t>      </a:t>
            </a:r>
            <a:r>
              <a:rPr lang="tr-TR" altLang="tr-TR" sz="1800" b="1" dirty="0">
                <a:solidFill>
                  <a:srgbClr val="FF0000"/>
                </a:solidFill>
              </a:rPr>
              <a:t>2</a:t>
            </a:r>
            <a:r>
              <a:rPr lang="en-US" altLang="tr-TR" sz="1800" b="1" dirty="0"/>
              <a:t>                   </a:t>
            </a:r>
          </a:p>
          <a:p>
            <a:endParaRPr lang="en-US" altLang="tr-TR" sz="1800" b="1" dirty="0"/>
          </a:p>
          <a:p>
            <a:r>
              <a:rPr lang="en-US" altLang="tr-TR" sz="1800" b="1" dirty="0"/>
              <a:t>S</a:t>
            </a:r>
            <a:r>
              <a:rPr lang="tr-TR" altLang="tr-TR" sz="1800" b="1" dirty="0" err="1"/>
              <a:t>aturn</a:t>
            </a:r>
            <a:r>
              <a:rPr lang="en-US" altLang="tr-TR" sz="1800" b="1" dirty="0"/>
              <a:t>       </a:t>
            </a:r>
            <a:r>
              <a:rPr lang="tr-TR" altLang="tr-TR" sz="1800" b="1" dirty="0"/>
              <a:t>  </a:t>
            </a:r>
            <a:r>
              <a:rPr lang="en-US" altLang="tr-TR" sz="1800" b="1" dirty="0"/>
              <a:t>.2</a:t>
            </a:r>
            <a:r>
              <a:rPr lang="tr-TR" altLang="tr-TR" sz="1800" b="1" dirty="0"/>
              <a:t>674      </a:t>
            </a:r>
            <a:r>
              <a:rPr lang="tr-TR" altLang="tr-TR" sz="1800" b="1" dirty="0">
                <a:solidFill>
                  <a:srgbClr val="FF0000"/>
                </a:solidFill>
              </a:rPr>
              <a:t>3</a:t>
            </a:r>
            <a:endParaRPr lang="en-US" altLang="tr-TR" sz="1800" b="1" dirty="0">
              <a:solidFill>
                <a:srgbClr val="FF0000"/>
              </a:solidFill>
            </a:endParaRPr>
          </a:p>
          <a:p>
            <a:r>
              <a:rPr lang="en-US" altLang="tr-TR" sz="1800" b="1" dirty="0"/>
              <a:t> </a:t>
            </a:r>
          </a:p>
          <a:p>
            <a:r>
              <a:rPr lang="en-US" altLang="tr-TR" sz="1800" b="1" dirty="0"/>
              <a:t>E</a:t>
            </a:r>
            <a:r>
              <a:rPr lang="tr-TR" altLang="tr-TR" sz="1800" b="1" dirty="0" err="1"/>
              <a:t>scort</a:t>
            </a:r>
            <a:r>
              <a:rPr lang="en-US" altLang="tr-TR" sz="1800" b="1" dirty="0"/>
              <a:t>       </a:t>
            </a:r>
            <a:r>
              <a:rPr lang="tr-TR" altLang="tr-TR" sz="1800" b="1" dirty="0"/>
              <a:t>  </a:t>
            </a:r>
            <a:r>
              <a:rPr lang="en-US" altLang="tr-TR" sz="1800" b="1" dirty="0"/>
              <a:t>.0</a:t>
            </a:r>
            <a:r>
              <a:rPr lang="tr-TR" altLang="tr-TR" sz="1800" b="1" dirty="0"/>
              <a:t>884      </a:t>
            </a:r>
            <a:r>
              <a:rPr lang="tr-TR" altLang="tr-TR" sz="1800" b="1" dirty="0">
                <a:solidFill>
                  <a:srgbClr val="FF0000"/>
                </a:solidFill>
              </a:rPr>
              <a:t>4</a:t>
            </a:r>
            <a:endParaRPr lang="en-US" altLang="tr-TR" sz="1800" b="1" dirty="0">
              <a:solidFill>
                <a:srgbClr val="FF0000"/>
              </a:solidFill>
            </a:endParaRPr>
          </a:p>
          <a:p>
            <a:r>
              <a:rPr lang="en-US" altLang="tr-TR" sz="1800" b="1" dirty="0"/>
              <a:t> </a:t>
            </a:r>
          </a:p>
          <a:p>
            <a:r>
              <a:rPr lang="en-US" altLang="tr-TR" sz="1800" b="1" dirty="0"/>
              <a:t>M</a:t>
            </a:r>
            <a:r>
              <a:rPr lang="tr-TR" altLang="tr-TR" sz="1800" b="1" dirty="0" err="1"/>
              <a:t>iata</a:t>
            </a:r>
            <a:r>
              <a:rPr lang="en-US" altLang="tr-TR" sz="1800" b="1" dirty="0"/>
              <a:t>           .3</a:t>
            </a:r>
            <a:r>
              <a:rPr lang="tr-TR" altLang="tr-TR" sz="1800" b="1" dirty="0"/>
              <a:t>548      </a:t>
            </a:r>
            <a:r>
              <a:rPr lang="tr-TR" altLang="tr-TR" sz="1800" b="1" dirty="0">
                <a:solidFill>
                  <a:srgbClr val="FF0000"/>
                </a:solidFill>
              </a:rPr>
              <a:t>1</a:t>
            </a:r>
            <a:endParaRPr lang="en-US" altLang="tr-TR" sz="1800" b="1" dirty="0">
              <a:solidFill>
                <a:srgbClr val="FF0000"/>
              </a:solidFill>
            </a:endParaRPr>
          </a:p>
        </p:txBody>
      </p:sp>
      <p:sp>
        <p:nvSpPr>
          <p:cNvPr id="23576" name="Line 24">
            <a:extLst>
              <a:ext uri="{FF2B5EF4-FFF2-40B4-BE49-F238E27FC236}">
                <a16:creationId xmlns:a16="http://schemas.microsoft.com/office/drawing/2014/main" id="{21DDC881-398D-F149-84E8-E9B5B69621D2}"/>
              </a:ext>
            </a:extLst>
          </p:cNvPr>
          <p:cNvSpPr>
            <a:spLocks noChangeShapeType="1"/>
          </p:cNvSpPr>
          <p:nvPr/>
        </p:nvSpPr>
        <p:spPr bwMode="auto">
          <a:xfrm flipH="1">
            <a:off x="3508375" y="4231448"/>
            <a:ext cx="2254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tr-TR" sz="1800"/>
          </a:p>
        </p:txBody>
      </p:sp>
      <p:sp>
        <p:nvSpPr>
          <p:cNvPr id="23577" name="Line 25">
            <a:extLst>
              <a:ext uri="{FF2B5EF4-FFF2-40B4-BE49-F238E27FC236}">
                <a16:creationId xmlns:a16="http://schemas.microsoft.com/office/drawing/2014/main" id="{BB6F00A4-4A5F-5948-AE0C-CB53939CDD3E}"/>
              </a:ext>
            </a:extLst>
          </p:cNvPr>
          <p:cNvSpPr>
            <a:spLocks noChangeShapeType="1"/>
          </p:cNvSpPr>
          <p:nvPr/>
        </p:nvSpPr>
        <p:spPr bwMode="auto">
          <a:xfrm>
            <a:off x="3505200" y="4234623"/>
            <a:ext cx="0" cy="213042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tr-TR" sz="1800"/>
          </a:p>
        </p:txBody>
      </p:sp>
      <p:sp>
        <p:nvSpPr>
          <p:cNvPr id="23578" name="Line 26">
            <a:extLst>
              <a:ext uri="{FF2B5EF4-FFF2-40B4-BE49-F238E27FC236}">
                <a16:creationId xmlns:a16="http://schemas.microsoft.com/office/drawing/2014/main" id="{D01F9945-1580-8A45-A397-B6B1F59C5E90}"/>
              </a:ext>
            </a:extLst>
          </p:cNvPr>
          <p:cNvSpPr>
            <a:spLocks noChangeShapeType="1"/>
          </p:cNvSpPr>
          <p:nvPr/>
        </p:nvSpPr>
        <p:spPr bwMode="auto">
          <a:xfrm>
            <a:off x="3508375" y="6365048"/>
            <a:ext cx="2254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tr-TR" sz="1800"/>
          </a:p>
        </p:txBody>
      </p:sp>
      <p:sp>
        <p:nvSpPr>
          <p:cNvPr id="23579" name="Line 27">
            <a:extLst>
              <a:ext uri="{FF2B5EF4-FFF2-40B4-BE49-F238E27FC236}">
                <a16:creationId xmlns:a16="http://schemas.microsoft.com/office/drawing/2014/main" id="{EA9C62D1-3501-6945-A0C5-D8925FE9DAEA}"/>
              </a:ext>
            </a:extLst>
          </p:cNvPr>
          <p:cNvSpPr>
            <a:spLocks noChangeShapeType="1"/>
          </p:cNvSpPr>
          <p:nvPr/>
        </p:nvSpPr>
        <p:spPr bwMode="auto">
          <a:xfrm>
            <a:off x="4346575" y="4231448"/>
            <a:ext cx="2254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tr-TR" sz="1800"/>
          </a:p>
        </p:txBody>
      </p:sp>
      <p:sp>
        <p:nvSpPr>
          <p:cNvPr id="23580" name="Line 28">
            <a:extLst>
              <a:ext uri="{FF2B5EF4-FFF2-40B4-BE49-F238E27FC236}">
                <a16:creationId xmlns:a16="http://schemas.microsoft.com/office/drawing/2014/main" id="{3342CEEC-6336-8841-BEF8-F7F79682B770}"/>
              </a:ext>
            </a:extLst>
          </p:cNvPr>
          <p:cNvSpPr>
            <a:spLocks noChangeShapeType="1"/>
          </p:cNvSpPr>
          <p:nvPr/>
        </p:nvSpPr>
        <p:spPr bwMode="auto">
          <a:xfrm>
            <a:off x="4572000" y="4234623"/>
            <a:ext cx="0" cy="213042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tr-TR" sz="1800"/>
          </a:p>
        </p:txBody>
      </p:sp>
      <p:sp>
        <p:nvSpPr>
          <p:cNvPr id="23581" name="Line 29">
            <a:extLst>
              <a:ext uri="{FF2B5EF4-FFF2-40B4-BE49-F238E27FC236}">
                <a16:creationId xmlns:a16="http://schemas.microsoft.com/office/drawing/2014/main" id="{D7EE8630-52AB-6C4E-870A-D4AC088D20F5}"/>
              </a:ext>
            </a:extLst>
          </p:cNvPr>
          <p:cNvSpPr>
            <a:spLocks noChangeShapeType="1"/>
          </p:cNvSpPr>
          <p:nvPr/>
        </p:nvSpPr>
        <p:spPr bwMode="auto">
          <a:xfrm flipH="1">
            <a:off x="4346575" y="6365048"/>
            <a:ext cx="2254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tr-TR" sz="1800"/>
          </a:p>
        </p:txBody>
      </p:sp>
      <p:sp>
        <p:nvSpPr>
          <p:cNvPr id="23582" name="Rectangle 30">
            <a:extLst>
              <a:ext uri="{FF2B5EF4-FFF2-40B4-BE49-F238E27FC236}">
                <a16:creationId xmlns:a16="http://schemas.microsoft.com/office/drawing/2014/main" id="{88A07E6C-B2F2-C441-A4B8-282EE020012D}"/>
              </a:ext>
            </a:extLst>
          </p:cNvPr>
          <p:cNvSpPr>
            <a:spLocks noChangeArrowheads="1"/>
          </p:cNvSpPr>
          <p:nvPr/>
        </p:nvSpPr>
        <p:spPr bwMode="auto">
          <a:xfrm>
            <a:off x="1508125" y="5007736"/>
            <a:ext cx="320601"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tr-TR" sz="1800" b="1"/>
              <a:t>=</a:t>
            </a:r>
          </a:p>
        </p:txBody>
      </p:sp>
      <p:sp>
        <p:nvSpPr>
          <p:cNvPr id="23584" name="Rectangle 32">
            <a:extLst>
              <a:ext uri="{FF2B5EF4-FFF2-40B4-BE49-F238E27FC236}">
                <a16:creationId xmlns:a16="http://schemas.microsoft.com/office/drawing/2014/main" id="{83513309-A42A-8A4A-9084-96366E4FBB17}"/>
              </a:ext>
            </a:extLst>
          </p:cNvPr>
          <p:cNvSpPr>
            <a:spLocks noChangeArrowheads="1"/>
          </p:cNvSpPr>
          <p:nvPr/>
        </p:nvSpPr>
        <p:spPr bwMode="auto">
          <a:xfrm>
            <a:off x="5394325" y="4817236"/>
            <a:ext cx="2468689"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tr-TR" sz="1800" b="1" dirty="0"/>
              <a:t>M</a:t>
            </a:r>
            <a:r>
              <a:rPr lang="tr-TR" altLang="tr-TR" sz="1800" b="1" dirty="0" err="1"/>
              <a:t>iata</a:t>
            </a:r>
            <a:r>
              <a:rPr lang="en-US" altLang="tr-TR" sz="1800" b="1" dirty="0"/>
              <a:t> </a:t>
            </a:r>
            <a:r>
              <a:rPr lang="en-US" altLang="tr-TR" sz="1800" b="1" dirty="0">
                <a:solidFill>
                  <a:srgbClr val="C00000"/>
                </a:solidFill>
              </a:rPr>
              <a:t>EN</a:t>
            </a:r>
            <a:r>
              <a:rPr lang="tr-TR" altLang="tr-TR" sz="1800" b="1" dirty="0">
                <a:solidFill>
                  <a:srgbClr val="C00000"/>
                </a:solidFill>
              </a:rPr>
              <a:t>İYİ</a:t>
            </a:r>
            <a:r>
              <a:rPr lang="en-US" altLang="tr-TR" sz="1800" b="1" dirty="0"/>
              <a:t> </a:t>
            </a:r>
            <a:r>
              <a:rPr lang="tr-TR" altLang="tr-TR" sz="1800" b="1" dirty="0"/>
              <a:t>arabadır.</a:t>
            </a:r>
            <a:endParaRPr lang="en-US" altLang="tr-TR" sz="1800" b="1" dirty="0"/>
          </a:p>
        </p:txBody>
      </p:sp>
      <p:sp>
        <p:nvSpPr>
          <p:cNvPr id="23583" name="Arc 31">
            <a:extLst>
              <a:ext uri="{FF2B5EF4-FFF2-40B4-BE49-F238E27FC236}">
                <a16:creationId xmlns:a16="http://schemas.microsoft.com/office/drawing/2014/main" id="{6D534B56-CDC6-074B-B203-56D382DD2800}"/>
              </a:ext>
            </a:extLst>
          </p:cNvPr>
          <p:cNvSpPr>
            <a:spLocks/>
          </p:cNvSpPr>
          <p:nvPr/>
        </p:nvSpPr>
        <p:spPr bwMode="auto">
          <a:xfrm>
            <a:off x="4879975" y="5145848"/>
            <a:ext cx="918611" cy="1135682"/>
          </a:xfrm>
          <a:custGeom>
            <a:avLst/>
            <a:gdLst>
              <a:gd name="T0" fmla="*/ 2147483647 w 21600"/>
              <a:gd name="T1" fmla="*/ 0 h 21600"/>
              <a:gd name="T2" fmla="*/ 0 w 21600"/>
              <a:gd name="T3" fmla="*/ 2147483647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76200" cap="rnd">
            <a:solidFill>
              <a:schemeClr val="accent1"/>
            </a:solidFill>
            <a:round/>
            <a:headEnd type="stealth" w="med" len="lg"/>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tr-TR" sz="1800"/>
          </a:p>
        </p:txBody>
      </p:sp>
      <p:sp>
        <p:nvSpPr>
          <p:cNvPr id="34" name="Arc 31">
            <a:extLst>
              <a:ext uri="{FF2B5EF4-FFF2-40B4-BE49-F238E27FC236}">
                <a16:creationId xmlns:a16="http://schemas.microsoft.com/office/drawing/2014/main" id="{6D534B56-CDC6-074B-B203-56D382DD2800}"/>
              </a:ext>
            </a:extLst>
          </p:cNvPr>
          <p:cNvSpPr>
            <a:spLocks/>
          </p:cNvSpPr>
          <p:nvPr/>
        </p:nvSpPr>
        <p:spPr bwMode="auto">
          <a:xfrm flipH="1">
            <a:off x="1842138" y="4075043"/>
            <a:ext cx="396582" cy="654397"/>
          </a:xfrm>
          <a:custGeom>
            <a:avLst/>
            <a:gdLst>
              <a:gd name="T0" fmla="*/ 2147483647 w 21600"/>
              <a:gd name="T1" fmla="*/ 0 h 21600"/>
              <a:gd name="T2" fmla="*/ 0 w 21600"/>
              <a:gd name="T3" fmla="*/ 2147483647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76200" cap="rnd">
            <a:solidFill>
              <a:schemeClr val="accent1"/>
            </a:solidFill>
            <a:round/>
            <a:headEnd type="stealth" w="med" len="lg"/>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tr-TR" sz="1800"/>
          </a:p>
        </p:txBody>
      </p:sp>
    </p:spTree>
    <p:extLst>
      <p:ext uri="{BB962C8B-B14F-4D97-AF65-F5344CB8AC3E}">
        <p14:creationId xmlns:p14="http://schemas.microsoft.com/office/powerpoint/2010/main" val="231514946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z="2400" dirty="0"/>
              <a:t>ELECTRE (</a:t>
            </a:r>
            <a:r>
              <a:rPr lang="tr-TR" sz="2400" dirty="0" err="1"/>
              <a:t>Elimination</a:t>
            </a:r>
            <a:r>
              <a:rPr lang="tr-TR" sz="2400" dirty="0"/>
              <a:t> and </a:t>
            </a:r>
            <a:r>
              <a:rPr lang="tr-TR" sz="2400" dirty="0" err="1"/>
              <a:t>Choice</a:t>
            </a:r>
            <a:r>
              <a:rPr lang="tr-TR" sz="2400" dirty="0"/>
              <a:t> </a:t>
            </a:r>
            <a:r>
              <a:rPr lang="tr-TR" sz="2400" dirty="0" err="1"/>
              <a:t>Translating</a:t>
            </a:r>
            <a:r>
              <a:rPr lang="tr-TR" sz="2400" dirty="0"/>
              <a:t> </a:t>
            </a:r>
            <a:r>
              <a:rPr lang="tr-TR" sz="2400" dirty="0" err="1"/>
              <a:t>Reality</a:t>
            </a:r>
            <a:r>
              <a:rPr lang="tr-TR" sz="2400" dirty="0"/>
              <a:t>) Yöntemi</a:t>
            </a:r>
          </a:p>
        </p:txBody>
      </p:sp>
      <p:sp>
        <p:nvSpPr>
          <p:cNvPr id="3" name="İçerik Yer Tutucusu 2"/>
          <p:cNvSpPr>
            <a:spLocks noGrp="1"/>
          </p:cNvSpPr>
          <p:nvPr>
            <p:ph idx="1"/>
          </p:nvPr>
        </p:nvSpPr>
        <p:spPr/>
        <p:txBody>
          <a:bodyPr/>
          <a:lstStyle/>
          <a:p>
            <a:r>
              <a:rPr lang="tr-TR" sz="2000" dirty="0"/>
              <a:t>Alternatiflerin performanslarına göre birbirleriyle kıyaslanarak seçim yapılması temeline dayanan ELECTRE (</a:t>
            </a:r>
            <a:r>
              <a:rPr lang="tr-TR" sz="2000" dirty="0" err="1"/>
              <a:t>Elimination</a:t>
            </a:r>
            <a:r>
              <a:rPr lang="tr-TR" sz="2000" dirty="0"/>
              <a:t> and </a:t>
            </a:r>
            <a:r>
              <a:rPr lang="tr-TR" sz="2000" dirty="0" err="1"/>
              <a:t>Choice</a:t>
            </a:r>
            <a:r>
              <a:rPr lang="tr-TR" sz="2000" dirty="0"/>
              <a:t> </a:t>
            </a:r>
            <a:r>
              <a:rPr lang="tr-TR" sz="2000" dirty="0" err="1"/>
              <a:t>Translating</a:t>
            </a:r>
            <a:r>
              <a:rPr lang="tr-TR" sz="2000" dirty="0"/>
              <a:t> </a:t>
            </a:r>
            <a:r>
              <a:rPr lang="tr-TR" sz="2000" dirty="0" err="1"/>
              <a:t>Reality</a:t>
            </a:r>
            <a:r>
              <a:rPr lang="tr-TR" sz="2000" dirty="0"/>
              <a:t>) yöntemi çok kriterli karar verme yöntemlerinden biridir. Yöntem ilk olarak </a:t>
            </a:r>
            <a:r>
              <a:rPr lang="tr-TR" sz="2000" dirty="0" err="1"/>
              <a:t>Benayoun</a:t>
            </a:r>
            <a:r>
              <a:rPr lang="tr-TR" sz="2000" dirty="0"/>
              <a:t>, </a:t>
            </a:r>
            <a:r>
              <a:rPr lang="tr-TR" sz="2000" dirty="0" err="1"/>
              <a:t>Roy</a:t>
            </a:r>
            <a:r>
              <a:rPr lang="tr-TR" sz="2000" dirty="0"/>
              <a:t> ve arkadaşları tarafından 1966 yılında önerilmiş ve araştırmacılar tarafından çok tartışılan bir yöntem olmuştur.  Daha sonra bu yöntem, </a:t>
            </a:r>
            <a:r>
              <a:rPr lang="tr-TR" sz="2000" dirty="0" err="1"/>
              <a:t>Nijkamp</a:t>
            </a:r>
            <a:r>
              <a:rPr lang="tr-TR" sz="2000" dirty="0"/>
              <a:t> and Van </a:t>
            </a:r>
            <a:r>
              <a:rPr lang="tr-TR" sz="2000" dirty="0" err="1"/>
              <a:t>Delft</a:t>
            </a:r>
            <a:r>
              <a:rPr lang="tr-TR" sz="2000" dirty="0"/>
              <a:t> (1977) ve </a:t>
            </a:r>
            <a:r>
              <a:rPr lang="tr-TR" sz="2000" dirty="0" err="1"/>
              <a:t>Voogd</a:t>
            </a:r>
            <a:r>
              <a:rPr lang="tr-TR" sz="2000" dirty="0"/>
              <a:t> (1983) tarafından geliştirilmiştir. </a:t>
            </a:r>
          </a:p>
          <a:p>
            <a:r>
              <a:rPr lang="tr-TR" sz="2000" dirty="0"/>
              <a:t>ELECTRE yöntemi farklı alternatiflerin bütün mümkün çiftlerini kriterler bazında karşılaştıran ve alternatiflerin kriterler bazında skorlarını ortaya koyan sistematik bir analizdir. Bu yöntemde de diğer yöntemlerde olduğu gibi; karar matrisinde bulunan tüm bilgiler kullanılarak, her bir kriter için alternatiflerin ikili karşılaştırmaları yapılmaktadır. A</a:t>
            </a:r>
            <a:r>
              <a:rPr lang="tr-TR" sz="2000" baseline="-25000" dirty="0"/>
              <a:t>k</a:t>
            </a:r>
            <a:r>
              <a:rPr lang="tr-TR" sz="2000" dirty="0"/>
              <a:t> ve A</a:t>
            </a:r>
            <a:r>
              <a:rPr lang="tr-TR" sz="2000" baseline="-25000" dirty="0"/>
              <a:t>l</a:t>
            </a:r>
            <a:r>
              <a:rPr lang="tr-TR" sz="2000" dirty="0"/>
              <a:t> gibi iki alternatifin kriter bazında tercih edilebilirliğindeki üstünlük ilişkisi </a:t>
            </a:r>
            <a:r>
              <a:rPr lang="tr-TR" sz="2000" dirty="0" err="1"/>
              <a:t>A</a:t>
            </a:r>
            <a:r>
              <a:rPr lang="tr-TR" sz="2000" baseline="-25000" dirty="0" err="1"/>
              <a:t>k</a:t>
            </a:r>
            <a:r>
              <a:rPr lang="tr-TR" sz="2000" dirty="0" err="1"/>
              <a:t>→A</a:t>
            </a:r>
            <a:r>
              <a:rPr lang="tr-TR" sz="2000" baseline="-25000" dirty="0" err="1"/>
              <a:t>l</a:t>
            </a:r>
            <a:r>
              <a:rPr lang="tr-TR" sz="2000" dirty="0"/>
              <a:t> şeklinde gösterilmektedir ve A</a:t>
            </a:r>
            <a:r>
              <a:rPr lang="tr-TR" sz="2000" baseline="-25000" dirty="0"/>
              <a:t>k</a:t>
            </a:r>
            <a:r>
              <a:rPr lang="tr-TR" sz="2000" dirty="0"/>
              <a:t>, </a:t>
            </a:r>
            <a:r>
              <a:rPr lang="tr-TR" sz="2000" dirty="0" err="1"/>
              <a:t>A</a:t>
            </a:r>
            <a:r>
              <a:rPr lang="tr-TR" sz="2000" baseline="-25000" dirty="0" err="1"/>
              <a:t>l</a:t>
            </a:r>
            <a:r>
              <a:rPr lang="tr-TR" sz="2000" dirty="0" err="1"/>
              <a:t>’ye</a:t>
            </a:r>
            <a:r>
              <a:rPr lang="tr-TR" sz="2000" dirty="0"/>
              <a:t> göre daha üstündür veya tercih edilir diye ifade edilmektedir. </a:t>
            </a:r>
          </a:p>
        </p:txBody>
      </p:sp>
    </p:spTree>
    <p:extLst>
      <p:ext uri="{BB962C8B-B14F-4D97-AF65-F5344CB8AC3E}">
        <p14:creationId xmlns:p14="http://schemas.microsoft.com/office/powerpoint/2010/main" val="32009732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pPr marL="0" indent="0">
              <a:buNone/>
            </a:pPr>
            <a:r>
              <a:rPr lang="tr-TR" sz="2000" dirty="0"/>
              <a:t>Kriterler bazında, sekiz tane alternatifin birbirleriyle ikili karşılaştırılmalarıyla gerçekleştirilen dokuz karşılaştırmanın aşağıdaki gibi olduğu varsayılırsa; </a:t>
            </a:r>
          </a:p>
          <a:p>
            <a:r>
              <a:rPr lang="tr-TR" sz="2000" dirty="0"/>
              <a:t>(A</a:t>
            </a:r>
            <a:r>
              <a:rPr lang="tr-TR" sz="2000" baseline="-25000" dirty="0"/>
              <a:t>1</a:t>
            </a:r>
            <a:r>
              <a:rPr lang="tr-TR" sz="2000" dirty="0"/>
              <a:t>→A</a:t>
            </a:r>
            <a:r>
              <a:rPr lang="tr-TR" sz="2000" baseline="-25000" dirty="0"/>
              <a:t>7</a:t>
            </a:r>
            <a:r>
              <a:rPr lang="tr-TR" sz="2000" dirty="0"/>
              <a:t>), 	(A</a:t>
            </a:r>
            <a:r>
              <a:rPr lang="tr-TR" sz="2000" baseline="-25000" dirty="0"/>
              <a:t>2</a:t>
            </a:r>
            <a:r>
              <a:rPr lang="tr-TR" sz="2000" dirty="0"/>
              <a:t>→A</a:t>
            </a:r>
            <a:r>
              <a:rPr lang="tr-TR" sz="2000" baseline="-25000" dirty="0"/>
              <a:t>3</a:t>
            </a:r>
            <a:r>
              <a:rPr lang="tr-TR" sz="2000" dirty="0"/>
              <a:t>), 	(A</a:t>
            </a:r>
            <a:r>
              <a:rPr lang="tr-TR" sz="2000" baseline="-25000" dirty="0"/>
              <a:t>3</a:t>
            </a:r>
            <a:r>
              <a:rPr lang="tr-TR" sz="2000" dirty="0"/>
              <a:t>→A</a:t>
            </a:r>
            <a:r>
              <a:rPr lang="tr-TR" sz="2000" baseline="-25000" dirty="0"/>
              <a:t>8</a:t>
            </a:r>
            <a:r>
              <a:rPr lang="tr-TR" sz="2000" dirty="0"/>
              <a:t>), </a:t>
            </a:r>
          </a:p>
          <a:p>
            <a:r>
              <a:rPr lang="tr-TR" sz="2000" dirty="0"/>
              <a:t>(A</a:t>
            </a:r>
            <a:r>
              <a:rPr lang="tr-TR" sz="2000" baseline="-25000" dirty="0"/>
              <a:t>4</a:t>
            </a:r>
            <a:r>
              <a:rPr lang="tr-TR" sz="2000" dirty="0"/>
              <a:t>→A</a:t>
            </a:r>
            <a:r>
              <a:rPr lang="tr-TR" sz="2000" baseline="-25000" dirty="0"/>
              <a:t>2</a:t>
            </a:r>
            <a:r>
              <a:rPr lang="tr-TR" sz="2000" dirty="0"/>
              <a:t>), 	(A</a:t>
            </a:r>
            <a:r>
              <a:rPr lang="tr-TR" sz="2000" baseline="-25000" dirty="0"/>
              <a:t>5</a:t>
            </a:r>
            <a:r>
              <a:rPr lang="tr-TR" sz="2000" dirty="0"/>
              <a:t>→A</a:t>
            </a:r>
            <a:r>
              <a:rPr lang="tr-TR" sz="2000" baseline="-25000" dirty="0"/>
              <a:t>4</a:t>
            </a:r>
            <a:r>
              <a:rPr lang="tr-TR" sz="2000" dirty="0"/>
              <a:t>), 	(A</a:t>
            </a:r>
            <a:r>
              <a:rPr lang="tr-TR" sz="2000" baseline="-25000" dirty="0"/>
              <a:t>5</a:t>
            </a:r>
            <a:r>
              <a:rPr lang="tr-TR" sz="2000" dirty="0"/>
              <a:t>→A</a:t>
            </a:r>
            <a:r>
              <a:rPr lang="tr-TR" sz="2000" baseline="-25000" dirty="0"/>
              <a:t>7</a:t>
            </a:r>
            <a:r>
              <a:rPr lang="tr-TR" sz="2000" dirty="0"/>
              <a:t>), </a:t>
            </a:r>
          </a:p>
          <a:p>
            <a:r>
              <a:rPr lang="tr-TR" sz="2000" dirty="0"/>
              <a:t>(A</a:t>
            </a:r>
            <a:r>
              <a:rPr lang="tr-TR" sz="2000" baseline="-25000" dirty="0"/>
              <a:t>6</a:t>
            </a:r>
            <a:r>
              <a:rPr lang="tr-TR" sz="2000" dirty="0"/>
              <a:t>→A</a:t>
            </a:r>
            <a:r>
              <a:rPr lang="tr-TR" sz="2000" baseline="-25000" dirty="0"/>
              <a:t>3</a:t>
            </a:r>
            <a:r>
              <a:rPr lang="tr-TR" sz="2000" dirty="0"/>
              <a:t>), 	(A</a:t>
            </a:r>
            <a:r>
              <a:rPr lang="tr-TR" sz="2000" baseline="-25000" dirty="0"/>
              <a:t>7</a:t>
            </a:r>
            <a:r>
              <a:rPr lang="tr-TR" sz="2000" dirty="0"/>
              <a:t>→A</a:t>
            </a:r>
            <a:r>
              <a:rPr lang="tr-TR" sz="2000" baseline="-25000" dirty="0"/>
              <a:t>4</a:t>
            </a:r>
            <a:r>
              <a:rPr lang="tr-TR" sz="2000" dirty="0"/>
              <a:t>), 	(A</a:t>
            </a:r>
            <a:r>
              <a:rPr lang="tr-TR" sz="2000" baseline="-25000" dirty="0"/>
              <a:t>8</a:t>
            </a:r>
            <a:r>
              <a:rPr lang="tr-TR" sz="2000" dirty="0"/>
              <a:t>→A</a:t>
            </a:r>
            <a:r>
              <a:rPr lang="tr-TR" sz="2000" baseline="-25000" dirty="0"/>
              <a:t>6</a:t>
            </a:r>
            <a:r>
              <a:rPr lang="tr-TR" sz="2000" dirty="0"/>
              <a:t>)</a:t>
            </a:r>
          </a:p>
          <a:p>
            <a:pPr marL="0" indent="0">
              <a:buNone/>
            </a:pPr>
            <a:r>
              <a:rPr lang="tr-TR" sz="2000" dirty="0"/>
              <a:t>bu karşılaştırmalar çekirdek diyagramı denilen diyagramla aşağıdaki gibi de gösterilebilmektedir.  </a:t>
            </a:r>
          </a:p>
          <a:p>
            <a:endParaRPr lang="tr-TR" sz="2000" dirty="0"/>
          </a:p>
        </p:txBody>
      </p:sp>
      <p:grpSp>
        <p:nvGrpSpPr>
          <p:cNvPr id="4" name="Tuval 37"/>
          <p:cNvGrpSpPr/>
          <p:nvPr/>
        </p:nvGrpSpPr>
        <p:grpSpPr>
          <a:xfrm>
            <a:off x="3694492" y="3933492"/>
            <a:ext cx="4839908" cy="3305508"/>
            <a:chOff x="379792" y="93012"/>
            <a:chExt cx="4839908" cy="3305508"/>
          </a:xfrm>
        </p:grpSpPr>
        <p:sp>
          <p:nvSpPr>
            <p:cNvPr id="5" name="Dikdörtgen 4"/>
            <p:cNvSpPr/>
            <p:nvPr/>
          </p:nvSpPr>
          <p:spPr>
            <a:xfrm>
              <a:off x="899795" y="899795"/>
              <a:ext cx="4319905" cy="2498725"/>
            </a:xfrm>
            <a:prstGeom prst="rect">
              <a:avLst/>
            </a:prstGeom>
            <a:noFill/>
          </p:spPr>
        </p:sp>
        <p:sp>
          <p:nvSpPr>
            <p:cNvPr id="6" name="Oval 5"/>
            <p:cNvSpPr>
              <a:spLocks noChangeArrowheads="1"/>
            </p:cNvSpPr>
            <p:nvPr/>
          </p:nvSpPr>
          <p:spPr bwMode="auto">
            <a:xfrm>
              <a:off x="2437146" y="763899"/>
              <a:ext cx="1882759" cy="1472592"/>
            </a:xfrm>
            <a:prstGeom prst="ellipse">
              <a:avLst/>
            </a:prstGeom>
            <a:gradFill rotWithShape="1">
              <a:gsLst>
                <a:gs pos="0">
                  <a:srgbClr val="FFFFFF">
                    <a:alpha val="0"/>
                  </a:srgbClr>
                </a:gs>
                <a:gs pos="100000">
                  <a:srgbClr val="FFFFFF">
                    <a:gamma/>
                    <a:tint val="0"/>
                    <a:invGamma/>
                    <a:alpha val="0"/>
                  </a:srgbClr>
                </a:gs>
              </a:gsLst>
              <a:lin ang="5400000" scaled="1"/>
            </a:gradFill>
            <a:ln w="9525">
              <a:solidFill>
                <a:schemeClr val="tx1">
                  <a:lumMod val="100000"/>
                  <a:lumOff val="0"/>
                </a:schemeClr>
              </a:solidFill>
              <a:prstDash val="sysDot"/>
              <a:round/>
              <a:headEnd/>
              <a:tailEnd/>
            </a:ln>
          </p:spPr>
          <p:txBody>
            <a:bodyPr rot="0" vert="horz" wrap="square" lIns="91440" tIns="45720" rIns="91440" bIns="45720" anchor="t" anchorCtr="0" upright="1">
              <a:noAutofit/>
            </a:bodyPr>
            <a:lstStyle/>
            <a:p>
              <a:endParaRPr lang="tr-TR"/>
            </a:p>
          </p:txBody>
        </p:sp>
        <p:sp>
          <p:nvSpPr>
            <p:cNvPr id="7" name="AutoShape 5"/>
            <p:cNvSpPr>
              <a:spLocks noChangeAspect="1" noChangeArrowheads="1" noTextEdit="1"/>
            </p:cNvSpPr>
            <p:nvPr/>
          </p:nvSpPr>
          <p:spPr bwMode="auto">
            <a:xfrm>
              <a:off x="379792" y="93012"/>
              <a:ext cx="3560922" cy="2405713"/>
            </a:xfrm>
            <a:prstGeom prst="rect">
              <a:avLst/>
            </a:prstGeom>
            <a:noFill/>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tr-TR"/>
            </a:p>
          </p:txBody>
        </p:sp>
        <p:sp>
          <p:nvSpPr>
            <p:cNvPr id="8" name="Oval 7"/>
            <p:cNvSpPr>
              <a:spLocks noChangeArrowheads="1"/>
            </p:cNvSpPr>
            <p:nvPr/>
          </p:nvSpPr>
          <p:spPr bwMode="auto">
            <a:xfrm>
              <a:off x="427191" y="150020"/>
              <a:ext cx="1961957" cy="1686219"/>
            </a:xfrm>
            <a:prstGeom prst="ellipse">
              <a:avLst/>
            </a:prstGeom>
            <a:gradFill rotWithShape="1">
              <a:gsLst>
                <a:gs pos="0">
                  <a:schemeClr val="bg1">
                    <a:lumMod val="100000"/>
                    <a:lumOff val="0"/>
                  </a:schemeClr>
                </a:gs>
                <a:gs pos="100000">
                  <a:schemeClr val="bg1">
                    <a:lumMod val="100000"/>
                    <a:lumOff val="0"/>
                    <a:gamma/>
                    <a:tint val="0"/>
                    <a:invGamma/>
                  </a:schemeClr>
                </a:gs>
              </a:gsLst>
              <a:lin ang="5400000" scaled="1"/>
            </a:gradFill>
            <a:ln w="9525">
              <a:solidFill>
                <a:schemeClr val="tx1">
                  <a:lumMod val="100000"/>
                  <a:lumOff val="0"/>
                </a:schemeClr>
              </a:solidFill>
              <a:round/>
              <a:headEnd/>
              <a:tailEnd/>
            </a:ln>
          </p:spPr>
          <p:txBody>
            <a:bodyPr rot="0" vert="horz" wrap="square" lIns="91440" tIns="45720" rIns="91440" bIns="45720" anchor="t" anchorCtr="0" upright="1">
              <a:noAutofit/>
            </a:bodyPr>
            <a:lstStyle/>
            <a:p>
              <a:endParaRPr lang="tr-TR"/>
            </a:p>
          </p:txBody>
        </p:sp>
        <p:sp>
          <p:nvSpPr>
            <p:cNvPr id="9" name="Oval 8"/>
            <p:cNvSpPr>
              <a:spLocks noChangeArrowheads="1"/>
            </p:cNvSpPr>
            <p:nvPr/>
          </p:nvSpPr>
          <p:spPr bwMode="auto">
            <a:xfrm>
              <a:off x="569987" y="521468"/>
              <a:ext cx="714584" cy="400252"/>
            </a:xfrm>
            <a:prstGeom prst="ellipse">
              <a:avLst/>
            </a:prstGeom>
            <a:gradFill rotWithShape="1">
              <a:gsLst>
                <a:gs pos="0">
                  <a:srgbClr val="FFFFFF">
                    <a:alpha val="0"/>
                  </a:srgbClr>
                </a:gs>
                <a:gs pos="100000">
                  <a:srgbClr val="FFFFFF">
                    <a:gamma/>
                    <a:tint val="0"/>
                    <a:invGamma/>
                    <a:alpha val="0"/>
                  </a:srgbClr>
                </a:gs>
              </a:gsLst>
              <a:lin ang="5400000" scaled="1"/>
            </a:gradFill>
            <a:ln w="9525">
              <a:solidFill>
                <a:schemeClr val="tx1">
                  <a:lumMod val="100000"/>
                  <a:lumOff val="0"/>
                </a:schemeClr>
              </a:solidFill>
              <a:round/>
              <a:headEnd/>
              <a:tailEnd/>
            </a:ln>
          </p:spPr>
          <p:txBody>
            <a:bodyPr rot="0" vert="horz" wrap="square" lIns="91440" tIns="45720" rIns="91440" bIns="45720" anchor="t" anchorCtr="0" upright="1">
              <a:noAutofit/>
            </a:bodyPr>
            <a:lstStyle/>
            <a:p>
              <a:endParaRPr lang="tr-TR"/>
            </a:p>
          </p:txBody>
        </p:sp>
        <p:sp>
          <p:nvSpPr>
            <p:cNvPr id="10" name="Text Box 8"/>
            <p:cNvSpPr txBox="1">
              <a:spLocks noChangeArrowheads="1"/>
            </p:cNvSpPr>
            <p:nvPr/>
          </p:nvSpPr>
          <p:spPr bwMode="auto">
            <a:xfrm>
              <a:off x="751183" y="578475"/>
              <a:ext cx="380992" cy="285637"/>
            </a:xfrm>
            <a:prstGeom prst="rect">
              <a:avLst/>
            </a:prstGeom>
            <a:gradFill rotWithShape="1">
              <a:gsLst>
                <a:gs pos="0">
                  <a:srgbClr val="FFFFFF"/>
                </a:gs>
                <a:gs pos="100000">
                  <a:srgbClr val="FFFFFF">
                    <a:gamma/>
                    <a:tint val="0"/>
                    <a:invGamma/>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just"/>
              <a:r>
                <a:rPr lang="tr-TR" sz="1000">
                  <a:effectLst/>
                  <a:latin typeface="Arial" panose="020B0604020202020204" pitchFamily="34" charset="0"/>
                  <a:ea typeface="Times New Roman" panose="02020603050405020304" pitchFamily="18" charset="0"/>
                  <a:cs typeface="Times New Roman" panose="02020603050405020304" pitchFamily="18" charset="0"/>
                </a:rPr>
                <a:t>A</a:t>
              </a:r>
              <a:r>
                <a:rPr lang="tr-TR" sz="1000" baseline="-25000">
                  <a:effectLst/>
                  <a:latin typeface="Arial" panose="020B0604020202020204" pitchFamily="34" charset="0"/>
                  <a:ea typeface="Times New Roman" panose="02020603050405020304" pitchFamily="18" charset="0"/>
                  <a:cs typeface="Times New Roman" panose="02020603050405020304" pitchFamily="18" charset="0"/>
                </a:rPr>
                <a:t>1</a:t>
              </a:r>
              <a:endParaRPr lang="tr-TR" sz="100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11" name="Oval 10"/>
            <p:cNvSpPr>
              <a:spLocks noChangeArrowheads="1"/>
            </p:cNvSpPr>
            <p:nvPr/>
          </p:nvSpPr>
          <p:spPr bwMode="auto">
            <a:xfrm>
              <a:off x="1370370" y="521468"/>
              <a:ext cx="713984" cy="400252"/>
            </a:xfrm>
            <a:prstGeom prst="ellipse">
              <a:avLst/>
            </a:prstGeom>
            <a:gradFill rotWithShape="1">
              <a:gsLst>
                <a:gs pos="0">
                  <a:srgbClr val="FFFFFF">
                    <a:alpha val="0"/>
                  </a:srgbClr>
                </a:gs>
                <a:gs pos="100000">
                  <a:srgbClr val="FFFFFF">
                    <a:gamma/>
                    <a:tint val="0"/>
                    <a:invGamma/>
                    <a:alpha val="0"/>
                  </a:srgbClr>
                </a:gs>
              </a:gsLst>
              <a:lin ang="5400000" scaled="1"/>
            </a:gradFill>
            <a:ln w="9525">
              <a:solidFill>
                <a:schemeClr val="tx1">
                  <a:lumMod val="100000"/>
                  <a:lumOff val="0"/>
                </a:schemeClr>
              </a:solidFill>
              <a:round/>
              <a:headEnd/>
              <a:tailEnd/>
            </a:ln>
          </p:spPr>
          <p:txBody>
            <a:bodyPr rot="0" vert="horz" wrap="square" lIns="91440" tIns="45720" rIns="91440" bIns="45720" anchor="t" anchorCtr="0" upright="1">
              <a:noAutofit/>
            </a:bodyPr>
            <a:lstStyle/>
            <a:p>
              <a:endParaRPr lang="tr-TR"/>
            </a:p>
          </p:txBody>
        </p:sp>
        <p:cxnSp>
          <p:nvCxnSpPr>
            <p:cNvPr id="12" name="AutoShape 10"/>
            <p:cNvCxnSpPr>
              <a:cxnSpLocks noChangeShapeType="1"/>
              <a:stCxn id="9" idx="4"/>
              <a:endCxn id="35" idx="1"/>
            </p:cNvCxnSpPr>
            <p:nvPr/>
          </p:nvCxnSpPr>
          <p:spPr bwMode="auto">
            <a:xfrm flipH="1">
              <a:off x="532188" y="921720"/>
              <a:ext cx="395391" cy="1086741"/>
            </a:xfrm>
            <a:prstGeom prst="straightConnector1">
              <a:avLst/>
            </a:prstGeom>
            <a:noFill/>
            <a:ln w="12700">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13" name="AutoShape 11"/>
            <p:cNvCxnSpPr>
              <a:cxnSpLocks noChangeShapeType="1"/>
              <a:stCxn id="39" idx="3"/>
              <a:endCxn id="35" idx="0"/>
            </p:cNvCxnSpPr>
            <p:nvPr/>
          </p:nvCxnSpPr>
          <p:spPr bwMode="auto">
            <a:xfrm flipH="1">
              <a:off x="784783" y="1529599"/>
              <a:ext cx="403791" cy="420655"/>
            </a:xfrm>
            <a:prstGeom prst="straightConnector1">
              <a:avLst/>
            </a:prstGeom>
            <a:noFill/>
            <a:ln w="12700">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14" name="AutoShape 12"/>
            <p:cNvCxnSpPr>
              <a:cxnSpLocks noChangeShapeType="1"/>
              <a:stCxn id="39" idx="5"/>
              <a:endCxn id="37" idx="0"/>
            </p:cNvCxnSpPr>
            <p:nvPr/>
          </p:nvCxnSpPr>
          <p:spPr bwMode="auto">
            <a:xfrm>
              <a:off x="1694363" y="1529599"/>
              <a:ext cx="271194" cy="420655"/>
            </a:xfrm>
            <a:prstGeom prst="straightConnector1">
              <a:avLst/>
            </a:prstGeom>
            <a:noFill/>
            <a:ln w="12700">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15" name="AutoShape 13"/>
            <p:cNvCxnSpPr>
              <a:cxnSpLocks noChangeShapeType="1"/>
              <a:stCxn id="35" idx="6"/>
              <a:endCxn id="37" idx="2"/>
            </p:cNvCxnSpPr>
            <p:nvPr/>
          </p:nvCxnSpPr>
          <p:spPr bwMode="auto">
            <a:xfrm>
              <a:off x="1141775" y="2150680"/>
              <a:ext cx="466190" cy="600"/>
            </a:xfrm>
            <a:prstGeom prst="straightConnector1">
              <a:avLst/>
            </a:prstGeom>
            <a:noFill/>
            <a:ln w="12700">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16" name="AutoShape 14"/>
            <p:cNvCxnSpPr>
              <a:cxnSpLocks noChangeShapeType="1"/>
              <a:stCxn id="11" idx="5"/>
            </p:cNvCxnSpPr>
            <p:nvPr/>
          </p:nvCxnSpPr>
          <p:spPr bwMode="auto">
            <a:xfrm>
              <a:off x="1979356" y="863512"/>
              <a:ext cx="682185" cy="258634"/>
            </a:xfrm>
            <a:prstGeom prst="straightConnector1">
              <a:avLst/>
            </a:prstGeom>
            <a:noFill/>
            <a:ln w="12700">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17" name="AutoShape 15"/>
            <p:cNvCxnSpPr>
              <a:cxnSpLocks noChangeShapeType="1"/>
              <a:stCxn id="37" idx="7"/>
              <a:endCxn id="11" idx="4"/>
            </p:cNvCxnSpPr>
            <p:nvPr/>
          </p:nvCxnSpPr>
          <p:spPr bwMode="auto">
            <a:xfrm flipH="1" flipV="1">
              <a:off x="1727362" y="921720"/>
              <a:ext cx="490789" cy="1086741"/>
            </a:xfrm>
            <a:prstGeom prst="straightConnector1">
              <a:avLst/>
            </a:prstGeom>
            <a:noFill/>
            <a:ln w="12700">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18" name="AutoShape 16"/>
            <p:cNvCxnSpPr>
              <a:cxnSpLocks noChangeShapeType="1"/>
              <a:stCxn id="33" idx="4"/>
              <a:endCxn id="31" idx="1"/>
            </p:cNvCxnSpPr>
            <p:nvPr/>
          </p:nvCxnSpPr>
          <p:spPr bwMode="auto">
            <a:xfrm>
              <a:off x="2922536" y="1505596"/>
              <a:ext cx="294594" cy="285637"/>
            </a:xfrm>
            <a:prstGeom prst="straightConnector1">
              <a:avLst/>
            </a:prstGeom>
            <a:noFill/>
            <a:ln w="12700">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sp>
          <p:nvSpPr>
            <p:cNvPr id="19" name="Oval 18"/>
            <p:cNvSpPr>
              <a:spLocks noChangeArrowheads="1"/>
            </p:cNvSpPr>
            <p:nvPr/>
          </p:nvSpPr>
          <p:spPr bwMode="auto">
            <a:xfrm>
              <a:off x="3551322" y="1035135"/>
              <a:ext cx="657586" cy="470461"/>
            </a:xfrm>
            <a:prstGeom prst="ellipse">
              <a:avLst/>
            </a:prstGeom>
            <a:gradFill rotWithShape="1">
              <a:gsLst>
                <a:gs pos="0">
                  <a:srgbClr val="FFFFFF">
                    <a:alpha val="0"/>
                  </a:srgbClr>
                </a:gs>
                <a:gs pos="100000">
                  <a:srgbClr val="FFFFFF">
                    <a:gamma/>
                    <a:tint val="0"/>
                    <a:invGamma/>
                    <a:alpha val="0"/>
                  </a:srgbClr>
                </a:gs>
              </a:gsLst>
              <a:lin ang="5400000" scaled="1"/>
            </a:gradFill>
            <a:ln w="9525">
              <a:solidFill>
                <a:schemeClr val="tx1">
                  <a:lumMod val="100000"/>
                  <a:lumOff val="0"/>
                </a:schemeClr>
              </a:solidFill>
              <a:round/>
              <a:headEnd/>
              <a:tailEnd/>
            </a:ln>
          </p:spPr>
          <p:txBody>
            <a:bodyPr rot="0" vert="horz" wrap="square" lIns="91440" tIns="45720" rIns="91440" bIns="45720" anchor="t" anchorCtr="0" upright="1">
              <a:noAutofit/>
            </a:bodyPr>
            <a:lstStyle/>
            <a:p>
              <a:endParaRPr lang="tr-TR"/>
            </a:p>
          </p:txBody>
        </p:sp>
        <p:cxnSp>
          <p:nvCxnSpPr>
            <p:cNvPr id="20" name="AutoShape 18"/>
            <p:cNvCxnSpPr>
              <a:cxnSpLocks noChangeShapeType="1"/>
              <a:stCxn id="31" idx="7"/>
              <a:endCxn id="19" idx="4"/>
            </p:cNvCxnSpPr>
            <p:nvPr/>
          </p:nvCxnSpPr>
          <p:spPr bwMode="auto">
            <a:xfrm flipV="1">
              <a:off x="3680919" y="1505596"/>
              <a:ext cx="199796" cy="285637"/>
            </a:xfrm>
            <a:prstGeom prst="straightConnector1">
              <a:avLst/>
            </a:prstGeom>
            <a:noFill/>
            <a:ln w="12700">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21" name="AutoShape 19"/>
            <p:cNvCxnSpPr>
              <a:cxnSpLocks noChangeShapeType="1"/>
              <a:stCxn id="19" idx="2"/>
              <a:endCxn id="33" idx="6"/>
            </p:cNvCxnSpPr>
            <p:nvPr/>
          </p:nvCxnSpPr>
          <p:spPr bwMode="auto">
            <a:xfrm flipH="1">
              <a:off x="3250729" y="1270365"/>
              <a:ext cx="300593" cy="600"/>
            </a:xfrm>
            <a:prstGeom prst="straightConnector1">
              <a:avLst/>
            </a:prstGeom>
            <a:noFill/>
            <a:ln w="12700">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22" name="AutoShape 20"/>
            <p:cNvCxnSpPr>
              <a:cxnSpLocks noChangeShapeType="1"/>
              <a:endCxn id="23" idx="1"/>
            </p:cNvCxnSpPr>
            <p:nvPr/>
          </p:nvCxnSpPr>
          <p:spPr bwMode="auto">
            <a:xfrm flipV="1">
              <a:off x="2218151" y="235831"/>
              <a:ext cx="151797" cy="285637"/>
            </a:xfrm>
            <a:prstGeom prst="straightConnector1">
              <a:avLst/>
            </a:prstGeom>
            <a:noFill/>
            <a:ln w="12700">
              <a:solidFill>
                <a:schemeClr val="tx1">
                  <a:lumMod val="100000"/>
                  <a:lumOff val="0"/>
                </a:schemeClr>
              </a:solidFill>
              <a:round/>
              <a:headEnd/>
              <a:tailEnd/>
            </a:ln>
            <a:extLst>
              <a:ext uri="{909E8E84-426E-40DD-AFC4-6F175D3DCCD1}">
                <a14:hiddenFill xmlns:a14="http://schemas.microsoft.com/office/drawing/2010/main">
                  <a:noFill/>
                </a14:hiddenFill>
              </a:ext>
            </a:extLst>
          </p:spPr>
        </p:cxnSp>
        <p:sp>
          <p:nvSpPr>
            <p:cNvPr id="23" name="Text Box 21"/>
            <p:cNvSpPr txBox="1">
              <a:spLocks noChangeArrowheads="1"/>
            </p:cNvSpPr>
            <p:nvPr/>
          </p:nvSpPr>
          <p:spPr bwMode="auto">
            <a:xfrm>
              <a:off x="2369948" y="93012"/>
              <a:ext cx="943779" cy="285637"/>
            </a:xfrm>
            <a:prstGeom prst="rect">
              <a:avLst/>
            </a:prstGeom>
            <a:gradFill rotWithShape="1">
              <a:gsLst>
                <a:gs pos="0">
                  <a:srgbClr val="FFFFFF"/>
                </a:gs>
                <a:gs pos="100000">
                  <a:srgbClr val="FFFFFF">
                    <a:gamma/>
                    <a:tint val="0"/>
                    <a:invGamma/>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just"/>
              <a:r>
                <a:rPr lang="tr-TR" sz="1000">
                  <a:effectLst/>
                  <a:latin typeface="Arial" panose="020B0604020202020204" pitchFamily="34" charset="0"/>
                  <a:ea typeface="Times New Roman" panose="02020603050405020304" pitchFamily="18" charset="0"/>
                  <a:cs typeface="Times New Roman" panose="02020603050405020304" pitchFamily="18" charset="0"/>
                </a:rPr>
                <a:t>Çekirdek (K)</a:t>
              </a:r>
            </a:p>
          </p:txBody>
        </p:sp>
        <p:sp>
          <p:nvSpPr>
            <p:cNvPr id="24" name="Text Box 22"/>
            <p:cNvSpPr txBox="1">
              <a:spLocks noChangeArrowheads="1"/>
            </p:cNvSpPr>
            <p:nvPr/>
          </p:nvSpPr>
          <p:spPr bwMode="auto">
            <a:xfrm>
              <a:off x="3443324" y="235831"/>
              <a:ext cx="618586" cy="285637"/>
            </a:xfrm>
            <a:prstGeom prst="rect">
              <a:avLst/>
            </a:prstGeom>
            <a:gradFill rotWithShape="1">
              <a:gsLst>
                <a:gs pos="0">
                  <a:srgbClr val="FFFFFF"/>
                </a:gs>
                <a:gs pos="100000">
                  <a:srgbClr val="FFFFFF">
                    <a:gamma/>
                    <a:tint val="0"/>
                    <a:invGamma/>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just"/>
              <a:r>
                <a:rPr lang="tr-TR" sz="1000">
                  <a:effectLst/>
                  <a:latin typeface="Arial" panose="020B0604020202020204" pitchFamily="34" charset="0"/>
                  <a:ea typeface="Times New Roman" panose="02020603050405020304" pitchFamily="18" charset="0"/>
                  <a:cs typeface="Times New Roman" panose="02020603050405020304" pitchFamily="18" charset="0"/>
                </a:rPr>
                <a:t>Çevrim</a:t>
              </a:r>
            </a:p>
          </p:txBody>
        </p:sp>
        <p:cxnSp>
          <p:nvCxnSpPr>
            <p:cNvPr id="25" name="AutoShape 23"/>
            <p:cNvCxnSpPr>
              <a:cxnSpLocks noChangeShapeType="1"/>
              <a:stCxn id="6" idx="0"/>
              <a:endCxn id="24" idx="2"/>
            </p:cNvCxnSpPr>
            <p:nvPr/>
          </p:nvCxnSpPr>
          <p:spPr bwMode="auto">
            <a:xfrm flipV="1">
              <a:off x="3379126" y="521468"/>
              <a:ext cx="373792" cy="242432"/>
            </a:xfrm>
            <a:prstGeom prst="straightConnector1">
              <a:avLst/>
            </a:prstGeom>
            <a:noFill/>
            <a:ln w="12700">
              <a:solidFill>
                <a:schemeClr val="tx1">
                  <a:lumMod val="100000"/>
                  <a:lumOff val="0"/>
                </a:schemeClr>
              </a:solidFill>
              <a:round/>
              <a:headEnd/>
              <a:tailEnd/>
            </a:ln>
            <a:extLst>
              <a:ext uri="{909E8E84-426E-40DD-AFC4-6F175D3DCCD1}">
                <a14:hiddenFill xmlns:a14="http://schemas.microsoft.com/office/drawing/2010/main">
                  <a:noFill/>
                </a14:hiddenFill>
              </a:ext>
            </a:extLst>
          </p:spPr>
        </p:cxnSp>
        <p:grpSp>
          <p:nvGrpSpPr>
            <p:cNvPr id="26" name="Group 24"/>
            <p:cNvGrpSpPr>
              <a:grpSpLocks/>
            </p:cNvGrpSpPr>
            <p:nvPr/>
          </p:nvGrpSpPr>
          <p:grpSpPr bwMode="auto">
            <a:xfrm>
              <a:off x="1084176" y="1188155"/>
              <a:ext cx="714584" cy="400252"/>
              <a:chOff x="3736" y="5127"/>
              <a:chExt cx="1126" cy="630"/>
            </a:xfrm>
          </p:grpSpPr>
          <p:sp>
            <p:nvSpPr>
              <p:cNvPr id="39" name="Oval 38"/>
              <p:cNvSpPr>
                <a:spLocks noChangeArrowheads="1"/>
              </p:cNvSpPr>
              <p:nvPr/>
            </p:nvSpPr>
            <p:spPr bwMode="auto">
              <a:xfrm>
                <a:off x="3736" y="5127"/>
                <a:ext cx="1126" cy="630"/>
              </a:xfrm>
              <a:prstGeom prst="ellipse">
                <a:avLst/>
              </a:prstGeom>
              <a:gradFill rotWithShape="1">
                <a:gsLst>
                  <a:gs pos="0">
                    <a:srgbClr val="FFFFFF">
                      <a:alpha val="0"/>
                    </a:srgbClr>
                  </a:gs>
                  <a:gs pos="100000">
                    <a:srgbClr val="FFFFFF">
                      <a:gamma/>
                      <a:tint val="0"/>
                      <a:invGamma/>
                      <a:alpha val="0"/>
                    </a:srgbClr>
                  </a:gs>
                </a:gsLst>
                <a:lin ang="5400000" scaled="1"/>
              </a:gradFill>
              <a:ln w="9525">
                <a:solidFill>
                  <a:schemeClr val="tx1">
                    <a:lumMod val="100000"/>
                    <a:lumOff val="0"/>
                  </a:schemeClr>
                </a:solidFill>
                <a:round/>
                <a:headEnd/>
                <a:tailEnd/>
              </a:ln>
            </p:spPr>
            <p:txBody>
              <a:bodyPr rot="0" vert="horz" wrap="square" lIns="91440" tIns="45720" rIns="91440" bIns="45720" anchor="t" anchorCtr="0" upright="1">
                <a:noAutofit/>
              </a:bodyPr>
              <a:lstStyle/>
              <a:p>
                <a:endParaRPr lang="tr-TR"/>
              </a:p>
            </p:txBody>
          </p:sp>
          <p:sp>
            <p:nvSpPr>
              <p:cNvPr id="40" name="Text Box 26"/>
              <p:cNvSpPr txBox="1">
                <a:spLocks noChangeArrowheads="1"/>
              </p:cNvSpPr>
              <p:nvPr/>
            </p:nvSpPr>
            <p:spPr bwMode="auto">
              <a:xfrm>
                <a:off x="3961" y="5217"/>
                <a:ext cx="600" cy="450"/>
              </a:xfrm>
              <a:prstGeom prst="rect">
                <a:avLst/>
              </a:prstGeom>
              <a:gradFill rotWithShape="1">
                <a:gsLst>
                  <a:gs pos="0">
                    <a:srgbClr val="FFFFFF"/>
                  </a:gs>
                  <a:gs pos="100000">
                    <a:srgbClr val="FFFFFF">
                      <a:gamma/>
                      <a:tint val="0"/>
                      <a:invGamma/>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just"/>
                <a:r>
                  <a:rPr lang="tr-TR" sz="1000">
                    <a:effectLst/>
                    <a:latin typeface="Arial" panose="020B0604020202020204" pitchFamily="34" charset="0"/>
                    <a:ea typeface="Times New Roman" panose="02020603050405020304" pitchFamily="18" charset="0"/>
                    <a:cs typeface="Times New Roman" panose="02020603050405020304" pitchFamily="18" charset="0"/>
                  </a:rPr>
                  <a:t>A</a:t>
                </a:r>
                <a:r>
                  <a:rPr lang="tr-TR" sz="1000" baseline="-25000">
                    <a:effectLst/>
                    <a:latin typeface="Arial" panose="020B0604020202020204" pitchFamily="34" charset="0"/>
                    <a:ea typeface="Times New Roman" panose="02020603050405020304" pitchFamily="18" charset="0"/>
                    <a:cs typeface="Times New Roman" panose="02020603050405020304" pitchFamily="18" charset="0"/>
                  </a:rPr>
                  <a:t>5</a:t>
                </a:r>
                <a:endParaRPr lang="tr-TR" sz="1000">
                  <a:effectLst/>
                  <a:latin typeface="Arial" panose="020B0604020202020204" pitchFamily="34" charset="0"/>
                  <a:ea typeface="Times New Roman" panose="02020603050405020304" pitchFamily="18" charset="0"/>
                  <a:cs typeface="Times New Roman" panose="02020603050405020304" pitchFamily="18" charset="0"/>
                </a:endParaRPr>
              </a:p>
            </p:txBody>
          </p:sp>
        </p:grpSp>
        <p:grpSp>
          <p:nvGrpSpPr>
            <p:cNvPr id="27" name="Group 27"/>
            <p:cNvGrpSpPr>
              <a:grpSpLocks/>
            </p:cNvGrpSpPr>
            <p:nvPr/>
          </p:nvGrpSpPr>
          <p:grpSpPr bwMode="auto">
            <a:xfrm>
              <a:off x="1607965" y="1950254"/>
              <a:ext cx="714584" cy="400252"/>
              <a:chOff x="4561" y="6327"/>
              <a:chExt cx="1126" cy="630"/>
            </a:xfrm>
          </p:grpSpPr>
          <p:sp>
            <p:nvSpPr>
              <p:cNvPr id="37" name="Oval 36"/>
              <p:cNvSpPr>
                <a:spLocks noChangeArrowheads="1"/>
              </p:cNvSpPr>
              <p:nvPr/>
            </p:nvSpPr>
            <p:spPr bwMode="auto">
              <a:xfrm>
                <a:off x="4561" y="6327"/>
                <a:ext cx="1126" cy="630"/>
              </a:xfrm>
              <a:prstGeom prst="ellipse">
                <a:avLst/>
              </a:prstGeom>
              <a:gradFill rotWithShape="1">
                <a:gsLst>
                  <a:gs pos="0">
                    <a:srgbClr val="FFFFFF">
                      <a:alpha val="0"/>
                    </a:srgbClr>
                  </a:gs>
                  <a:gs pos="100000">
                    <a:srgbClr val="FFFFFF">
                      <a:gamma/>
                      <a:tint val="0"/>
                      <a:invGamma/>
                      <a:alpha val="0"/>
                    </a:srgbClr>
                  </a:gs>
                </a:gsLst>
                <a:lin ang="5400000" scaled="1"/>
              </a:gradFill>
              <a:ln w="9525">
                <a:solidFill>
                  <a:schemeClr val="tx1">
                    <a:lumMod val="100000"/>
                    <a:lumOff val="0"/>
                  </a:schemeClr>
                </a:solidFill>
                <a:round/>
                <a:headEnd/>
                <a:tailEnd/>
              </a:ln>
            </p:spPr>
            <p:txBody>
              <a:bodyPr rot="0" vert="horz" wrap="square" lIns="91440" tIns="45720" rIns="91440" bIns="45720" anchor="t" anchorCtr="0" upright="1">
                <a:noAutofit/>
              </a:bodyPr>
              <a:lstStyle/>
              <a:p>
                <a:endParaRPr lang="tr-TR"/>
              </a:p>
            </p:txBody>
          </p:sp>
          <p:sp>
            <p:nvSpPr>
              <p:cNvPr id="38" name="Text Box 29"/>
              <p:cNvSpPr txBox="1">
                <a:spLocks noChangeArrowheads="1"/>
              </p:cNvSpPr>
              <p:nvPr/>
            </p:nvSpPr>
            <p:spPr bwMode="auto">
              <a:xfrm>
                <a:off x="4786" y="6417"/>
                <a:ext cx="600" cy="450"/>
              </a:xfrm>
              <a:prstGeom prst="rect">
                <a:avLst/>
              </a:prstGeom>
              <a:gradFill rotWithShape="1">
                <a:gsLst>
                  <a:gs pos="0">
                    <a:srgbClr val="FFFFFF"/>
                  </a:gs>
                  <a:gs pos="100000">
                    <a:srgbClr val="FFFFFF">
                      <a:gamma/>
                      <a:tint val="0"/>
                      <a:invGamma/>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just"/>
                <a:r>
                  <a:rPr lang="tr-TR" sz="1000">
                    <a:effectLst/>
                    <a:latin typeface="Arial" panose="020B0604020202020204" pitchFamily="34" charset="0"/>
                    <a:ea typeface="Times New Roman" panose="02020603050405020304" pitchFamily="18" charset="0"/>
                    <a:cs typeface="Times New Roman" panose="02020603050405020304" pitchFamily="18" charset="0"/>
                  </a:rPr>
                  <a:t>A</a:t>
                </a:r>
                <a:r>
                  <a:rPr lang="tr-TR" sz="1000" baseline="-25000">
                    <a:effectLst/>
                    <a:latin typeface="Arial" panose="020B0604020202020204" pitchFamily="34" charset="0"/>
                    <a:ea typeface="Times New Roman" panose="02020603050405020304" pitchFamily="18" charset="0"/>
                    <a:cs typeface="Times New Roman" panose="02020603050405020304" pitchFamily="18" charset="0"/>
                  </a:rPr>
                  <a:t>4</a:t>
                </a:r>
                <a:endParaRPr lang="tr-TR" sz="1000">
                  <a:effectLst/>
                  <a:latin typeface="Arial" panose="020B0604020202020204" pitchFamily="34" charset="0"/>
                  <a:ea typeface="Times New Roman" panose="02020603050405020304" pitchFamily="18" charset="0"/>
                  <a:cs typeface="Times New Roman" panose="02020603050405020304" pitchFamily="18" charset="0"/>
                </a:endParaRPr>
              </a:p>
            </p:txBody>
          </p:sp>
        </p:grpSp>
        <p:grpSp>
          <p:nvGrpSpPr>
            <p:cNvPr id="28" name="Group 30"/>
            <p:cNvGrpSpPr>
              <a:grpSpLocks/>
            </p:cNvGrpSpPr>
            <p:nvPr/>
          </p:nvGrpSpPr>
          <p:grpSpPr bwMode="auto">
            <a:xfrm>
              <a:off x="427191" y="1950254"/>
              <a:ext cx="714584" cy="400252"/>
              <a:chOff x="2702" y="6327"/>
              <a:chExt cx="1125" cy="630"/>
            </a:xfrm>
          </p:grpSpPr>
          <p:sp>
            <p:nvSpPr>
              <p:cNvPr id="35" name="Oval 34"/>
              <p:cNvSpPr>
                <a:spLocks noChangeArrowheads="1"/>
              </p:cNvSpPr>
              <p:nvPr/>
            </p:nvSpPr>
            <p:spPr bwMode="auto">
              <a:xfrm>
                <a:off x="2702" y="6327"/>
                <a:ext cx="1125" cy="630"/>
              </a:xfrm>
              <a:prstGeom prst="ellipse">
                <a:avLst/>
              </a:prstGeom>
              <a:gradFill rotWithShape="1">
                <a:gsLst>
                  <a:gs pos="0">
                    <a:srgbClr val="FFFFFF">
                      <a:alpha val="0"/>
                    </a:srgbClr>
                  </a:gs>
                  <a:gs pos="100000">
                    <a:srgbClr val="FFFFFF">
                      <a:gamma/>
                      <a:tint val="0"/>
                      <a:invGamma/>
                      <a:alpha val="0"/>
                    </a:srgbClr>
                  </a:gs>
                </a:gsLst>
                <a:lin ang="5400000" scaled="1"/>
              </a:gradFill>
              <a:ln w="9525">
                <a:solidFill>
                  <a:schemeClr val="tx1">
                    <a:lumMod val="100000"/>
                    <a:lumOff val="0"/>
                  </a:schemeClr>
                </a:solidFill>
                <a:round/>
                <a:headEnd/>
                <a:tailEnd/>
              </a:ln>
            </p:spPr>
            <p:txBody>
              <a:bodyPr rot="0" vert="horz" wrap="square" lIns="91440" tIns="45720" rIns="91440" bIns="45720" anchor="t" anchorCtr="0" upright="1">
                <a:noAutofit/>
              </a:bodyPr>
              <a:lstStyle/>
              <a:p>
                <a:endParaRPr lang="tr-TR"/>
              </a:p>
            </p:txBody>
          </p:sp>
          <p:sp>
            <p:nvSpPr>
              <p:cNvPr id="36" name="Text Box 32"/>
              <p:cNvSpPr txBox="1">
                <a:spLocks noChangeArrowheads="1"/>
              </p:cNvSpPr>
              <p:nvPr/>
            </p:nvSpPr>
            <p:spPr bwMode="auto">
              <a:xfrm>
                <a:off x="2927" y="6417"/>
                <a:ext cx="600" cy="450"/>
              </a:xfrm>
              <a:prstGeom prst="rect">
                <a:avLst/>
              </a:prstGeom>
              <a:gradFill rotWithShape="1">
                <a:gsLst>
                  <a:gs pos="0">
                    <a:srgbClr val="FFFFFF"/>
                  </a:gs>
                  <a:gs pos="100000">
                    <a:srgbClr val="FFFFFF">
                      <a:gamma/>
                      <a:tint val="0"/>
                      <a:invGamma/>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just"/>
                <a:r>
                  <a:rPr lang="tr-TR" sz="1000">
                    <a:effectLst/>
                    <a:latin typeface="Arial" panose="020B0604020202020204" pitchFamily="34" charset="0"/>
                    <a:ea typeface="Times New Roman" panose="02020603050405020304" pitchFamily="18" charset="0"/>
                    <a:cs typeface="Times New Roman" panose="02020603050405020304" pitchFamily="18" charset="0"/>
                  </a:rPr>
                  <a:t>A</a:t>
                </a:r>
                <a:r>
                  <a:rPr lang="tr-TR" sz="1000" baseline="-25000">
                    <a:effectLst/>
                    <a:latin typeface="Arial" panose="020B0604020202020204" pitchFamily="34" charset="0"/>
                    <a:ea typeface="Times New Roman" panose="02020603050405020304" pitchFamily="18" charset="0"/>
                    <a:cs typeface="Times New Roman" panose="02020603050405020304" pitchFamily="18" charset="0"/>
                  </a:rPr>
                  <a:t>7</a:t>
                </a:r>
                <a:endParaRPr lang="tr-TR" sz="1000">
                  <a:effectLst/>
                  <a:latin typeface="Arial" panose="020B0604020202020204" pitchFamily="34" charset="0"/>
                  <a:ea typeface="Times New Roman" panose="02020603050405020304" pitchFamily="18" charset="0"/>
                  <a:cs typeface="Times New Roman" panose="02020603050405020304" pitchFamily="18" charset="0"/>
                </a:endParaRPr>
              </a:p>
            </p:txBody>
          </p:sp>
        </p:grpSp>
        <p:sp>
          <p:nvSpPr>
            <p:cNvPr id="29" name="Text Box 33"/>
            <p:cNvSpPr txBox="1">
              <a:spLocks noChangeArrowheads="1"/>
            </p:cNvSpPr>
            <p:nvPr/>
          </p:nvSpPr>
          <p:spPr bwMode="auto">
            <a:xfrm>
              <a:off x="1522767" y="577875"/>
              <a:ext cx="380992" cy="285637"/>
            </a:xfrm>
            <a:prstGeom prst="rect">
              <a:avLst/>
            </a:prstGeom>
            <a:gradFill rotWithShape="1">
              <a:gsLst>
                <a:gs pos="0">
                  <a:srgbClr val="FFFFFF"/>
                </a:gs>
                <a:gs pos="100000">
                  <a:srgbClr val="FFFFFF">
                    <a:gamma/>
                    <a:tint val="0"/>
                    <a:invGamma/>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just"/>
              <a:r>
                <a:rPr lang="tr-TR" sz="1000">
                  <a:effectLst/>
                  <a:latin typeface="Arial" panose="020B0604020202020204" pitchFamily="34" charset="0"/>
                  <a:ea typeface="Times New Roman" panose="02020603050405020304" pitchFamily="18" charset="0"/>
                  <a:cs typeface="Times New Roman" panose="02020603050405020304" pitchFamily="18" charset="0"/>
                </a:rPr>
                <a:t>A</a:t>
              </a:r>
              <a:r>
                <a:rPr lang="tr-TR" sz="1000" baseline="-25000">
                  <a:effectLst/>
                  <a:latin typeface="Arial" panose="020B0604020202020204" pitchFamily="34" charset="0"/>
                  <a:ea typeface="Times New Roman" panose="02020603050405020304" pitchFamily="18" charset="0"/>
                  <a:cs typeface="Times New Roman" panose="02020603050405020304" pitchFamily="18" charset="0"/>
                </a:rPr>
                <a:t>2</a:t>
              </a:r>
              <a:endParaRPr lang="tr-TR" sz="100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30" name="Text Box 34"/>
            <p:cNvSpPr txBox="1">
              <a:spLocks noChangeArrowheads="1"/>
            </p:cNvSpPr>
            <p:nvPr/>
          </p:nvSpPr>
          <p:spPr bwMode="auto">
            <a:xfrm>
              <a:off x="3680919" y="1122146"/>
              <a:ext cx="380992" cy="286237"/>
            </a:xfrm>
            <a:prstGeom prst="rect">
              <a:avLst/>
            </a:prstGeom>
            <a:gradFill rotWithShape="1">
              <a:gsLst>
                <a:gs pos="0">
                  <a:srgbClr val="FFFFFF"/>
                </a:gs>
                <a:gs pos="100000">
                  <a:srgbClr val="FFFFFF">
                    <a:gamma/>
                    <a:tint val="0"/>
                    <a:invGamma/>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just"/>
              <a:r>
                <a:rPr lang="tr-TR" sz="1000">
                  <a:effectLst/>
                  <a:latin typeface="Arial" panose="020B0604020202020204" pitchFamily="34" charset="0"/>
                  <a:ea typeface="Times New Roman" panose="02020603050405020304" pitchFamily="18" charset="0"/>
                  <a:cs typeface="Times New Roman" panose="02020603050405020304" pitchFamily="18" charset="0"/>
                </a:rPr>
                <a:t>A</a:t>
              </a:r>
              <a:r>
                <a:rPr lang="tr-TR" sz="1000" baseline="-25000">
                  <a:effectLst/>
                  <a:latin typeface="Arial" panose="020B0604020202020204" pitchFamily="34" charset="0"/>
                  <a:ea typeface="Times New Roman" panose="02020603050405020304" pitchFamily="18" charset="0"/>
                  <a:cs typeface="Times New Roman" panose="02020603050405020304" pitchFamily="18" charset="0"/>
                </a:rPr>
                <a:t>6</a:t>
              </a:r>
              <a:endParaRPr lang="tr-TR" sz="100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31" name="Oval 30"/>
            <p:cNvSpPr>
              <a:spLocks noChangeArrowheads="1"/>
            </p:cNvSpPr>
            <p:nvPr/>
          </p:nvSpPr>
          <p:spPr bwMode="auto">
            <a:xfrm>
              <a:off x="3120531" y="1722224"/>
              <a:ext cx="656986" cy="470461"/>
            </a:xfrm>
            <a:prstGeom prst="ellipse">
              <a:avLst/>
            </a:prstGeom>
            <a:gradFill rotWithShape="1">
              <a:gsLst>
                <a:gs pos="0">
                  <a:srgbClr val="FFFFFF">
                    <a:alpha val="0"/>
                  </a:srgbClr>
                </a:gs>
                <a:gs pos="100000">
                  <a:srgbClr val="FFFFFF">
                    <a:gamma/>
                    <a:tint val="0"/>
                    <a:invGamma/>
                    <a:alpha val="0"/>
                  </a:srgbClr>
                </a:gs>
              </a:gsLst>
              <a:lin ang="5400000" scaled="1"/>
            </a:gradFill>
            <a:ln w="9525">
              <a:solidFill>
                <a:schemeClr val="tx1">
                  <a:lumMod val="100000"/>
                  <a:lumOff val="0"/>
                </a:schemeClr>
              </a:solidFill>
              <a:round/>
              <a:headEnd/>
              <a:tailEnd/>
            </a:ln>
          </p:spPr>
          <p:txBody>
            <a:bodyPr rot="0" vert="horz" wrap="square" lIns="91440" tIns="45720" rIns="91440" bIns="45720" anchor="t" anchorCtr="0" upright="1">
              <a:noAutofit/>
            </a:bodyPr>
            <a:lstStyle/>
            <a:p>
              <a:endParaRPr lang="tr-TR"/>
            </a:p>
          </p:txBody>
        </p:sp>
        <p:sp>
          <p:nvSpPr>
            <p:cNvPr id="32" name="Text Box 36"/>
            <p:cNvSpPr txBox="1">
              <a:spLocks noChangeArrowheads="1"/>
            </p:cNvSpPr>
            <p:nvPr/>
          </p:nvSpPr>
          <p:spPr bwMode="auto">
            <a:xfrm>
              <a:off x="3250729" y="1782232"/>
              <a:ext cx="380992" cy="286837"/>
            </a:xfrm>
            <a:prstGeom prst="rect">
              <a:avLst/>
            </a:prstGeom>
            <a:gradFill rotWithShape="1">
              <a:gsLst>
                <a:gs pos="0">
                  <a:srgbClr val="FFFFFF"/>
                </a:gs>
                <a:gs pos="100000">
                  <a:srgbClr val="FFFFFF">
                    <a:gamma/>
                    <a:tint val="0"/>
                    <a:invGamma/>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just"/>
              <a:r>
                <a:rPr lang="tr-TR" sz="1000">
                  <a:effectLst/>
                  <a:latin typeface="Arial" panose="020B0604020202020204" pitchFamily="34" charset="0"/>
                  <a:ea typeface="Times New Roman" panose="02020603050405020304" pitchFamily="18" charset="0"/>
                  <a:cs typeface="Times New Roman" panose="02020603050405020304" pitchFamily="18" charset="0"/>
                </a:rPr>
                <a:t>A</a:t>
              </a:r>
              <a:r>
                <a:rPr lang="tr-TR" sz="1000" baseline="-25000">
                  <a:effectLst/>
                  <a:latin typeface="Arial" panose="020B0604020202020204" pitchFamily="34" charset="0"/>
                  <a:ea typeface="Times New Roman" panose="02020603050405020304" pitchFamily="18" charset="0"/>
                  <a:cs typeface="Times New Roman" panose="02020603050405020304" pitchFamily="18" charset="0"/>
                </a:rPr>
                <a:t>8</a:t>
              </a:r>
              <a:endParaRPr lang="tr-TR" sz="100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33" name="Oval 32"/>
            <p:cNvSpPr>
              <a:spLocks noChangeArrowheads="1"/>
            </p:cNvSpPr>
            <p:nvPr/>
          </p:nvSpPr>
          <p:spPr bwMode="auto">
            <a:xfrm>
              <a:off x="2593143" y="1035135"/>
              <a:ext cx="657586" cy="470461"/>
            </a:xfrm>
            <a:prstGeom prst="ellipse">
              <a:avLst/>
            </a:prstGeom>
            <a:gradFill rotWithShape="1">
              <a:gsLst>
                <a:gs pos="0">
                  <a:srgbClr val="FFFFFF">
                    <a:alpha val="0"/>
                  </a:srgbClr>
                </a:gs>
                <a:gs pos="100000">
                  <a:srgbClr val="FFFFFF">
                    <a:gamma/>
                    <a:tint val="0"/>
                    <a:invGamma/>
                    <a:alpha val="0"/>
                  </a:srgbClr>
                </a:gs>
              </a:gsLst>
              <a:lin ang="5400000" scaled="1"/>
            </a:gradFill>
            <a:ln w="9525">
              <a:solidFill>
                <a:schemeClr val="tx1">
                  <a:lumMod val="100000"/>
                  <a:lumOff val="0"/>
                </a:schemeClr>
              </a:solidFill>
              <a:round/>
              <a:headEnd/>
              <a:tailEnd/>
            </a:ln>
          </p:spPr>
          <p:txBody>
            <a:bodyPr rot="0" vert="horz" wrap="square" lIns="91440" tIns="45720" rIns="91440" bIns="45720" anchor="t" anchorCtr="0" upright="1">
              <a:noAutofit/>
            </a:bodyPr>
            <a:lstStyle/>
            <a:p>
              <a:endParaRPr lang="tr-TR"/>
            </a:p>
          </p:txBody>
        </p:sp>
        <p:sp>
          <p:nvSpPr>
            <p:cNvPr id="34" name="Text Box 38"/>
            <p:cNvSpPr txBox="1">
              <a:spLocks noChangeArrowheads="1"/>
            </p:cNvSpPr>
            <p:nvPr/>
          </p:nvSpPr>
          <p:spPr bwMode="auto">
            <a:xfrm>
              <a:off x="2739540" y="1122146"/>
              <a:ext cx="380992" cy="286237"/>
            </a:xfrm>
            <a:prstGeom prst="rect">
              <a:avLst/>
            </a:prstGeom>
            <a:gradFill rotWithShape="1">
              <a:gsLst>
                <a:gs pos="0">
                  <a:srgbClr val="FFFFFF"/>
                </a:gs>
                <a:gs pos="100000">
                  <a:srgbClr val="FFFFFF">
                    <a:gamma/>
                    <a:tint val="0"/>
                    <a:invGamma/>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just"/>
              <a:r>
                <a:rPr lang="tr-TR" sz="1000">
                  <a:effectLst/>
                  <a:latin typeface="Arial" panose="020B0604020202020204" pitchFamily="34" charset="0"/>
                  <a:ea typeface="Times New Roman" panose="02020603050405020304" pitchFamily="18" charset="0"/>
                  <a:cs typeface="Times New Roman" panose="02020603050405020304" pitchFamily="18" charset="0"/>
                </a:rPr>
                <a:t>A</a:t>
              </a:r>
              <a:r>
                <a:rPr lang="tr-TR" sz="1000" baseline="-25000">
                  <a:effectLst/>
                  <a:latin typeface="Arial" panose="020B0604020202020204" pitchFamily="34" charset="0"/>
                  <a:ea typeface="Times New Roman" panose="02020603050405020304" pitchFamily="18" charset="0"/>
                  <a:cs typeface="Times New Roman" panose="02020603050405020304" pitchFamily="18" charset="0"/>
                </a:rPr>
                <a:t>3</a:t>
              </a:r>
              <a:endParaRPr lang="tr-TR" sz="1000">
                <a:effectLst/>
                <a:latin typeface="Arial" panose="020B060402020202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8756641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pPr algn="just"/>
            <a:r>
              <a:rPr lang="tr-TR" sz="2000" dirty="0"/>
              <a:t>Eğer izlenen yol tekrar başlangıç noktasına geliyorsa (A</a:t>
            </a:r>
            <a:r>
              <a:rPr lang="tr-TR" sz="2000" baseline="-25000" dirty="0"/>
              <a:t>3</a:t>
            </a:r>
            <a:r>
              <a:rPr lang="tr-TR" sz="2000" dirty="0"/>
              <a:t>→A</a:t>
            </a:r>
            <a:r>
              <a:rPr lang="tr-TR" sz="2000" baseline="-25000" dirty="0"/>
              <a:t>8</a:t>
            </a:r>
            <a:r>
              <a:rPr lang="tr-TR" sz="2000" dirty="0"/>
              <a:t>→A</a:t>
            </a:r>
            <a:r>
              <a:rPr lang="tr-TR" sz="2000" baseline="-25000" dirty="0"/>
              <a:t>6</a:t>
            </a:r>
            <a:r>
              <a:rPr lang="tr-TR" sz="2000" dirty="0"/>
              <a:t>→A</a:t>
            </a:r>
            <a:r>
              <a:rPr lang="tr-TR" sz="2000" baseline="-25000" dirty="0"/>
              <a:t>3</a:t>
            </a:r>
            <a:r>
              <a:rPr lang="tr-TR" sz="2000" dirty="0"/>
              <a:t>, kesikli çizgi ile gösterilen dairenin içindeki alternatifler) buna ‘’</a:t>
            </a:r>
            <a:r>
              <a:rPr lang="tr-TR" sz="2000" dirty="0" err="1"/>
              <a:t>çevrim’’denir</a:t>
            </a:r>
            <a:r>
              <a:rPr lang="tr-TR" sz="2000" dirty="0"/>
              <a:t>. Bir çevrimde tüm alternatiflerin aynı öneme sahip olduğu varsayılır. Bunun yanı sıra, ELECTRE yöntemi ile seçilen alternatiflerin oluşturduğu kümeye çekirdek (</a:t>
            </a:r>
            <a:r>
              <a:rPr lang="tr-TR" sz="2000" dirty="0" err="1"/>
              <a:t>kernel</a:t>
            </a:r>
            <a:r>
              <a:rPr lang="tr-TR" sz="2000" dirty="0"/>
              <a:t>, K) adı verilmektedir. Çekirdek (K) aşağıda görülen iki duruma göre oluşturulur.  </a:t>
            </a:r>
          </a:p>
          <a:p>
            <a:pPr lvl="0" algn="just"/>
            <a:r>
              <a:rPr lang="tr-TR" sz="2000" dirty="0"/>
              <a:t>K‘nin içindeki bir alternatif (nokta) </a:t>
            </a:r>
            <a:r>
              <a:rPr lang="tr-TR" sz="2000" dirty="0" err="1"/>
              <a:t>K‘nın</a:t>
            </a:r>
            <a:r>
              <a:rPr lang="tr-TR" sz="2000" dirty="0"/>
              <a:t> içinde bulunan diğer alternatife göre daha üstün değildir.</a:t>
            </a:r>
          </a:p>
          <a:p>
            <a:pPr lvl="0" algn="just"/>
            <a:r>
              <a:rPr lang="tr-TR" sz="2000" dirty="0"/>
              <a:t>K‘nin dışında bulunan bir alternatif tercih sıralamasında </a:t>
            </a:r>
            <a:r>
              <a:rPr lang="tr-TR" sz="2000" dirty="0" err="1"/>
              <a:t>K‘nın</a:t>
            </a:r>
            <a:r>
              <a:rPr lang="tr-TR" sz="2000" dirty="0"/>
              <a:t> içindeki en az bir alternatife göre daha az tercih edilir.</a:t>
            </a:r>
          </a:p>
          <a:p>
            <a:pPr algn="just"/>
            <a:r>
              <a:rPr lang="tr-TR" sz="2000" dirty="0"/>
              <a:t>Çekirdek oluşturulurken, öncelikle alternatifler arasından her zaman üstün olanlar, yani hiç ok yönlendirilmemiş olan alternatifler seçilmektedir. Şekilde bu alternatifler A</a:t>
            </a:r>
            <a:r>
              <a:rPr lang="tr-TR" sz="2000" baseline="-25000" dirty="0"/>
              <a:t>1</a:t>
            </a:r>
            <a:r>
              <a:rPr lang="tr-TR" sz="2000" dirty="0"/>
              <a:t> ve A</a:t>
            </a:r>
            <a:r>
              <a:rPr lang="tr-TR" sz="2000" baseline="-25000" dirty="0"/>
              <a:t>5</a:t>
            </a:r>
            <a:r>
              <a:rPr lang="tr-TR" sz="2000" dirty="0"/>
              <a:t>’dir. Daha sonra da yukarıdaki koşulları sağlayan alternatifler seçilir. Bu durumda K = {A</a:t>
            </a:r>
            <a:r>
              <a:rPr lang="tr-TR" sz="2000" baseline="-25000" dirty="0"/>
              <a:t>1</a:t>
            </a:r>
            <a:r>
              <a:rPr lang="tr-TR" sz="2000" dirty="0"/>
              <a:t>, A</a:t>
            </a:r>
            <a:r>
              <a:rPr lang="tr-TR" sz="2000" baseline="-25000" dirty="0"/>
              <a:t>2</a:t>
            </a:r>
            <a:r>
              <a:rPr lang="tr-TR" sz="2000" dirty="0"/>
              <a:t>, A</a:t>
            </a:r>
            <a:r>
              <a:rPr lang="tr-TR" sz="2000" baseline="-25000" dirty="0"/>
              <a:t>5</a:t>
            </a:r>
            <a:r>
              <a:rPr lang="tr-TR" sz="2000" dirty="0"/>
              <a:t>} olur.</a:t>
            </a:r>
          </a:p>
          <a:p>
            <a:pPr algn="just"/>
            <a:endParaRPr lang="tr-TR" sz="2000" dirty="0"/>
          </a:p>
        </p:txBody>
      </p:sp>
    </p:spTree>
    <p:extLst>
      <p:ext uri="{BB962C8B-B14F-4D97-AF65-F5344CB8AC3E}">
        <p14:creationId xmlns:p14="http://schemas.microsoft.com/office/powerpoint/2010/main" val="29535045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MentorAkademi" id="{5F06618B-67E2-EC44-B065-8114692DE1C8}" vid="{9C6D8321-5342-4549-BE51-9D3917A8D217}"/>
    </a:ext>
  </a:extLst>
</a:theme>
</file>

<file path=ppt/theme/theme2.xml><?xml version="1.0" encoding="utf-8"?>
<a:theme xmlns:a="http://schemas.openxmlformats.org/drawingml/2006/main" name="Özel Tasarı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entorAkademi" id="{5F06618B-67E2-EC44-B065-8114692DE1C8}" vid="{A5CDCBB4-522E-0F44-B922-6EC60CB26726}"/>
    </a:ext>
  </a:extLst>
</a:theme>
</file>

<file path=ppt/theme/theme3.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42920</TotalTime>
  <Words>8310</Words>
  <Application>Microsoft Macintosh PowerPoint</Application>
  <PresentationFormat>Ekran Gösterisi (4:3)</PresentationFormat>
  <Paragraphs>2094</Paragraphs>
  <Slides>116</Slides>
  <Notes>47</Notes>
  <HiddenSlides>1</HiddenSlides>
  <MMClips>0</MMClips>
  <ScaleCrop>false</ScaleCrop>
  <HeadingPairs>
    <vt:vector size="8" baseType="variant">
      <vt:variant>
        <vt:lpstr>Kullanılan Yazı Tipleri</vt:lpstr>
      </vt:variant>
      <vt:variant>
        <vt:i4>7</vt:i4>
      </vt:variant>
      <vt:variant>
        <vt:lpstr>Tema</vt:lpstr>
      </vt:variant>
      <vt:variant>
        <vt:i4>2</vt:i4>
      </vt:variant>
      <vt:variant>
        <vt:lpstr>Eklenmiş OLE Hizmet Programları</vt:lpstr>
      </vt:variant>
      <vt:variant>
        <vt:i4>4</vt:i4>
      </vt:variant>
      <vt:variant>
        <vt:lpstr>Slayt Başlıkları</vt:lpstr>
      </vt:variant>
      <vt:variant>
        <vt:i4>116</vt:i4>
      </vt:variant>
    </vt:vector>
  </HeadingPairs>
  <TitlesOfParts>
    <vt:vector size="129" baseType="lpstr">
      <vt:lpstr>Arial</vt:lpstr>
      <vt:lpstr>Book Antiqua</vt:lpstr>
      <vt:lpstr>Calibri</vt:lpstr>
      <vt:lpstr>Calibri Light</vt:lpstr>
      <vt:lpstr>Symbol</vt:lpstr>
      <vt:lpstr>Tahoma</vt:lpstr>
      <vt:lpstr>Times New Roman</vt:lpstr>
      <vt:lpstr>Office Theme</vt:lpstr>
      <vt:lpstr>Özel Tasarım</vt:lpstr>
      <vt:lpstr>Equation.3</vt:lpstr>
      <vt:lpstr>Belge</vt:lpstr>
      <vt:lpstr>Denklem</vt:lpstr>
      <vt:lpstr>Equation</vt:lpstr>
      <vt:lpstr>NİCEL KARAR ALMA YÖNTEMLERİ</vt:lpstr>
      <vt:lpstr>Günaydın</vt:lpstr>
      <vt:lpstr>Tanışalım mı? </vt:lpstr>
      <vt:lpstr>Eğitim içeriği</vt:lpstr>
      <vt:lpstr>Karar Vermek Neden Zordur?</vt:lpstr>
      <vt:lpstr>Karar Verme</vt:lpstr>
      <vt:lpstr>Karar Verme Sürecinin Aşamaları</vt:lpstr>
      <vt:lpstr>Karar Türleri</vt:lpstr>
      <vt:lpstr>PowerPoint Sunusu</vt:lpstr>
      <vt:lpstr>Karar Kuramı</vt:lpstr>
      <vt:lpstr>Karar Ortamları</vt:lpstr>
      <vt:lpstr>Karar Problemi ve Bileşenleri</vt:lpstr>
      <vt:lpstr>Karar Matrisi</vt:lpstr>
      <vt:lpstr>Belirsizlik Durumunda Karar Alma </vt:lpstr>
      <vt:lpstr> 1. Laplace Ölçütü</vt:lpstr>
      <vt:lpstr>Örnek-1</vt:lpstr>
      <vt:lpstr>Çözüm-1</vt:lpstr>
      <vt:lpstr> 2. Minimaks veya Maksimin Ölçütü</vt:lpstr>
      <vt:lpstr>Örnek-2-3</vt:lpstr>
      <vt:lpstr>Çözüm-2-3</vt:lpstr>
      <vt:lpstr> 4. Savage Ölçütü</vt:lpstr>
      <vt:lpstr>Örnek-4</vt:lpstr>
      <vt:lpstr>Çözüm-4-a</vt:lpstr>
      <vt:lpstr>Çözüm-4-b</vt:lpstr>
      <vt:lpstr> 5. Hurwicz Ölçütü</vt:lpstr>
      <vt:lpstr>Örnek-5</vt:lpstr>
      <vt:lpstr>Örnek-5-a</vt:lpstr>
      <vt:lpstr>Örnek-5-b</vt:lpstr>
      <vt:lpstr>Örnek-5-c</vt:lpstr>
      <vt:lpstr>Örnek-5-c</vt:lpstr>
      <vt:lpstr>Risk Durumunda Karar Alma </vt:lpstr>
      <vt:lpstr>7. En Yüksek Olabilirlik Ölçütü </vt:lpstr>
      <vt:lpstr>Örnek-7</vt:lpstr>
      <vt:lpstr>Çözüm-7-a</vt:lpstr>
      <vt:lpstr>Çözüm-7-b</vt:lpstr>
      <vt:lpstr>8. Beklenen Değer Ölçütü </vt:lpstr>
      <vt:lpstr>Örnek-8</vt:lpstr>
      <vt:lpstr>Çözüm-8-a-b</vt:lpstr>
      <vt:lpstr>9. Beklenen Fırsat Kaybı veya Beklenen Pişmanlık Ölçütü </vt:lpstr>
      <vt:lpstr>Örnek-9</vt:lpstr>
      <vt:lpstr>Çözüm-9-a</vt:lpstr>
      <vt:lpstr>Çözüm-9-b</vt:lpstr>
      <vt:lpstr>PowerPoint Sunusu</vt:lpstr>
      <vt:lpstr>Karar Ağacı</vt:lpstr>
      <vt:lpstr>Örnek-10</vt:lpstr>
      <vt:lpstr>Çözüm-10</vt:lpstr>
      <vt:lpstr>Çözüm-10</vt:lpstr>
      <vt:lpstr>Örnek-11</vt:lpstr>
      <vt:lpstr>Çözüm-11</vt:lpstr>
      <vt:lpstr>PowerPoint Sunusu</vt:lpstr>
      <vt:lpstr>Oyun Türleri</vt:lpstr>
      <vt:lpstr>Oyun Kuramı ile Karar Kuramı  Arasındaki fark</vt:lpstr>
      <vt:lpstr>Oyun Kuramının Özellikleri</vt:lpstr>
      <vt:lpstr>Uygulama Alanları</vt:lpstr>
      <vt:lpstr>1. (İki Kişili) Sıfır Toplamlı Oyunlar </vt:lpstr>
      <vt:lpstr>Örnek-12 / Çözüm-12</vt:lpstr>
      <vt:lpstr>PowerPoint Sunusu</vt:lpstr>
      <vt:lpstr>Örnek-13 / Çözüm-13</vt:lpstr>
      <vt:lpstr>Örnek-14 / Çözüm-14</vt:lpstr>
      <vt:lpstr>Örnek-15</vt:lpstr>
      <vt:lpstr>Çözüm-15</vt:lpstr>
      <vt:lpstr>Çözüm-16</vt:lpstr>
      <vt:lpstr>Eş Strateji-Üstün Strateji Mahkum Strateji </vt:lpstr>
      <vt:lpstr>Örnek-17 / Çözüm-17</vt:lpstr>
      <vt:lpstr>Karma Strateji</vt:lpstr>
      <vt:lpstr>Örnek-19 / Çözüm-19</vt:lpstr>
      <vt:lpstr>PowerPoint Sunusu</vt:lpstr>
      <vt:lpstr>PowerPoint Sunusu</vt:lpstr>
      <vt:lpstr>mx2 ve 2xn Oyunların Çözümü </vt:lpstr>
      <vt:lpstr>mxn Oyunların Doğrusal Programlama İle Çözümü </vt:lpstr>
      <vt:lpstr>2. (İki Kişili) Sabit Toplamlı Oyunlar </vt:lpstr>
      <vt:lpstr>2. (İki Kişili) Sabit Olmayan Toplamlı Oyunlar </vt:lpstr>
      <vt:lpstr>Oyun Teorisi Akış Çizelgesi</vt:lpstr>
      <vt:lpstr>PowerPoint Sunusu</vt:lpstr>
      <vt:lpstr>Çok Kriterli Karar Verme (ÇKKV)</vt:lpstr>
      <vt:lpstr>ÇKKV’nin Kullanıldığı Yerler</vt:lpstr>
      <vt:lpstr>Analitik Hiyerarşi Süreci (AHP)</vt:lpstr>
      <vt:lpstr>AHP’nin Hiyerarşik Yapısı</vt:lpstr>
      <vt:lpstr>PowerPoint Sunusu</vt:lpstr>
      <vt:lpstr>PowerPoint Sunusu</vt:lpstr>
      <vt:lpstr>PowerPoint Sunusu</vt:lpstr>
      <vt:lpstr>PowerPoint Sunusu</vt:lpstr>
      <vt:lpstr>PowerPoint Sunusu</vt:lpstr>
      <vt:lpstr>PowerPoint Sunusu</vt:lpstr>
      <vt:lpstr>PowerPoint Sunusu</vt:lpstr>
      <vt:lpstr>PowerPoint Sunusu</vt:lpstr>
      <vt:lpstr>Örnek Uygulama</vt:lpstr>
      <vt:lpstr>PowerPoint Sunusu</vt:lpstr>
      <vt:lpstr>Kriterlerin yüzde önem dereceleri</vt:lpstr>
      <vt:lpstr>Kriter tutarlılığı</vt:lpstr>
      <vt:lpstr>PowerPoint Sunusu</vt:lpstr>
      <vt:lpstr>PowerPoint Sunusu</vt:lpstr>
      <vt:lpstr>PowerPoint Sunusu</vt:lpstr>
      <vt:lpstr>Hesaplamalar…</vt:lpstr>
      <vt:lpstr>PowerPoint Sunusu</vt:lpstr>
      <vt:lpstr>PowerPoint Sunusu</vt:lpstr>
      <vt:lpstr>ELECTRE (Elimination and Choice Translating Reality) Yöntemi</vt:lpstr>
      <vt:lpstr>PowerPoint Sunusu</vt:lpstr>
      <vt:lpstr>PowerPoint Sunusu</vt:lpstr>
      <vt:lpstr>ELECTRE Yönteminin Aşamaları</vt:lpstr>
      <vt:lpstr>ELECTRE Yönteminin Aşamaları</vt:lpstr>
      <vt:lpstr>ELECTRE Yönteminin Aşamaları</vt:lpstr>
      <vt:lpstr>ELECTRE Yönteminin Aşamaları</vt:lpstr>
      <vt:lpstr>ELECTRE Yönteminin Aşamaları</vt:lpstr>
      <vt:lpstr>ELECTRE Yönteminin Aşamaları</vt:lpstr>
      <vt:lpstr>ELECTRE Yönteminin Aşamaları</vt:lpstr>
      <vt:lpstr>ELECTRE Yönteminin Aşamaları</vt:lpstr>
      <vt:lpstr>TOPSIS  Yöntemi</vt:lpstr>
      <vt:lpstr>TOPSIS Yöntemi (Devam)</vt:lpstr>
      <vt:lpstr>PowerPoint Sunusu</vt:lpstr>
      <vt:lpstr>TOPSIS Yönteminin Aşamaları</vt:lpstr>
      <vt:lpstr>TOPSIS Aşamaları (Devam)</vt:lpstr>
      <vt:lpstr>TOPSIS Aşamaları (Devam)</vt:lpstr>
      <vt:lpstr>TOPSIS Aşamaları (Devam)</vt:lpstr>
      <vt:lpstr>Sorularınız varsa cevaplamak isterim? </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Aylin DEMİRAY ÖZDEN;Ünal Halit Özden</dc:creator>
  <cp:lastModifiedBy>Unal Halit Ozden</cp:lastModifiedBy>
  <cp:revision>1133</cp:revision>
  <dcterms:created xsi:type="dcterms:W3CDTF">2021-02-02T19:33:58Z</dcterms:created>
  <dcterms:modified xsi:type="dcterms:W3CDTF">2023-07-02T10:05:12Z</dcterms:modified>
</cp:coreProperties>
</file>